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57" r:id="rId3"/>
    <p:sldId id="262"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6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87083" autoAdjust="0"/>
  </p:normalViewPr>
  <p:slideViewPr>
    <p:cSldViewPr snapToGrid="0" showGuides="1">
      <p:cViewPr varScale="1">
        <p:scale>
          <a:sx n="80" d="100"/>
          <a:sy n="80" d="100"/>
        </p:scale>
        <p:origin x="978" y="60"/>
      </p:cViewPr>
      <p:guideLst>
        <p:guide orient="horz" pos="196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25529B-9907-4EA9-8237-54D57FDCBE9E}" type="datetimeFigureOut">
              <a:rPr lang="en-US" smtClean="0"/>
              <a:t>6/11/2015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118822-2820-48F6-BE7E-CE7D98EFC0B8}" type="slidenum">
              <a:rPr lang="en-US" smtClean="0"/>
              <a:t>‹#›</a:t>
            </a:fld>
            <a:endParaRPr lang="en-US"/>
          </a:p>
        </p:txBody>
      </p:sp>
    </p:spTree>
    <p:extLst>
      <p:ext uri="{BB962C8B-B14F-4D97-AF65-F5344CB8AC3E}">
        <p14:creationId xmlns:p14="http://schemas.microsoft.com/office/powerpoint/2010/main" val="1988229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118822-2820-48F6-BE7E-CE7D98EFC0B8}" type="slidenum">
              <a:rPr lang="en-US" smtClean="0"/>
              <a:t>2</a:t>
            </a:fld>
            <a:endParaRPr lang="en-US"/>
          </a:p>
        </p:txBody>
      </p:sp>
    </p:spTree>
    <p:extLst>
      <p:ext uri="{BB962C8B-B14F-4D97-AF65-F5344CB8AC3E}">
        <p14:creationId xmlns:p14="http://schemas.microsoft.com/office/powerpoint/2010/main" val="1737311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Relevance</a:t>
            </a:r>
          </a:p>
          <a:p>
            <a:pPr marL="0" indent="0">
              <a:buNone/>
            </a:pPr>
            <a:r>
              <a:rPr lang="en-US" dirty="0" smtClean="0"/>
              <a:t>Tony and</a:t>
            </a:r>
            <a:r>
              <a:rPr lang="en-US" baseline="0" dirty="0" smtClean="0"/>
              <a:t> Malcom</a:t>
            </a:r>
            <a:r>
              <a:rPr lang="en-US" dirty="0" smtClean="0"/>
              <a:t>: The renaissance scientist is dead. One person, one lab, can no longer do everything. We need to collaborate to survive, although our methods for forming collaborations are still limited by our incestuous social and academic circles</a:t>
            </a:r>
          </a:p>
          <a:p>
            <a:pPr marL="0" indent="0">
              <a:buNone/>
            </a:pPr>
            <a:r>
              <a:rPr lang="en-US" dirty="0" smtClean="0"/>
              <a:t>Why? Because: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-Getting at the ‘tough questions’ and high impact questions, requires increasingly complex methodologies</a:t>
            </a:r>
          </a:p>
          <a:p>
            <a:pPr marL="0" indent="0">
              <a:buNone/>
            </a:pPr>
            <a:r>
              <a:rPr lang="en-US" dirty="0" smtClean="0"/>
              <a:t>-Interdisciplinary research is increasingly being considered necessary to produce high impact research</a:t>
            </a:r>
          </a:p>
          <a:p>
            <a:pPr marL="0" indent="0">
              <a:buNone/>
            </a:pPr>
            <a:r>
              <a:rPr lang="en-US" dirty="0" smtClean="0"/>
              <a:t>-Data is becoming increasingly complex because of increasing ease of multiplexing and generating high dimensionality data sets, although researchers may no know how to analyze these effectively</a:t>
            </a:r>
          </a:p>
          <a:p>
            <a:pPr marL="0" indent="0">
              <a:buNone/>
            </a:pPr>
            <a:endParaRPr lang="en-US" dirty="0" smtClean="0"/>
          </a:p>
          <a:p>
            <a:r>
              <a:rPr lang="en-US" baseline="0" dirty="0" smtClean="0"/>
              <a:t>-track searches and see when people find collaborations and see whether they are useful.</a:t>
            </a:r>
          </a:p>
          <a:p>
            <a:r>
              <a:rPr lang="en-US" baseline="0" dirty="0" smtClean="0"/>
              <a:t>-sustainability? Link to data!!!! Metadata data commons, not only people want to work with, but also data you want through people that have same interests</a:t>
            </a:r>
            <a:endParaRPr lang="en-US" dirty="0" smtClean="0"/>
          </a:p>
          <a:p>
            <a:pPr marL="0" indent="0">
              <a:buNone/>
            </a:pPr>
            <a:r>
              <a:rPr lang="en-US" dirty="0" smtClean="0"/>
              <a:t>Built on top of a data commons</a:t>
            </a:r>
          </a:p>
          <a:p>
            <a:endParaRPr lang="en-US" dirty="0"/>
          </a:p>
        </p:txBody>
      </p:sp>
      <p:sp>
        <p:nvSpPr>
          <p:cNvPr id="4" name="Slide Number Placeholder 3"/>
          <p:cNvSpPr>
            <a:spLocks noGrp="1"/>
          </p:cNvSpPr>
          <p:nvPr>
            <p:ph type="sldNum" sz="quarter" idx="10"/>
          </p:nvPr>
        </p:nvSpPr>
        <p:spPr/>
        <p:txBody>
          <a:bodyPr/>
          <a:lstStyle/>
          <a:p>
            <a:fld id="{D0118822-2820-48F6-BE7E-CE7D98EFC0B8}" type="slidenum">
              <a:rPr lang="en-US" smtClean="0"/>
              <a:t>3</a:t>
            </a:fld>
            <a:endParaRPr lang="en-US"/>
          </a:p>
        </p:txBody>
      </p:sp>
    </p:spTree>
    <p:extLst>
      <p:ext uri="{BB962C8B-B14F-4D97-AF65-F5344CB8AC3E}">
        <p14:creationId xmlns:p14="http://schemas.microsoft.com/office/powerpoint/2010/main" val="2891659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NOVELTY</a:t>
            </a:r>
          </a:p>
          <a:p>
            <a:r>
              <a:rPr lang="en-US" dirty="0" smtClean="0"/>
              <a:t>-While more and more collaborators, we still rely</a:t>
            </a:r>
            <a:r>
              <a:rPr lang="en-US" baseline="0" dirty="0" smtClean="0"/>
              <a:t> upon archaic methods that tend to be highly homogenous. Such as conferences within field, faculty and department meetings within fields. Discover similarities with others in different fields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-Going from low-energy, simple searches to comprehensive, organized results</a:t>
            </a:r>
          </a:p>
          <a:p>
            <a:r>
              <a:rPr lang="en-US" dirty="0" smtClean="0"/>
              <a:t>-Focus on ‘Hooking’ Scientists with Ideas—the rest will follow</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-Provide LOW ENERGY means of quickly assessing and comparing the capabilities of research scientists</a:t>
            </a:r>
          </a:p>
          <a:p>
            <a:r>
              <a:rPr lang="en-US" dirty="0" smtClean="0"/>
              <a:t>-We’re moving away from simple keyword searches to combining multiple searches, aggregating them, and packaging them for users</a:t>
            </a:r>
          </a:p>
          <a:p>
            <a:pPr marL="0" indent="0">
              <a:buNone/>
            </a:pPr>
            <a:r>
              <a:rPr lang="en-US" dirty="0" smtClean="0"/>
              <a:t>-Providing means to stimulate cross-field research</a:t>
            </a:r>
          </a:p>
          <a:p>
            <a:pPr marL="0" indent="0">
              <a:buNone/>
            </a:pPr>
            <a:r>
              <a:rPr lang="en-US" dirty="0" smtClean="0"/>
              <a:t>-Bring data intensive questions and methods to long tail scientists (uniting data analysts with traditional scientists) –removing the ‘fear’ of computation from basic scientists</a:t>
            </a:r>
          </a:p>
        </p:txBody>
      </p:sp>
      <p:sp>
        <p:nvSpPr>
          <p:cNvPr id="4" name="Slide Number Placeholder 3"/>
          <p:cNvSpPr>
            <a:spLocks noGrp="1"/>
          </p:cNvSpPr>
          <p:nvPr>
            <p:ph type="sldNum" sz="quarter" idx="10"/>
          </p:nvPr>
        </p:nvSpPr>
        <p:spPr/>
        <p:txBody>
          <a:bodyPr/>
          <a:lstStyle/>
          <a:p>
            <a:fld id="{D0118822-2820-48F6-BE7E-CE7D98EFC0B8}" type="slidenum">
              <a:rPr lang="en-US" smtClean="0"/>
              <a:t>4</a:t>
            </a:fld>
            <a:endParaRPr lang="en-US"/>
          </a:p>
        </p:txBody>
      </p:sp>
    </p:spTree>
    <p:extLst>
      <p:ext uri="{BB962C8B-B14F-4D97-AF65-F5344CB8AC3E}">
        <p14:creationId xmlns:p14="http://schemas.microsoft.com/office/powerpoint/2010/main" val="241133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We’re moving</a:t>
            </a:r>
            <a:r>
              <a:rPr lang="en-US" baseline="0" dirty="0" smtClean="0"/>
              <a:t> away from simple keyword searches to combining multiple searches, aggregating them, and packaging them for users</a:t>
            </a:r>
          </a:p>
          <a:p>
            <a:endParaRPr lang="en-US" baseline="0" dirty="0" smtClean="0"/>
          </a:p>
          <a:p>
            <a:r>
              <a:rPr lang="en-US" baseline="0" dirty="0" smtClean="0"/>
              <a:t>RECOMMENDATION SYSTEM BASED UPON OPEN DATA:</a:t>
            </a:r>
          </a:p>
          <a:p>
            <a:r>
              <a:rPr lang="en-US" baseline="0" dirty="0" smtClean="0"/>
              <a:t>-Google scholar,</a:t>
            </a:r>
          </a:p>
          <a:p>
            <a:r>
              <a:rPr lang="en-US" baseline="0" dirty="0" smtClean="0"/>
              <a:t>-NSF&lt; NIAID, NIH, </a:t>
            </a:r>
            <a:r>
              <a:rPr lang="en-US" baseline="0" dirty="0" err="1" smtClean="0"/>
              <a:t>etc</a:t>
            </a:r>
            <a:endParaRPr lang="en-US" baseline="0" dirty="0" smtClean="0"/>
          </a:p>
        </p:txBody>
      </p:sp>
      <p:sp>
        <p:nvSpPr>
          <p:cNvPr id="4" name="Slide Number Placeholder 3"/>
          <p:cNvSpPr>
            <a:spLocks noGrp="1"/>
          </p:cNvSpPr>
          <p:nvPr>
            <p:ph type="sldNum" sz="quarter" idx="10"/>
          </p:nvPr>
        </p:nvSpPr>
        <p:spPr/>
        <p:txBody>
          <a:bodyPr/>
          <a:lstStyle/>
          <a:p>
            <a:fld id="{D0118822-2820-48F6-BE7E-CE7D98EFC0B8}" type="slidenum">
              <a:rPr lang="en-US" smtClean="0"/>
              <a:t>5</a:t>
            </a:fld>
            <a:endParaRPr lang="en-US"/>
          </a:p>
        </p:txBody>
      </p:sp>
    </p:spTree>
    <p:extLst>
      <p:ext uri="{BB962C8B-B14F-4D97-AF65-F5344CB8AC3E}">
        <p14:creationId xmlns:p14="http://schemas.microsoft.com/office/powerpoint/2010/main" val="1670839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6/11/2015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6/11/2015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6/11/2015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6/11/2015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6/11/2015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6/11/2015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6/11/2015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6/11/2015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6/11/2015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6/11/2015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6/11/2015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6/11/2015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bluebeam.com/us/_media/images/image-revu_tablet-lass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730" y="4605847"/>
            <a:ext cx="4391696" cy="215170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p:txBody>
          <a:bodyPr>
            <a:normAutofit fontScale="90000"/>
          </a:bodyPr>
          <a:lstStyle/>
          <a:p>
            <a:r>
              <a:rPr lang="en-US" dirty="0" smtClean="0"/>
              <a:t>Lasso: Connecting Interdisciplinary Researchers</a:t>
            </a:r>
            <a:endParaRPr lang="en-US" dirty="0"/>
          </a:p>
        </p:txBody>
      </p:sp>
      <p:sp>
        <p:nvSpPr>
          <p:cNvPr id="3" name="Subtitle 2"/>
          <p:cNvSpPr>
            <a:spLocks noGrp="1"/>
          </p:cNvSpPr>
          <p:nvPr>
            <p:ph type="subTitle" idx="1"/>
          </p:nvPr>
        </p:nvSpPr>
        <p:spPr/>
        <p:txBody>
          <a:bodyPr>
            <a:normAutofit lnSpcReduction="10000"/>
          </a:bodyPr>
          <a:lstStyle/>
          <a:p>
            <a:r>
              <a:rPr lang="en-US" dirty="0" smtClean="0"/>
              <a:t>Ryan </a:t>
            </a:r>
            <a:r>
              <a:rPr lang="en-US" dirty="0" err="1" smtClean="0"/>
              <a:t>Mork</a:t>
            </a:r>
            <a:r>
              <a:rPr lang="en-US" dirty="0" smtClean="0"/>
              <a:t> </a:t>
            </a:r>
            <a:endParaRPr lang="en-US" dirty="0"/>
          </a:p>
          <a:p>
            <a:endParaRPr lang="en-US" dirty="0" smtClean="0"/>
          </a:p>
          <a:p>
            <a:r>
              <a:rPr lang="en-US" dirty="0" smtClean="0"/>
              <a:t>Genevieve </a:t>
            </a:r>
            <a:r>
              <a:rPr lang="en-US" dirty="0" err="1" smtClean="0"/>
              <a:t>Shattow</a:t>
            </a:r>
            <a:endParaRPr lang="en-US" dirty="0" smtClean="0"/>
          </a:p>
          <a:p>
            <a:endParaRPr lang="en-US" dirty="0"/>
          </a:p>
          <a:p>
            <a:r>
              <a:rPr lang="en-US" dirty="0" smtClean="0"/>
              <a:t>PIRE Hackathon 2015</a:t>
            </a:r>
            <a:endParaRPr lang="en-US" dirty="0"/>
          </a:p>
        </p:txBody>
      </p:sp>
    </p:spTree>
    <p:extLst>
      <p:ext uri="{BB962C8B-B14F-4D97-AF65-F5344CB8AC3E}">
        <p14:creationId xmlns:p14="http://schemas.microsoft.com/office/powerpoint/2010/main" val="737320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868362" y="3248260"/>
            <a:ext cx="10902724" cy="3108325"/>
          </a:xfrm>
        </p:spPr>
        <p:txBody>
          <a:bodyPr>
            <a:normAutofit/>
          </a:bodyPr>
          <a:lstStyle/>
          <a:p>
            <a:pPr marL="0" indent="0">
              <a:buNone/>
            </a:pPr>
            <a:endParaRPr lang="en-US" sz="3200" dirty="0" smtClean="0"/>
          </a:p>
          <a:p>
            <a:pPr marL="457200" indent="-457200">
              <a:buFont typeface="+mj-lt"/>
              <a:buAutoNum type="arabicPeriod"/>
            </a:pPr>
            <a:r>
              <a:rPr lang="en-US" sz="3200" dirty="0" smtClean="0"/>
              <a:t>Connect young faculty needing to take risks</a:t>
            </a:r>
          </a:p>
          <a:p>
            <a:pPr marL="457200" indent="-457200">
              <a:buFont typeface="+mj-lt"/>
              <a:buAutoNum type="arabicPeriod"/>
            </a:pPr>
            <a:r>
              <a:rPr lang="en-US" sz="3200" dirty="0" smtClean="0"/>
              <a:t>Connect data scientists to long-tail researchers</a:t>
            </a:r>
          </a:p>
          <a:p>
            <a:pPr marL="457200" indent="-457200">
              <a:buFont typeface="+mj-lt"/>
              <a:buAutoNum type="arabicPeriod"/>
            </a:pPr>
            <a:r>
              <a:rPr lang="en-US" sz="3200" dirty="0" smtClean="0"/>
              <a:t>Provide an objective collaborator metadata service</a:t>
            </a:r>
          </a:p>
          <a:p>
            <a:pPr marL="457200" indent="-457200">
              <a:buFont typeface="+mj-lt"/>
              <a:buAutoNum type="arabicPeriod"/>
            </a:pPr>
            <a:endParaRPr lang="en-US" dirty="0" smtClean="0"/>
          </a:p>
        </p:txBody>
      </p:sp>
      <p:grpSp>
        <p:nvGrpSpPr>
          <p:cNvPr id="8" name="Group 7"/>
          <p:cNvGrpSpPr/>
          <p:nvPr/>
        </p:nvGrpSpPr>
        <p:grpSpPr>
          <a:xfrm>
            <a:off x="478777" y="1410463"/>
            <a:ext cx="11498365" cy="1423045"/>
            <a:chOff x="5621450" y="2967644"/>
            <a:chExt cx="5029200" cy="496950"/>
          </a:xfrm>
        </p:grpSpPr>
        <p:sp>
          <p:nvSpPr>
            <p:cNvPr id="6" name="Rounded Rectangle 5"/>
            <p:cNvSpPr/>
            <p:nvPr/>
          </p:nvSpPr>
          <p:spPr>
            <a:xfrm>
              <a:off x="5621450" y="2967644"/>
              <a:ext cx="5029200" cy="496950"/>
            </a:xfrm>
            <a:prstGeom prst="round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TextBox 6"/>
            <p:cNvSpPr txBox="1"/>
            <p:nvPr/>
          </p:nvSpPr>
          <p:spPr>
            <a:xfrm>
              <a:off x="5621450" y="3002428"/>
              <a:ext cx="5029200" cy="462166"/>
            </a:xfrm>
            <a:prstGeom prst="rect">
              <a:avLst/>
            </a:prstGeom>
            <a:noFill/>
          </p:spPr>
          <p:txBody>
            <a:bodyPr wrap="square" rtlCol="0">
              <a:spAutoFit/>
            </a:bodyPr>
            <a:lstStyle/>
            <a:p>
              <a:pPr algn="ctr"/>
              <a:r>
                <a:rPr lang="en-US" sz="4000" b="1" dirty="0" smtClean="0"/>
                <a:t>Finding </a:t>
              </a:r>
              <a:r>
                <a:rPr lang="en-US" sz="4000" b="1" dirty="0"/>
                <a:t>an interdisciplinary researcher should be as easy as a Google search</a:t>
              </a:r>
            </a:p>
          </p:txBody>
        </p:sp>
      </p:grpSp>
      <p:pic>
        <p:nvPicPr>
          <p:cNvPr id="19" name="Picture 2" descr="http://www.bluebeam.com/us/_media/images/image-revu_tablet-lass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29412" y="2660"/>
            <a:ext cx="2462588" cy="12065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822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bluebeam.com/us/_media/images/image-revu_tablet-lass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29412" y="2660"/>
            <a:ext cx="2462588" cy="120654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pPr algn="ctr"/>
            <a:r>
              <a:rPr lang="en-US" sz="4800" dirty="0" smtClean="0"/>
              <a:t>The Renaissance Scientist is dead</a:t>
            </a:r>
            <a:endParaRPr lang="en-US" sz="4800" dirty="0"/>
          </a:p>
        </p:txBody>
      </p:sp>
      <p:sp>
        <p:nvSpPr>
          <p:cNvPr id="3" name="Content Placeholder 2"/>
          <p:cNvSpPr>
            <a:spLocks noGrp="1"/>
          </p:cNvSpPr>
          <p:nvPr>
            <p:ph idx="1"/>
          </p:nvPr>
        </p:nvSpPr>
        <p:spPr>
          <a:xfrm>
            <a:off x="1024127" y="2430832"/>
            <a:ext cx="10524406" cy="4427168"/>
          </a:xfrm>
        </p:spPr>
        <p:txBody>
          <a:bodyPr>
            <a:normAutofit/>
          </a:bodyPr>
          <a:lstStyle/>
          <a:p>
            <a:pPr marL="0" indent="0">
              <a:buNone/>
            </a:pPr>
            <a:endParaRPr lang="en-US" sz="2800" dirty="0"/>
          </a:p>
          <a:p>
            <a:pPr marL="457200" indent="-457200">
              <a:buFont typeface="+mj-lt"/>
              <a:buAutoNum type="arabicPeriod"/>
            </a:pPr>
            <a:r>
              <a:rPr lang="en-US" sz="2800" dirty="0" smtClean="0"/>
              <a:t>Tough Questions, Tougher Methods</a:t>
            </a:r>
          </a:p>
          <a:p>
            <a:pPr marL="457200" indent="-457200">
              <a:buFont typeface="+mj-lt"/>
              <a:buAutoNum type="arabicPeriod"/>
            </a:pPr>
            <a:endParaRPr lang="en-US" sz="2800" dirty="0"/>
          </a:p>
          <a:p>
            <a:pPr marL="457200" indent="-457200">
              <a:buFont typeface="+mj-lt"/>
              <a:buAutoNum type="arabicPeriod"/>
            </a:pPr>
            <a:r>
              <a:rPr lang="en-US" sz="2800" dirty="0" smtClean="0"/>
              <a:t>Modern methods require modern statistical analysis for quality results</a:t>
            </a:r>
          </a:p>
          <a:p>
            <a:pPr marL="457200" indent="-457200">
              <a:buFont typeface="+mj-lt"/>
              <a:buAutoNum type="arabicPeriod"/>
            </a:pPr>
            <a:endParaRPr lang="en-US" sz="2800" dirty="0"/>
          </a:p>
          <a:p>
            <a:pPr marL="457200" indent="-457200">
              <a:buFont typeface="+mj-lt"/>
              <a:buAutoNum type="arabicPeriod"/>
            </a:pPr>
            <a:r>
              <a:rPr lang="en-US" sz="2800" dirty="0" smtClean="0"/>
              <a:t>Connect Data to Data Scientists Through Data Commons</a:t>
            </a:r>
          </a:p>
          <a:p>
            <a:pPr marL="457200" indent="-457200">
              <a:buFont typeface="+mj-lt"/>
              <a:buAutoNum type="arabicPeriod"/>
            </a:pPr>
            <a:endParaRPr lang="en-US" sz="2800" dirty="0" smtClean="0"/>
          </a:p>
        </p:txBody>
      </p:sp>
      <p:grpSp>
        <p:nvGrpSpPr>
          <p:cNvPr id="6" name="Group 5"/>
          <p:cNvGrpSpPr/>
          <p:nvPr/>
        </p:nvGrpSpPr>
        <p:grpSpPr>
          <a:xfrm>
            <a:off x="1083223" y="2084832"/>
            <a:ext cx="10025555" cy="692001"/>
            <a:chOff x="6098510" y="5660091"/>
            <a:chExt cx="5706075" cy="554151"/>
          </a:xfrm>
        </p:grpSpPr>
        <p:sp>
          <p:nvSpPr>
            <p:cNvPr id="7" name="Rounded Rectangle 6"/>
            <p:cNvSpPr/>
            <p:nvPr/>
          </p:nvSpPr>
          <p:spPr>
            <a:xfrm>
              <a:off x="6098513" y="5660091"/>
              <a:ext cx="5706072" cy="55415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TextBox 7"/>
            <p:cNvSpPr txBox="1"/>
            <p:nvPr/>
          </p:nvSpPr>
          <p:spPr>
            <a:xfrm>
              <a:off x="6098510" y="5745957"/>
              <a:ext cx="5706075" cy="468285"/>
            </a:xfrm>
            <a:prstGeom prst="rect">
              <a:avLst/>
            </a:prstGeom>
            <a:noFill/>
          </p:spPr>
          <p:txBody>
            <a:bodyPr wrap="square" rtlCol="0">
              <a:spAutoFit/>
            </a:bodyPr>
            <a:lstStyle/>
            <a:p>
              <a:pPr algn="ctr"/>
              <a:r>
                <a:rPr lang="en-US" sz="3200" b="1" dirty="0">
                  <a:solidFill>
                    <a:schemeClr val="bg1"/>
                  </a:solidFill>
                </a:rPr>
                <a:t>One person, one </a:t>
              </a:r>
              <a:r>
                <a:rPr lang="en-US" sz="3200" b="1" i="1" dirty="0">
                  <a:solidFill>
                    <a:schemeClr val="bg1"/>
                  </a:solidFill>
                </a:rPr>
                <a:t>lab</a:t>
              </a:r>
              <a:r>
                <a:rPr lang="en-US" sz="3200" b="1" dirty="0">
                  <a:solidFill>
                    <a:schemeClr val="bg1"/>
                  </a:solidFill>
                </a:rPr>
                <a:t>, can no longer do everything</a:t>
              </a:r>
            </a:p>
          </p:txBody>
        </p:sp>
      </p:grpSp>
    </p:spTree>
    <p:extLst>
      <p:ext uri="{BB962C8B-B14F-4D97-AF65-F5344CB8AC3E}">
        <p14:creationId xmlns:p14="http://schemas.microsoft.com/office/powerpoint/2010/main" val="3974793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www.bluebeam.com/us/_media/images/image-revu_tablet-lass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29412" y="2660"/>
            <a:ext cx="2462588" cy="120654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pPr algn="ctr"/>
            <a:r>
              <a:rPr lang="en-US" sz="4800" dirty="0" smtClean="0"/>
              <a:t>Bringing A ‘Data Perspective’ to Scientists</a:t>
            </a:r>
            <a:endParaRPr lang="en-US" sz="4800" dirty="0"/>
          </a:p>
        </p:txBody>
      </p:sp>
      <p:grpSp>
        <p:nvGrpSpPr>
          <p:cNvPr id="11" name="Group 10"/>
          <p:cNvGrpSpPr/>
          <p:nvPr/>
        </p:nvGrpSpPr>
        <p:grpSpPr>
          <a:xfrm>
            <a:off x="1697567" y="3888354"/>
            <a:ext cx="8796866" cy="954111"/>
            <a:chOff x="1524000" y="2353729"/>
            <a:chExt cx="8796866" cy="954111"/>
          </a:xfrm>
        </p:grpSpPr>
        <p:sp>
          <p:nvSpPr>
            <p:cNvPr id="8" name="TextBox 7"/>
            <p:cNvSpPr txBox="1"/>
            <p:nvPr/>
          </p:nvSpPr>
          <p:spPr>
            <a:xfrm>
              <a:off x="1524000" y="2353733"/>
              <a:ext cx="3471333" cy="954107"/>
            </a:xfrm>
            <a:prstGeom prst="rect">
              <a:avLst/>
            </a:prstGeom>
            <a:noFill/>
          </p:spPr>
          <p:txBody>
            <a:bodyPr wrap="square" rtlCol="0">
              <a:spAutoFit/>
            </a:bodyPr>
            <a:lstStyle/>
            <a:p>
              <a:pPr algn="ctr"/>
              <a:r>
                <a:rPr lang="en-US" sz="2800" b="1" dirty="0" smtClean="0">
                  <a:solidFill>
                    <a:schemeClr val="tx2"/>
                  </a:solidFill>
                </a:rPr>
                <a:t>Low Energy, Simple Search</a:t>
              </a:r>
              <a:endParaRPr lang="en-US" sz="2800" b="1" dirty="0">
                <a:solidFill>
                  <a:schemeClr val="tx2"/>
                </a:solidFill>
              </a:endParaRPr>
            </a:p>
          </p:txBody>
        </p:sp>
        <p:sp>
          <p:nvSpPr>
            <p:cNvPr id="9" name="TextBox 8"/>
            <p:cNvSpPr txBox="1"/>
            <p:nvPr/>
          </p:nvSpPr>
          <p:spPr>
            <a:xfrm>
              <a:off x="5664199" y="2353729"/>
              <a:ext cx="4656667" cy="954107"/>
            </a:xfrm>
            <a:prstGeom prst="rect">
              <a:avLst/>
            </a:prstGeom>
            <a:noFill/>
          </p:spPr>
          <p:txBody>
            <a:bodyPr wrap="square" rtlCol="0">
              <a:spAutoFit/>
            </a:bodyPr>
            <a:lstStyle/>
            <a:p>
              <a:pPr algn="ctr"/>
              <a:r>
                <a:rPr lang="en-US" sz="2800" b="1" dirty="0" smtClean="0">
                  <a:solidFill>
                    <a:schemeClr val="tx2"/>
                  </a:solidFill>
                </a:rPr>
                <a:t>Comprehensive, Organized Result</a:t>
              </a:r>
              <a:endParaRPr lang="en-US" sz="2800" b="1" dirty="0">
                <a:solidFill>
                  <a:schemeClr val="tx2"/>
                </a:solidFill>
              </a:endParaRPr>
            </a:p>
          </p:txBody>
        </p:sp>
        <p:sp>
          <p:nvSpPr>
            <p:cNvPr id="10" name="Right Arrow 9"/>
            <p:cNvSpPr/>
            <p:nvPr/>
          </p:nvSpPr>
          <p:spPr>
            <a:xfrm>
              <a:off x="4720166" y="2440761"/>
              <a:ext cx="1574800" cy="78004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12" name="Group 11"/>
          <p:cNvGrpSpPr/>
          <p:nvPr/>
        </p:nvGrpSpPr>
        <p:grpSpPr>
          <a:xfrm>
            <a:off x="1697567" y="5343735"/>
            <a:ext cx="8796866" cy="954111"/>
            <a:chOff x="1524000" y="2353729"/>
            <a:chExt cx="8796866" cy="954111"/>
          </a:xfrm>
        </p:grpSpPr>
        <p:sp>
          <p:nvSpPr>
            <p:cNvPr id="13" name="TextBox 12"/>
            <p:cNvSpPr txBox="1"/>
            <p:nvPr/>
          </p:nvSpPr>
          <p:spPr>
            <a:xfrm>
              <a:off x="1524000" y="2353733"/>
              <a:ext cx="3471333" cy="954107"/>
            </a:xfrm>
            <a:prstGeom prst="rect">
              <a:avLst/>
            </a:prstGeom>
            <a:noFill/>
          </p:spPr>
          <p:txBody>
            <a:bodyPr wrap="square" rtlCol="0">
              <a:spAutoFit/>
            </a:bodyPr>
            <a:lstStyle/>
            <a:p>
              <a:pPr algn="ctr"/>
              <a:r>
                <a:rPr lang="en-US" sz="2800" b="1" dirty="0" smtClean="0">
                  <a:solidFill>
                    <a:schemeClr val="tx2"/>
                  </a:solidFill>
                </a:rPr>
                <a:t>Data Intensive Methodology</a:t>
              </a:r>
            </a:p>
          </p:txBody>
        </p:sp>
        <p:sp>
          <p:nvSpPr>
            <p:cNvPr id="14" name="TextBox 13"/>
            <p:cNvSpPr txBox="1"/>
            <p:nvPr/>
          </p:nvSpPr>
          <p:spPr>
            <a:xfrm>
              <a:off x="5664199" y="2353729"/>
              <a:ext cx="4656667" cy="954107"/>
            </a:xfrm>
            <a:prstGeom prst="rect">
              <a:avLst/>
            </a:prstGeom>
            <a:noFill/>
          </p:spPr>
          <p:txBody>
            <a:bodyPr wrap="square" rtlCol="0">
              <a:spAutoFit/>
            </a:bodyPr>
            <a:lstStyle/>
            <a:p>
              <a:pPr algn="ctr"/>
              <a:r>
                <a:rPr lang="en-US" sz="2800" b="1" dirty="0" smtClean="0">
                  <a:solidFill>
                    <a:schemeClr val="tx2"/>
                  </a:solidFill>
                </a:rPr>
                <a:t>Long-Tail</a:t>
              </a:r>
            </a:p>
            <a:p>
              <a:pPr algn="ctr"/>
              <a:r>
                <a:rPr lang="en-US" sz="2800" b="1" dirty="0" smtClean="0">
                  <a:solidFill>
                    <a:schemeClr val="tx2"/>
                  </a:solidFill>
                </a:rPr>
                <a:t> Scientists</a:t>
              </a:r>
              <a:endParaRPr lang="en-US" sz="2800" b="1" dirty="0">
                <a:solidFill>
                  <a:schemeClr val="tx2"/>
                </a:solidFill>
              </a:endParaRPr>
            </a:p>
          </p:txBody>
        </p:sp>
        <p:sp>
          <p:nvSpPr>
            <p:cNvPr id="15" name="Right Arrow 14"/>
            <p:cNvSpPr/>
            <p:nvPr/>
          </p:nvSpPr>
          <p:spPr>
            <a:xfrm>
              <a:off x="4720166" y="2440761"/>
              <a:ext cx="1574800" cy="78004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20" name="Group 19"/>
          <p:cNvGrpSpPr/>
          <p:nvPr/>
        </p:nvGrpSpPr>
        <p:grpSpPr>
          <a:xfrm>
            <a:off x="346818" y="2171155"/>
            <a:ext cx="11498365" cy="1215918"/>
            <a:chOff x="5621450" y="2967644"/>
            <a:chExt cx="5029200" cy="424618"/>
          </a:xfrm>
        </p:grpSpPr>
        <p:sp>
          <p:nvSpPr>
            <p:cNvPr id="21" name="Rounded Rectangle 20"/>
            <p:cNvSpPr/>
            <p:nvPr/>
          </p:nvSpPr>
          <p:spPr>
            <a:xfrm>
              <a:off x="5621450" y="2967644"/>
              <a:ext cx="5029200" cy="42461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2" name="TextBox 21"/>
            <p:cNvSpPr txBox="1"/>
            <p:nvPr/>
          </p:nvSpPr>
          <p:spPr>
            <a:xfrm>
              <a:off x="5621450" y="3002428"/>
              <a:ext cx="5029200" cy="376182"/>
            </a:xfrm>
            <a:prstGeom prst="rect">
              <a:avLst/>
            </a:prstGeom>
            <a:noFill/>
          </p:spPr>
          <p:txBody>
            <a:bodyPr wrap="square" rtlCol="0">
              <a:spAutoFit/>
            </a:bodyPr>
            <a:lstStyle/>
            <a:p>
              <a:pPr algn="ctr"/>
              <a:r>
                <a:rPr lang="en-US" sz="3200" b="1" dirty="0" smtClean="0">
                  <a:solidFill>
                    <a:schemeClr val="bg1"/>
                  </a:solidFill>
                </a:rPr>
                <a:t>Focus on ‘Hooking’ scientists to new ideas </a:t>
              </a:r>
            </a:p>
            <a:p>
              <a:pPr algn="ctr"/>
              <a:r>
                <a:rPr lang="en-US" sz="3200" b="1" dirty="0" smtClean="0">
                  <a:solidFill>
                    <a:schemeClr val="bg1"/>
                  </a:solidFill>
                </a:rPr>
                <a:t>requiring minimal user input</a:t>
              </a:r>
              <a:endParaRPr lang="en-US" sz="3200" b="1" dirty="0">
                <a:solidFill>
                  <a:schemeClr val="bg1"/>
                </a:solidFill>
              </a:endParaRPr>
            </a:p>
          </p:txBody>
        </p:sp>
      </p:grpSp>
    </p:spTree>
    <p:extLst>
      <p:ext uri="{BB962C8B-B14F-4D97-AF65-F5344CB8AC3E}">
        <p14:creationId xmlns:p14="http://schemas.microsoft.com/office/powerpoint/2010/main" val="2643497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2" descr="http://www.bluebeam.com/us/_media/images/image-revu_tablet-lass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29412" y="2660"/>
            <a:ext cx="2462588" cy="120654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sz="4800" dirty="0" smtClean="0"/>
              <a:t>Beyond a keyword search:</a:t>
            </a:r>
            <a:br>
              <a:rPr lang="en-US" sz="4800" dirty="0" smtClean="0"/>
            </a:br>
            <a:r>
              <a:rPr lang="en-US" sz="4800" dirty="0" smtClean="0"/>
              <a:t>Aggregation and metadata</a:t>
            </a:r>
            <a:endParaRPr lang="en-US" sz="4800" dirty="0"/>
          </a:p>
        </p:txBody>
      </p:sp>
      <p:grpSp>
        <p:nvGrpSpPr>
          <p:cNvPr id="4" name="Group 3"/>
          <p:cNvGrpSpPr/>
          <p:nvPr/>
        </p:nvGrpSpPr>
        <p:grpSpPr>
          <a:xfrm>
            <a:off x="5326418" y="3169318"/>
            <a:ext cx="4155484" cy="996069"/>
            <a:chOff x="5621450" y="2967644"/>
            <a:chExt cx="5029200" cy="825683"/>
          </a:xfrm>
        </p:grpSpPr>
        <p:sp>
          <p:nvSpPr>
            <p:cNvPr id="5" name="Rounded Rectangle 4"/>
            <p:cNvSpPr/>
            <p:nvPr/>
          </p:nvSpPr>
          <p:spPr>
            <a:xfrm>
              <a:off x="5688990" y="2967644"/>
              <a:ext cx="4894119" cy="79386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 name="TextBox 5"/>
            <p:cNvSpPr txBox="1"/>
            <p:nvPr/>
          </p:nvSpPr>
          <p:spPr>
            <a:xfrm>
              <a:off x="5621450" y="3002428"/>
              <a:ext cx="5029200" cy="790899"/>
            </a:xfrm>
            <a:prstGeom prst="rect">
              <a:avLst/>
            </a:prstGeom>
            <a:noFill/>
          </p:spPr>
          <p:txBody>
            <a:bodyPr wrap="square" rtlCol="0">
              <a:spAutoFit/>
            </a:bodyPr>
            <a:lstStyle/>
            <a:p>
              <a:pPr algn="ctr"/>
              <a:r>
                <a:rPr lang="en-US" sz="2800" b="1" dirty="0" smtClean="0">
                  <a:solidFill>
                    <a:schemeClr val="bg1"/>
                  </a:solidFill>
                </a:rPr>
                <a:t>Expanded Keyword searches</a:t>
              </a:r>
              <a:endParaRPr lang="en-US" sz="2800" b="1" dirty="0">
                <a:solidFill>
                  <a:schemeClr val="bg1"/>
                </a:solidFill>
              </a:endParaRPr>
            </a:p>
          </p:txBody>
        </p:sp>
      </p:grpSp>
      <p:sp>
        <p:nvSpPr>
          <p:cNvPr id="8" name="Rounded Rectangle 7"/>
          <p:cNvSpPr/>
          <p:nvPr/>
        </p:nvSpPr>
        <p:spPr>
          <a:xfrm>
            <a:off x="7404158" y="1912066"/>
            <a:ext cx="4043870" cy="89479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9" name="TextBox 8"/>
          <p:cNvSpPr txBox="1"/>
          <p:nvPr/>
        </p:nvSpPr>
        <p:spPr>
          <a:xfrm>
            <a:off x="7348352" y="1936547"/>
            <a:ext cx="4155484" cy="954107"/>
          </a:xfrm>
          <a:prstGeom prst="rect">
            <a:avLst/>
          </a:prstGeom>
          <a:noFill/>
        </p:spPr>
        <p:txBody>
          <a:bodyPr wrap="square" rtlCol="0">
            <a:spAutoFit/>
          </a:bodyPr>
          <a:lstStyle/>
          <a:p>
            <a:pPr algn="ctr"/>
            <a:r>
              <a:rPr lang="en-US" sz="2800" b="1" dirty="0" smtClean="0">
                <a:solidFill>
                  <a:schemeClr val="bg1"/>
                </a:solidFill>
              </a:rPr>
              <a:t>User Name, </a:t>
            </a:r>
          </a:p>
          <a:p>
            <a:pPr algn="ctr"/>
            <a:r>
              <a:rPr lang="en-US" sz="2800" b="1" dirty="0" smtClean="0">
                <a:solidFill>
                  <a:schemeClr val="bg1"/>
                </a:solidFill>
              </a:rPr>
              <a:t>Institution</a:t>
            </a:r>
            <a:endParaRPr lang="en-US" sz="2800" b="1" dirty="0">
              <a:solidFill>
                <a:schemeClr val="bg1"/>
              </a:solidFill>
            </a:endParaRPr>
          </a:p>
        </p:txBody>
      </p:sp>
      <p:grpSp>
        <p:nvGrpSpPr>
          <p:cNvPr id="10" name="Group 9"/>
          <p:cNvGrpSpPr/>
          <p:nvPr/>
        </p:nvGrpSpPr>
        <p:grpSpPr>
          <a:xfrm>
            <a:off x="2960972" y="1910837"/>
            <a:ext cx="4155484" cy="1615175"/>
            <a:chOff x="5621451" y="2967644"/>
            <a:chExt cx="5029200" cy="1390378"/>
          </a:xfrm>
        </p:grpSpPr>
        <p:sp>
          <p:nvSpPr>
            <p:cNvPr id="11" name="Rounded Rectangle 10"/>
            <p:cNvSpPr/>
            <p:nvPr/>
          </p:nvSpPr>
          <p:spPr>
            <a:xfrm>
              <a:off x="5688990" y="2967644"/>
              <a:ext cx="4894119" cy="79386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2" name="TextBox 11"/>
            <p:cNvSpPr txBox="1"/>
            <p:nvPr/>
          </p:nvSpPr>
          <p:spPr>
            <a:xfrm>
              <a:off x="5621451" y="3002427"/>
              <a:ext cx="5029200" cy="1355595"/>
            </a:xfrm>
            <a:prstGeom prst="rect">
              <a:avLst/>
            </a:prstGeom>
            <a:noFill/>
          </p:spPr>
          <p:txBody>
            <a:bodyPr wrap="square" rtlCol="0">
              <a:spAutoFit/>
            </a:bodyPr>
            <a:lstStyle/>
            <a:p>
              <a:pPr algn="ctr"/>
              <a:r>
                <a:rPr lang="en-US" sz="2800" b="1" dirty="0" smtClean="0">
                  <a:solidFill>
                    <a:schemeClr val="bg1"/>
                  </a:solidFill>
                </a:rPr>
                <a:t>Scientific Background and Interests</a:t>
              </a:r>
              <a:endParaRPr lang="en-US" sz="2800" b="1" dirty="0">
                <a:solidFill>
                  <a:schemeClr val="bg1"/>
                </a:solidFill>
              </a:endParaRPr>
            </a:p>
          </p:txBody>
        </p:sp>
      </p:grpSp>
      <p:sp>
        <p:nvSpPr>
          <p:cNvPr id="13" name="TextBox 12"/>
          <p:cNvSpPr txBox="1"/>
          <p:nvPr/>
        </p:nvSpPr>
        <p:spPr>
          <a:xfrm>
            <a:off x="-837542" y="2081033"/>
            <a:ext cx="3751118" cy="523220"/>
          </a:xfrm>
          <a:prstGeom prst="rect">
            <a:avLst/>
          </a:prstGeom>
          <a:noFill/>
        </p:spPr>
        <p:txBody>
          <a:bodyPr wrap="square" rtlCol="0">
            <a:spAutoFit/>
          </a:bodyPr>
          <a:lstStyle/>
          <a:p>
            <a:pPr algn="ctr"/>
            <a:r>
              <a:rPr lang="en-US" sz="2800" dirty="0" smtClean="0"/>
              <a:t>User Inputs</a:t>
            </a:r>
            <a:endParaRPr lang="en-US" sz="2800" dirty="0"/>
          </a:p>
        </p:txBody>
      </p:sp>
      <p:grpSp>
        <p:nvGrpSpPr>
          <p:cNvPr id="14" name="Group 13"/>
          <p:cNvGrpSpPr/>
          <p:nvPr/>
        </p:nvGrpSpPr>
        <p:grpSpPr>
          <a:xfrm>
            <a:off x="2772206" y="4581514"/>
            <a:ext cx="4155484" cy="549497"/>
            <a:chOff x="5621450" y="2967644"/>
            <a:chExt cx="5029200" cy="793865"/>
          </a:xfrm>
        </p:grpSpPr>
        <p:sp>
          <p:nvSpPr>
            <p:cNvPr id="15" name="Rounded Rectangle 14"/>
            <p:cNvSpPr/>
            <p:nvPr/>
          </p:nvSpPr>
          <p:spPr>
            <a:xfrm>
              <a:off x="5688990" y="2967644"/>
              <a:ext cx="4894119" cy="79386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6" name="TextBox 15"/>
            <p:cNvSpPr txBox="1"/>
            <p:nvPr/>
          </p:nvSpPr>
          <p:spPr>
            <a:xfrm>
              <a:off x="5621450" y="2989426"/>
              <a:ext cx="5029200" cy="433719"/>
            </a:xfrm>
            <a:prstGeom prst="rect">
              <a:avLst/>
            </a:prstGeom>
            <a:noFill/>
          </p:spPr>
          <p:txBody>
            <a:bodyPr wrap="square" rtlCol="0">
              <a:spAutoFit/>
            </a:bodyPr>
            <a:lstStyle/>
            <a:p>
              <a:pPr algn="ctr"/>
              <a:r>
                <a:rPr lang="en-US" sz="2800" b="1" dirty="0" smtClean="0">
                  <a:solidFill>
                    <a:schemeClr val="bg1"/>
                  </a:solidFill>
                </a:rPr>
                <a:t>Aggregate Results</a:t>
              </a:r>
              <a:endParaRPr lang="en-US" sz="2800" b="1" dirty="0">
                <a:solidFill>
                  <a:schemeClr val="bg1"/>
                </a:solidFill>
              </a:endParaRPr>
            </a:p>
          </p:txBody>
        </p:sp>
      </p:grpSp>
      <p:grpSp>
        <p:nvGrpSpPr>
          <p:cNvPr id="17" name="Group 16"/>
          <p:cNvGrpSpPr/>
          <p:nvPr/>
        </p:nvGrpSpPr>
        <p:grpSpPr>
          <a:xfrm>
            <a:off x="7681043" y="4581514"/>
            <a:ext cx="4155484" cy="549497"/>
            <a:chOff x="5621450" y="2967644"/>
            <a:chExt cx="5029200" cy="793865"/>
          </a:xfrm>
        </p:grpSpPr>
        <p:sp>
          <p:nvSpPr>
            <p:cNvPr id="18" name="Rounded Rectangle 17"/>
            <p:cNvSpPr/>
            <p:nvPr/>
          </p:nvSpPr>
          <p:spPr>
            <a:xfrm>
              <a:off x="5688990" y="2967644"/>
              <a:ext cx="4894119" cy="79386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9" name="TextBox 18"/>
            <p:cNvSpPr txBox="1"/>
            <p:nvPr/>
          </p:nvSpPr>
          <p:spPr>
            <a:xfrm>
              <a:off x="5621450" y="2989426"/>
              <a:ext cx="5029200" cy="755902"/>
            </a:xfrm>
            <a:prstGeom prst="rect">
              <a:avLst/>
            </a:prstGeom>
            <a:noFill/>
          </p:spPr>
          <p:txBody>
            <a:bodyPr wrap="square" rtlCol="0">
              <a:spAutoFit/>
            </a:bodyPr>
            <a:lstStyle/>
            <a:p>
              <a:pPr algn="ctr"/>
              <a:r>
                <a:rPr lang="en-US" sz="2800" b="1" dirty="0" smtClean="0">
                  <a:solidFill>
                    <a:schemeClr val="bg1"/>
                  </a:solidFill>
                </a:rPr>
                <a:t>Generate Metadata</a:t>
              </a:r>
              <a:endParaRPr lang="en-US" sz="2800" b="1" dirty="0">
                <a:solidFill>
                  <a:schemeClr val="bg1"/>
                </a:solidFill>
              </a:endParaRPr>
            </a:p>
          </p:txBody>
        </p:sp>
      </p:grpSp>
      <p:grpSp>
        <p:nvGrpSpPr>
          <p:cNvPr id="20" name="Group 19"/>
          <p:cNvGrpSpPr/>
          <p:nvPr/>
        </p:nvGrpSpPr>
        <p:grpSpPr>
          <a:xfrm>
            <a:off x="4849948" y="5572968"/>
            <a:ext cx="5108424" cy="1426957"/>
            <a:chOff x="5621450" y="2967644"/>
            <a:chExt cx="5029200" cy="1182864"/>
          </a:xfrm>
        </p:grpSpPr>
        <p:sp>
          <p:nvSpPr>
            <p:cNvPr id="21" name="Rounded Rectangle 20"/>
            <p:cNvSpPr/>
            <p:nvPr/>
          </p:nvSpPr>
          <p:spPr>
            <a:xfrm>
              <a:off x="5688990" y="2967644"/>
              <a:ext cx="4894119" cy="79386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2" name="TextBox 21"/>
            <p:cNvSpPr txBox="1"/>
            <p:nvPr/>
          </p:nvSpPr>
          <p:spPr>
            <a:xfrm>
              <a:off x="5621450" y="3002428"/>
              <a:ext cx="5029200" cy="1148080"/>
            </a:xfrm>
            <a:prstGeom prst="rect">
              <a:avLst/>
            </a:prstGeom>
            <a:noFill/>
          </p:spPr>
          <p:txBody>
            <a:bodyPr wrap="square" rtlCol="0">
              <a:spAutoFit/>
            </a:bodyPr>
            <a:lstStyle/>
            <a:p>
              <a:pPr algn="ctr"/>
              <a:r>
                <a:rPr lang="en-US" sz="2800" b="1" dirty="0" smtClean="0">
                  <a:solidFill>
                    <a:schemeClr val="bg1"/>
                  </a:solidFill>
                </a:rPr>
                <a:t>Comprehensive, Customizable Suggestions</a:t>
              </a:r>
              <a:endParaRPr lang="en-US" sz="2800" b="1" dirty="0">
                <a:solidFill>
                  <a:schemeClr val="bg1"/>
                </a:solidFill>
              </a:endParaRPr>
            </a:p>
          </p:txBody>
        </p:sp>
      </p:grpSp>
      <p:cxnSp>
        <p:nvCxnSpPr>
          <p:cNvPr id="24" name="Straight Connector 23"/>
          <p:cNvCxnSpPr/>
          <p:nvPr/>
        </p:nvCxnSpPr>
        <p:spPr>
          <a:xfrm flipV="1">
            <a:off x="2082188" y="1850834"/>
            <a:ext cx="0" cy="1023633"/>
          </a:xfrm>
          <a:prstGeom prst="line">
            <a:avLst/>
          </a:prstGeom>
          <a:ln w="28575"/>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V="1">
            <a:off x="2082188" y="3134561"/>
            <a:ext cx="0" cy="2118623"/>
          </a:xfrm>
          <a:prstGeom prst="line">
            <a:avLst/>
          </a:prstGeom>
          <a:ln w="28575"/>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837542" y="3878475"/>
            <a:ext cx="3751118" cy="523220"/>
          </a:xfrm>
          <a:prstGeom prst="rect">
            <a:avLst/>
          </a:prstGeom>
          <a:noFill/>
        </p:spPr>
        <p:txBody>
          <a:bodyPr wrap="square" rtlCol="0">
            <a:spAutoFit/>
          </a:bodyPr>
          <a:lstStyle/>
          <a:p>
            <a:pPr algn="ctr"/>
            <a:r>
              <a:rPr lang="en-US" sz="2800" dirty="0" smtClean="0"/>
              <a:t>Process</a:t>
            </a:r>
            <a:endParaRPr lang="en-US" sz="2800" dirty="0"/>
          </a:p>
        </p:txBody>
      </p:sp>
      <p:cxnSp>
        <p:nvCxnSpPr>
          <p:cNvPr id="28" name="Straight Connector 27"/>
          <p:cNvCxnSpPr/>
          <p:nvPr/>
        </p:nvCxnSpPr>
        <p:spPr>
          <a:xfrm flipV="1">
            <a:off x="2082188" y="5497417"/>
            <a:ext cx="0" cy="1160392"/>
          </a:xfrm>
          <a:prstGeom prst="line">
            <a:avLst/>
          </a:prstGeom>
          <a:ln w="28575"/>
        </p:spPr>
        <p:style>
          <a:lnRef idx="1">
            <a:schemeClr val="dk1"/>
          </a:lnRef>
          <a:fillRef idx="0">
            <a:schemeClr val="dk1"/>
          </a:fillRef>
          <a:effectRef idx="0">
            <a:schemeClr val="dk1"/>
          </a:effectRef>
          <a:fontRef idx="minor">
            <a:schemeClr val="tx1"/>
          </a:fontRef>
        </p:style>
      </p:cxnSp>
      <p:sp>
        <p:nvSpPr>
          <p:cNvPr id="32" name="TextBox 31"/>
          <p:cNvSpPr txBox="1"/>
          <p:nvPr/>
        </p:nvSpPr>
        <p:spPr>
          <a:xfrm>
            <a:off x="-837542" y="5827201"/>
            <a:ext cx="3751118" cy="523220"/>
          </a:xfrm>
          <a:prstGeom prst="rect">
            <a:avLst/>
          </a:prstGeom>
          <a:noFill/>
        </p:spPr>
        <p:txBody>
          <a:bodyPr wrap="square" rtlCol="0">
            <a:spAutoFit/>
          </a:bodyPr>
          <a:lstStyle/>
          <a:p>
            <a:pPr algn="ctr"/>
            <a:r>
              <a:rPr lang="en-US" sz="2800" dirty="0" smtClean="0"/>
              <a:t>Outputs</a:t>
            </a:r>
            <a:endParaRPr lang="en-US" sz="2800" dirty="0"/>
          </a:p>
        </p:txBody>
      </p:sp>
      <p:cxnSp>
        <p:nvCxnSpPr>
          <p:cNvPr id="38" name="Straight Arrow Connector 37"/>
          <p:cNvCxnSpPr/>
          <p:nvPr/>
        </p:nvCxnSpPr>
        <p:spPr>
          <a:xfrm flipH="1">
            <a:off x="4504608" y="3612848"/>
            <a:ext cx="556400" cy="80031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flipV="1">
            <a:off x="9611567" y="3601377"/>
            <a:ext cx="556400" cy="80031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6938412" y="4856263"/>
            <a:ext cx="720597" cy="193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Right Brace 25"/>
          <p:cNvSpPr/>
          <p:nvPr/>
        </p:nvSpPr>
        <p:spPr>
          <a:xfrm rot="5400000">
            <a:off x="7030606" y="-1382739"/>
            <a:ext cx="356201" cy="8590262"/>
          </a:xfrm>
          <a:prstGeom prst="rightBrace">
            <a:avLst>
              <a:gd name="adj1" fmla="val 95353"/>
              <a:gd name="adj2" fmla="val 50000"/>
            </a:avLst>
          </a:prstGeom>
          <a:ln w="28575">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34" name="Right Brace 33"/>
          <p:cNvSpPr/>
          <p:nvPr/>
        </p:nvSpPr>
        <p:spPr>
          <a:xfrm rot="5400000">
            <a:off x="7104366" y="773137"/>
            <a:ext cx="400002" cy="9064321"/>
          </a:xfrm>
          <a:prstGeom prst="rightBrace">
            <a:avLst>
              <a:gd name="adj1" fmla="val 95353"/>
              <a:gd name="adj2" fmla="val 50000"/>
            </a:avLst>
          </a:prstGeom>
          <a:ln w="28575">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515282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239</TotalTime>
  <Words>488</Words>
  <Application>Microsoft Office PowerPoint</Application>
  <PresentationFormat>Widescreen</PresentationFormat>
  <Paragraphs>65</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Calibri</vt:lpstr>
      <vt:lpstr>Tw Cen MT</vt:lpstr>
      <vt:lpstr>Tw Cen MT Condensed</vt:lpstr>
      <vt:lpstr>Wingdings 3</vt:lpstr>
      <vt:lpstr>Integral</vt:lpstr>
      <vt:lpstr>Lasso: Connecting Interdisciplinary Researchers</vt:lpstr>
      <vt:lpstr>PowerPoint Presentation</vt:lpstr>
      <vt:lpstr>The Renaissance Scientist is dead</vt:lpstr>
      <vt:lpstr>Bringing A ‘Data Perspective’ to Scientists</vt:lpstr>
      <vt:lpstr>Beyond a keyword search: Aggregation and metadata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Lasso: Connecting Interdisciplinary Researchers</dc:title>
  <dc:creator>Ryan Mork</dc:creator>
  <cp:lastModifiedBy>Ryan Mork</cp:lastModifiedBy>
  <cp:revision>62</cp:revision>
  <dcterms:created xsi:type="dcterms:W3CDTF">2015-06-11T07:12:41Z</dcterms:created>
  <dcterms:modified xsi:type="dcterms:W3CDTF">2015-06-11T17:55:44Z</dcterms:modified>
</cp:coreProperties>
</file>