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90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5F938D-EE26-45B0-908D-631FC258A577}" type="datetimeFigureOut">
              <a:rPr lang="en-US" smtClean="0"/>
              <a:t>6/20/2013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AA68B2-9DFB-4973-AFE9-49F9E2C42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016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8378E-4AD0-4CA4-9283-29A93D7BD37A}" type="datetimeFigureOut">
              <a:rPr lang="en-US" smtClean="0"/>
              <a:t>6/20/2013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7E630AD-9D89-47A8-9BBE-EC40E5C9FE2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8378E-4AD0-4CA4-9283-29A93D7BD37A}" type="datetimeFigureOut">
              <a:rPr lang="en-US" smtClean="0"/>
              <a:t>6/20/2013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630AD-9D89-47A8-9BBE-EC40E5C9FE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8378E-4AD0-4CA4-9283-29A93D7BD37A}" type="datetimeFigureOut">
              <a:rPr lang="en-US" smtClean="0"/>
              <a:t>6/20/2013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630AD-9D89-47A8-9BBE-EC40E5C9FE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8378E-4AD0-4CA4-9283-29A93D7BD37A}" type="datetimeFigureOut">
              <a:rPr lang="en-US" smtClean="0"/>
              <a:t>6/20/2013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630AD-9D89-47A8-9BBE-EC40E5C9FE2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8378E-4AD0-4CA4-9283-29A93D7BD37A}" type="datetimeFigureOut">
              <a:rPr lang="en-US" smtClean="0"/>
              <a:t>6/20/2013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7E630AD-9D89-47A8-9BBE-EC40E5C9FE2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8378E-4AD0-4CA4-9283-29A93D7BD37A}" type="datetimeFigureOut">
              <a:rPr lang="en-US" smtClean="0"/>
              <a:t>6/20/2013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630AD-9D89-47A8-9BBE-EC40E5C9FE2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8378E-4AD0-4CA4-9283-29A93D7BD37A}" type="datetimeFigureOut">
              <a:rPr lang="en-US" smtClean="0"/>
              <a:t>6/20/2013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630AD-9D89-47A8-9BBE-EC40E5C9FE2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8378E-4AD0-4CA4-9283-29A93D7BD37A}" type="datetimeFigureOut">
              <a:rPr lang="en-US" smtClean="0"/>
              <a:t>6/20/2013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630AD-9D89-47A8-9BBE-EC40E5C9FE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8378E-4AD0-4CA4-9283-29A93D7BD37A}" type="datetimeFigureOut">
              <a:rPr lang="en-US" smtClean="0"/>
              <a:t>6/20/2013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630AD-9D89-47A8-9BBE-EC40E5C9FE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8378E-4AD0-4CA4-9283-29A93D7BD37A}" type="datetimeFigureOut">
              <a:rPr lang="en-US" smtClean="0"/>
              <a:t>6/20/2013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630AD-9D89-47A8-9BBE-EC40E5C9FE2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8378E-4AD0-4CA4-9283-29A93D7BD37A}" type="datetimeFigureOut">
              <a:rPr lang="en-US" smtClean="0"/>
              <a:t>6/20/2013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7E630AD-9D89-47A8-9BBE-EC40E5C9FE2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B28378E-4AD0-4CA4-9283-29A93D7BD37A}" type="datetimeFigureOut">
              <a:rPr lang="en-US" smtClean="0"/>
              <a:t>6/20/2013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7E630AD-9D89-47A8-9BBE-EC40E5C9FE2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705600" cy="1600200"/>
          </a:xfrm>
        </p:spPr>
        <p:txBody>
          <a:bodyPr numCol="2">
            <a:normAutofit/>
          </a:bodyPr>
          <a:lstStyle/>
          <a:p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Christine Harvey</a:t>
            </a:r>
          </a:p>
          <a:p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ceharvey@mitre.org</a:t>
            </a:r>
          </a:p>
          <a:p>
            <a:endParaRPr lang="en-US" b="1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Rafael Suarez</a:t>
            </a:r>
          </a:p>
          <a:p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rsuarez@uchicago.edu</a:t>
            </a:r>
            <a:endParaRPr lang="en-US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Organ Procurement and Transplantation Network (OPTN) Database on the OSDC</a:t>
            </a:r>
            <a:endParaRPr lang="en-US" dirty="0"/>
          </a:p>
        </p:txBody>
      </p:sp>
      <p:pic>
        <p:nvPicPr>
          <p:cNvPr id="5" name="Picture 2" descr="http://pire.opensciencedatacloud.org/wp-content/uploads/2013/03/cropped-OSDCPIRE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5367398"/>
            <a:ext cx="3657600" cy="957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7286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OPTN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Collects and manages scientific data related to organ donations and transplants in the U.S.</a:t>
            </a:r>
          </a:p>
          <a:p>
            <a:r>
              <a:rPr lang="en-US" dirty="0" smtClean="0"/>
              <a:t>118,000 people on the organ waiting list in the America</a:t>
            </a:r>
          </a:p>
          <a:p>
            <a:pPr lvl="1"/>
            <a:r>
              <a:rPr lang="en-US" dirty="0" smtClean="0"/>
              <a:t>Comprehensive data on every registrant</a:t>
            </a:r>
          </a:p>
          <a:p>
            <a:pPr lvl="2"/>
            <a:r>
              <a:rPr lang="en-US" dirty="0" smtClean="0"/>
              <a:t>Age</a:t>
            </a:r>
          </a:p>
          <a:p>
            <a:pPr lvl="2"/>
            <a:r>
              <a:rPr lang="en-US" dirty="0" smtClean="0"/>
              <a:t>Sex</a:t>
            </a:r>
          </a:p>
          <a:p>
            <a:pPr lvl="2"/>
            <a:r>
              <a:rPr lang="en-US" dirty="0" smtClean="0"/>
              <a:t>Ethnicity</a:t>
            </a:r>
          </a:p>
          <a:p>
            <a:pPr lvl="2"/>
            <a:r>
              <a:rPr lang="en-US" dirty="0" smtClean="0"/>
              <a:t>Citizenship</a:t>
            </a:r>
          </a:p>
          <a:p>
            <a:pPr lvl="2"/>
            <a:r>
              <a:rPr lang="en-US" dirty="0" smtClean="0"/>
              <a:t>Blood Type</a:t>
            </a:r>
          </a:p>
          <a:p>
            <a:pPr lvl="2"/>
            <a:r>
              <a:rPr lang="en-US" dirty="0" smtClean="0"/>
              <a:t>Location</a:t>
            </a:r>
          </a:p>
          <a:p>
            <a:pPr lvl="2"/>
            <a:r>
              <a:rPr lang="en-US" dirty="0" smtClean="0"/>
              <a:t>Reason for transplant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3331029"/>
            <a:ext cx="5021438" cy="265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86682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Addition of two databases to the OSDC</a:t>
            </a:r>
          </a:p>
          <a:p>
            <a:pPr lvl="1"/>
            <a:r>
              <a:rPr lang="en-US" dirty="0" smtClean="0"/>
              <a:t>2010 U.S. Census Data</a:t>
            </a:r>
          </a:p>
          <a:p>
            <a:pPr lvl="1"/>
            <a:r>
              <a:rPr lang="en-US" dirty="0" smtClean="0"/>
              <a:t>Official Hospital Compare Database</a:t>
            </a:r>
          </a:p>
          <a:p>
            <a:r>
              <a:rPr lang="en-US" dirty="0" smtClean="0"/>
              <a:t>Contact with UNOS regarding accessing the database</a:t>
            </a:r>
          </a:p>
          <a:p>
            <a:pPr lvl="1"/>
            <a:r>
              <a:rPr lang="en-US" dirty="0" smtClean="0"/>
              <a:t>Short research proposal in progress</a:t>
            </a:r>
          </a:p>
          <a:p>
            <a:endParaRPr lang="en-US" dirty="0"/>
          </a:p>
        </p:txBody>
      </p:sp>
      <p:pic>
        <p:nvPicPr>
          <p:cNvPr id="3074" name="Picture 2" descr="http://www.progressivearkansas.com/system/files/US-Census-Burea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4419600"/>
            <a:ext cx="2087460" cy="2143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Medicare.gov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759" r="11600"/>
          <a:stretch/>
        </p:blipFill>
        <p:spPr bwMode="auto">
          <a:xfrm>
            <a:off x="5808785" y="5054823"/>
            <a:ext cx="3182815" cy="1357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1.bp.blogspot.com/-S1tQNBH4b2E/Tm1BCMEaxBI/AAAAAAAAAKE/L4IZL0q2XgE/s1600/UNO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155793"/>
            <a:ext cx="3010571" cy="1256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0118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144" y="2784907"/>
            <a:ext cx="7315200" cy="39266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Continue efforts to make the OPTN data on the OSDC</a:t>
            </a:r>
          </a:p>
          <a:p>
            <a:r>
              <a:rPr lang="en-US" dirty="0" smtClean="0"/>
              <a:t>Determine needs to make the databases of interest collaborative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760532" y="2743200"/>
            <a:ext cx="7972425" cy="4010025"/>
            <a:chOff x="629330" y="2683947"/>
            <a:chExt cx="7972425" cy="4010025"/>
          </a:xfrm>
        </p:grpSpPr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9330" y="2683947"/>
              <a:ext cx="7972425" cy="40100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" name="TextBox 3"/>
            <p:cNvSpPr txBox="1"/>
            <p:nvPr/>
          </p:nvSpPr>
          <p:spPr>
            <a:xfrm>
              <a:off x="6108957" y="6324640"/>
              <a:ext cx="24927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Normalized waiting list size</a:t>
              </a:r>
              <a:endParaRPr lang="en-US" dirty="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784344" y="2767012"/>
            <a:ext cx="7924800" cy="3962400"/>
            <a:chOff x="2286000" y="771983"/>
            <a:chExt cx="7924800" cy="3962400"/>
          </a:xfrm>
        </p:grpSpPr>
        <p:pic>
          <p:nvPicPr>
            <p:cNvPr id="2053" name="Picture 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0" y="771983"/>
              <a:ext cx="7924800" cy="3962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0" name="TextBox 9"/>
            <p:cNvSpPr txBox="1"/>
            <p:nvPr/>
          </p:nvSpPr>
          <p:spPr>
            <a:xfrm>
              <a:off x="7267558" y="4365051"/>
              <a:ext cx="294324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Normalized waiting list additions</a:t>
              </a:r>
              <a:endParaRPr lang="en-US" dirty="0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793869" y="2780525"/>
            <a:ext cx="7905750" cy="3935375"/>
            <a:chOff x="619125" y="1476375"/>
            <a:chExt cx="7905750" cy="3935375"/>
          </a:xfrm>
        </p:grpSpPr>
        <p:pic>
          <p:nvPicPr>
            <p:cNvPr id="2054" name="Picture 6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9125" y="1476375"/>
              <a:ext cx="7905750" cy="3905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3" name="TextBox 12"/>
            <p:cNvSpPr txBox="1"/>
            <p:nvPr/>
          </p:nvSpPr>
          <p:spPr>
            <a:xfrm>
              <a:off x="5581633" y="5042418"/>
              <a:ext cx="29322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Normalized waiting list removals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762836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Locations vs. quality of transplant process</a:t>
            </a:r>
          </a:p>
          <a:p>
            <a:pPr lvl="1"/>
            <a:r>
              <a:rPr lang="en-US" dirty="0" smtClean="0"/>
              <a:t>Geographic factors:  Wealth, overall area health, hospital rankings, household size, local industries…</a:t>
            </a:r>
          </a:p>
          <a:p>
            <a:pPr lvl="1"/>
            <a:r>
              <a:rPr lang="en-US" dirty="0" smtClean="0"/>
              <a:t>Transplant factors:  Length of waiting list, time waiting, transplants performed, transplant survival…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Where do differences exist?  Can we determine why?  Can an improved awareness help the situation?</a:t>
            </a:r>
          </a:p>
          <a:p>
            <a:endParaRPr lang="en-US" dirty="0" smtClean="0"/>
          </a:p>
          <a:p>
            <a:r>
              <a:rPr lang="en-US" dirty="0" smtClean="0"/>
              <a:t>Could improvements be made to the current transplant process to increase the number of transplants performed and/or improve the survival rates of transplanted patients?</a:t>
            </a:r>
          </a:p>
        </p:txBody>
      </p:sp>
    </p:spTree>
    <p:extLst>
      <p:ext uri="{BB962C8B-B14F-4D97-AF65-F5344CB8AC3E}">
        <p14:creationId xmlns:p14="http://schemas.microsoft.com/office/powerpoint/2010/main" val="4262572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315</TotalTime>
  <Words>209</Words>
  <Application>Microsoft Office PowerPoint</Application>
  <PresentationFormat>On-screen Show (4:3)</PresentationFormat>
  <Paragraphs>37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Equity</vt:lpstr>
      <vt:lpstr>Organ Procurement and Transplantation Network (OPTN) Database on the OSDC</vt:lpstr>
      <vt:lpstr>OPTN</vt:lpstr>
      <vt:lpstr>Current Work</vt:lpstr>
      <vt:lpstr>Future Work</vt:lpstr>
      <vt:lpstr>Research Questions</vt:lpstr>
    </vt:vector>
  </TitlesOfParts>
  <Company>The MITRE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</dc:title>
  <dc:creator>Christine E Harve</dc:creator>
  <cp:lastModifiedBy>Christine E Harve</cp:lastModifiedBy>
  <cp:revision>9</cp:revision>
  <dcterms:created xsi:type="dcterms:W3CDTF">2013-06-20T08:36:05Z</dcterms:created>
  <dcterms:modified xsi:type="dcterms:W3CDTF">2013-06-20T14:42:59Z</dcterms:modified>
</cp:coreProperties>
</file>