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3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4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5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6.xml" ContentType="application/vnd.openxmlformats-officedocument.theme+xml"/>
  <Override PartName="/ppt/media/image40.jpg" ContentType="image/jpg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7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8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9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0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2.xml" ContentType="application/vnd.openxmlformats-officedocument.theme+xml"/>
  <Override PartName="/ppt/media/image69.jpg" ContentType="image/jpg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3.xml" ContentType="application/vnd.openxmlformats-officedocument.theme+xml"/>
  <Override PartName="/ppt/media/image77.jpg" ContentType="image/jpg"/>
  <Override PartName="/ppt/media/image82.jpg" ContentType="image/jpg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4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5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6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17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101.jpg" ContentType="image/jpg"/>
  <Override PartName="/ppt/media/image102.jpg" ContentType="image/jpg"/>
  <Override PartName="/ppt/media/image103.jpg" ContentType="image/jp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156.jpg" ContentType="image/jpg"/>
  <Override PartName="/ppt/media/image158.jpg" ContentType="image/jpg"/>
  <Override PartName="/ppt/media/image159.jpg" ContentType="image/jpg"/>
  <Override PartName="/ppt/media/image161.jpg" ContentType="image/jpg"/>
  <Override PartName="/ppt/media/image162.jpg" ContentType="image/jpg"/>
  <Override PartName="/ppt/media/image173.jpg" ContentType="image/jp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5" r:id="rId2"/>
    <p:sldMasterId id="2147483697" r:id="rId3"/>
    <p:sldMasterId id="2147483748" r:id="rId4"/>
    <p:sldMasterId id="2147483753" r:id="rId5"/>
    <p:sldMasterId id="2147483756" r:id="rId6"/>
    <p:sldMasterId id="2147483768" r:id="rId7"/>
    <p:sldMasterId id="2147483803" r:id="rId8"/>
    <p:sldMasterId id="2147483816" r:id="rId9"/>
    <p:sldMasterId id="2147483827" r:id="rId10"/>
    <p:sldMasterId id="2147483839" r:id="rId11"/>
    <p:sldMasterId id="2147483845" r:id="rId12"/>
    <p:sldMasterId id="2147483851" r:id="rId13"/>
    <p:sldMasterId id="2147483857" r:id="rId14"/>
    <p:sldMasterId id="2147483869" r:id="rId15"/>
    <p:sldMasterId id="2147483884" r:id="rId16"/>
    <p:sldMasterId id="2147483895" r:id="rId17"/>
    <p:sldMasterId id="2147483901" r:id="rId18"/>
  </p:sldMasterIdLst>
  <p:notesMasterIdLst>
    <p:notesMasterId r:id="rId112"/>
  </p:notesMasterIdLst>
  <p:sldIdLst>
    <p:sldId id="2134097049" r:id="rId19"/>
    <p:sldId id="2134097082" r:id="rId20"/>
    <p:sldId id="2147479001" r:id="rId21"/>
    <p:sldId id="2134097095" r:id="rId22"/>
    <p:sldId id="2134097096" r:id="rId23"/>
    <p:sldId id="2134097097" r:id="rId24"/>
    <p:sldId id="261" r:id="rId25"/>
    <p:sldId id="2134097081" r:id="rId26"/>
    <p:sldId id="2134097078" r:id="rId27"/>
    <p:sldId id="2134097080" r:id="rId28"/>
    <p:sldId id="2147479000" r:id="rId29"/>
    <p:sldId id="2940" r:id="rId30"/>
    <p:sldId id="291" r:id="rId31"/>
    <p:sldId id="3020" r:id="rId32"/>
    <p:sldId id="3003" r:id="rId33"/>
    <p:sldId id="2147478999" r:id="rId34"/>
    <p:sldId id="2147478966" r:id="rId35"/>
    <p:sldId id="2147478967" r:id="rId36"/>
    <p:sldId id="2147478968" r:id="rId37"/>
    <p:sldId id="2147478998" r:id="rId38"/>
    <p:sldId id="2134805317" r:id="rId39"/>
    <p:sldId id="2147478960" r:id="rId40"/>
    <p:sldId id="2147478961" r:id="rId41"/>
    <p:sldId id="2147478962" r:id="rId42"/>
    <p:sldId id="2147478963" r:id="rId43"/>
    <p:sldId id="2147473277" r:id="rId44"/>
    <p:sldId id="2147478997" r:id="rId45"/>
    <p:sldId id="2145707768" r:id="rId46"/>
    <p:sldId id="2053842504" r:id="rId47"/>
    <p:sldId id="2145707767" r:id="rId48"/>
    <p:sldId id="2145707769" r:id="rId49"/>
    <p:sldId id="2147478996" r:id="rId50"/>
    <p:sldId id="2447" r:id="rId51"/>
    <p:sldId id="2441" r:id="rId52"/>
    <p:sldId id="2446" r:id="rId53"/>
    <p:sldId id="2420" r:id="rId54"/>
    <p:sldId id="2421" r:id="rId55"/>
    <p:sldId id="2422" r:id="rId56"/>
    <p:sldId id="2459" r:id="rId57"/>
    <p:sldId id="2448" r:id="rId58"/>
    <p:sldId id="272" r:id="rId59"/>
    <p:sldId id="2147478995" r:id="rId60"/>
    <p:sldId id="2147478974" r:id="rId61"/>
    <p:sldId id="2147478975" r:id="rId62"/>
    <p:sldId id="2147478976" r:id="rId63"/>
    <p:sldId id="2147478977" r:id="rId64"/>
    <p:sldId id="260" r:id="rId65"/>
    <p:sldId id="2147478994" r:id="rId66"/>
    <p:sldId id="347" r:id="rId67"/>
    <p:sldId id="495" r:id="rId68"/>
    <p:sldId id="2147478979" r:id="rId69"/>
    <p:sldId id="496" r:id="rId70"/>
    <p:sldId id="497" r:id="rId71"/>
    <p:sldId id="297" r:id="rId72"/>
    <p:sldId id="2147478993" r:id="rId73"/>
    <p:sldId id="256" r:id="rId74"/>
    <p:sldId id="258" r:id="rId75"/>
    <p:sldId id="259" r:id="rId76"/>
    <p:sldId id="257" r:id="rId77"/>
    <p:sldId id="2147478992" r:id="rId78"/>
    <p:sldId id="2245" r:id="rId79"/>
    <p:sldId id="282" r:id="rId80"/>
    <p:sldId id="2480" r:id="rId81"/>
    <p:sldId id="2481" r:id="rId82"/>
    <p:sldId id="2147478991" r:id="rId83"/>
    <p:sldId id="2147478969" r:id="rId84"/>
    <p:sldId id="2147478970" r:id="rId85"/>
    <p:sldId id="2147478971" r:id="rId86"/>
    <p:sldId id="2147478972" r:id="rId87"/>
    <p:sldId id="2147478990" r:id="rId88"/>
    <p:sldId id="385" r:id="rId89"/>
    <p:sldId id="786" r:id="rId90"/>
    <p:sldId id="787" r:id="rId91"/>
    <p:sldId id="784" r:id="rId92"/>
    <p:sldId id="3701" r:id="rId93"/>
    <p:sldId id="3733" r:id="rId94"/>
    <p:sldId id="3731" r:id="rId95"/>
    <p:sldId id="3711" r:id="rId96"/>
    <p:sldId id="3730" r:id="rId97"/>
    <p:sldId id="3714" r:id="rId98"/>
    <p:sldId id="3715" r:id="rId99"/>
    <p:sldId id="3724" r:id="rId100"/>
    <p:sldId id="3732" r:id="rId101"/>
    <p:sldId id="3734" r:id="rId102"/>
    <p:sldId id="2147478989" r:id="rId103"/>
    <p:sldId id="2147478985" r:id="rId104"/>
    <p:sldId id="2147478986" r:id="rId105"/>
    <p:sldId id="2147478987" r:id="rId106"/>
    <p:sldId id="2147478981" r:id="rId107"/>
    <p:sldId id="2147478982" r:id="rId108"/>
    <p:sldId id="2147478983" r:id="rId109"/>
    <p:sldId id="2147478984" r:id="rId110"/>
    <p:sldId id="2147478988" r:id="rId111"/>
  </p:sldIdLst>
  <p:sldSz cx="12192000" cy="6858000"/>
  <p:notesSz cx="6858000" cy="931386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4D58C2EF-8410-C14C-912F-BB83F5E7C438}">
          <p14:sldIdLst>
            <p14:sldId id="2134097049"/>
            <p14:sldId id="2134097082"/>
            <p14:sldId id="2147479001"/>
            <p14:sldId id="2134097095"/>
            <p14:sldId id="2134097096"/>
            <p14:sldId id="2134097097"/>
            <p14:sldId id="261"/>
            <p14:sldId id="2134097081"/>
            <p14:sldId id="2134097078"/>
            <p14:sldId id="2134097080"/>
            <p14:sldId id="2147479000"/>
          </p14:sldIdLst>
        </p14:section>
        <p14:section name="Untitled Section" id="{66954C3C-DFE1-CD40-8D8D-3D91FC00F1CB}">
          <p14:sldIdLst>
            <p14:sldId id="2940"/>
            <p14:sldId id="291"/>
            <p14:sldId id="3020"/>
            <p14:sldId id="3003"/>
          </p14:sldIdLst>
        </p14:section>
        <p14:section name="Untitled Section" id="{5E0B1589-DA50-4DC1-989E-82D961E24F38}">
          <p14:sldIdLst>
            <p14:sldId id="2147478999"/>
            <p14:sldId id="2147478966"/>
            <p14:sldId id="2147478967"/>
            <p14:sldId id="2147478968"/>
            <p14:sldId id="2147478998"/>
            <p14:sldId id="2134805317"/>
            <p14:sldId id="2147478960"/>
            <p14:sldId id="2147478961"/>
            <p14:sldId id="2147478962"/>
            <p14:sldId id="2147478963"/>
            <p14:sldId id="2147473277"/>
            <p14:sldId id="2147478997"/>
            <p14:sldId id="2145707768"/>
            <p14:sldId id="2053842504"/>
            <p14:sldId id="2145707767"/>
            <p14:sldId id="2145707769"/>
            <p14:sldId id="2147478996"/>
            <p14:sldId id="2447"/>
            <p14:sldId id="2441"/>
            <p14:sldId id="2446"/>
            <p14:sldId id="2420"/>
            <p14:sldId id="2421"/>
            <p14:sldId id="2422"/>
            <p14:sldId id="2459"/>
            <p14:sldId id="2448"/>
            <p14:sldId id="272"/>
            <p14:sldId id="2147478995"/>
            <p14:sldId id="2147478974"/>
            <p14:sldId id="2147478975"/>
            <p14:sldId id="2147478976"/>
            <p14:sldId id="2147478977"/>
            <p14:sldId id="260"/>
            <p14:sldId id="2147478994"/>
          </p14:sldIdLst>
        </p14:section>
        <p14:section name="Intro" id="{4997DB3C-421D-4348-95DD-3A4B088EAEBA}">
          <p14:sldIdLst>
            <p14:sldId id="347"/>
            <p14:sldId id="495"/>
            <p14:sldId id="2147478979"/>
            <p14:sldId id="496"/>
            <p14:sldId id="497"/>
            <p14:sldId id="297"/>
            <p14:sldId id="2147478993"/>
            <p14:sldId id="256"/>
            <p14:sldId id="258"/>
            <p14:sldId id="259"/>
            <p14:sldId id="257"/>
            <p14:sldId id="2147478992"/>
            <p14:sldId id="2245"/>
            <p14:sldId id="282"/>
            <p14:sldId id="2480"/>
            <p14:sldId id="2481"/>
            <p14:sldId id="2147478991"/>
            <p14:sldId id="2147478969"/>
            <p14:sldId id="2147478970"/>
            <p14:sldId id="2147478971"/>
            <p14:sldId id="2147478972"/>
            <p14:sldId id="2147478990"/>
            <p14:sldId id="385"/>
            <p14:sldId id="786"/>
            <p14:sldId id="787"/>
            <p14:sldId id="784"/>
            <p14:sldId id="3701"/>
            <p14:sldId id="3733"/>
            <p14:sldId id="3731"/>
            <p14:sldId id="3711"/>
            <p14:sldId id="3730"/>
            <p14:sldId id="3714"/>
            <p14:sldId id="3715"/>
            <p14:sldId id="3724"/>
            <p14:sldId id="3732"/>
            <p14:sldId id="3734"/>
            <p14:sldId id="2147478989"/>
            <p14:sldId id="2147478985"/>
            <p14:sldId id="2147478986"/>
            <p14:sldId id="2147478987"/>
            <p14:sldId id="2147478981"/>
            <p14:sldId id="2147478982"/>
            <p14:sldId id="2147478983"/>
            <p14:sldId id="2147478984"/>
            <p14:sldId id="21474789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480">
          <p15:clr>
            <a:srgbClr val="A4A3A4"/>
          </p15:clr>
        </p15:guide>
        <p15:guide id="2" pos="600">
          <p15:clr>
            <a:srgbClr val="A4A3A4"/>
          </p15:clr>
        </p15:guide>
        <p15:guide id="3" orient="horz" pos="432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3" roundtripDataSignature="AMtx7mgGxVMw0co/L0VNJ9qfUJ1tKwha8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E64A2F-CCAE-B245-8941-F506F43C5BD2}" v="3" dt="2024-03-23T20:23:03.0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78"/>
    <p:restoredTop sz="94637"/>
  </p:normalViewPr>
  <p:slideViewPr>
    <p:cSldViewPr snapToGrid="0">
      <p:cViewPr>
        <p:scale>
          <a:sx n="85" d="100"/>
          <a:sy n="85" d="100"/>
        </p:scale>
        <p:origin x="1384" y="576"/>
      </p:cViewPr>
      <p:guideLst>
        <p:guide orient="horz" pos="3480"/>
        <p:guide pos="600"/>
        <p:guide orient="horz"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117" Type="http://schemas.openxmlformats.org/officeDocument/2006/relationships/tableStyles" Target="tableStyles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112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9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102" Type="http://schemas.openxmlformats.org/officeDocument/2006/relationships/slide" Target="slides/slide8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2.xml"/><Relationship Id="rId95" Type="http://schemas.openxmlformats.org/officeDocument/2006/relationships/slide" Target="slides/slide77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113" Type="http://customschemas.google.com/relationships/presentationmetadata" Target="metadata"/><Relationship Id="rId118" Type="http://schemas.microsoft.com/office/2015/10/relationships/revisionInfo" Target="revisionInfo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59" Type="http://schemas.openxmlformats.org/officeDocument/2006/relationships/slide" Target="slides/slide41.xml"/><Relationship Id="rId103" Type="http://schemas.openxmlformats.org/officeDocument/2006/relationships/slide" Target="slides/slide85.xml"/><Relationship Id="rId108" Type="http://schemas.openxmlformats.org/officeDocument/2006/relationships/slide" Target="slides/slide90.xml"/><Relationship Id="rId54" Type="http://schemas.openxmlformats.org/officeDocument/2006/relationships/slide" Target="slides/slide36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91" Type="http://schemas.openxmlformats.org/officeDocument/2006/relationships/slide" Target="slides/slide73.xml"/><Relationship Id="rId96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49" Type="http://schemas.openxmlformats.org/officeDocument/2006/relationships/slide" Target="slides/slide31.xml"/><Relationship Id="rId114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slide" Target="slides/slide76.xml"/><Relationship Id="rId99" Type="http://schemas.openxmlformats.org/officeDocument/2006/relationships/slide" Target="slides/slide81.xml"/><Relationship Id="rId101" Type="http://schemas.openxmlformats.org/officeDocument/2006/relationships/slide" Target="slides/slide8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109" Type="http://schemas.openxmlformats.org/officeDocument/2006/relationships/slide" Target="slides/slide9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slide" Target="slides/slide79.xml"/><Relationship Id="rId104" Type="http://schemas.openxmlformats.org/officeDocument/2006/relationships/slide" Target="slides/slide8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110" Type="http://schemas.openxmlformats.org/officeDocument/2006/relationships/slide" Target="slides/slide92.xml"/><Relationship Id="rId115" Type="http://schemas.openxmlformats.org/officeDocument/2006/relationships/viewProps" Target="viewProps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Relationship Id="rId100" Type="http://schemas.openxmlformats.org/officeDocument/2006/relationships/slide" Target="slides/slide82.xml"/><Relationship Id="rId105" Type="http://schemas.openxmlformats.org/officeDocument/2006/relationships/slide" Target="slides/slide8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93" Type="http://schemas.openxmlformats.org/officeDocument/2006/relationships/slide" Target="slides/slide75.xml"/><Relationship Id="rId98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7.xml"/><Relationship Id="rId46" Type="http://schemas.openxmlformats.org/officeDocument/2006/relationships/slide" Target="slides/slide28.xml"/><Relationship Id="rId67" Type="http://schemas.openxmlformats.org/officeDocument/2006/relationships/slide" Target="slides/slide49.xml"/><Relationship Id="rId116" Type="http://schemas.openxmlformats.org/officeDocument/2006/relationships/theme" Target="theme/theme1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62" Type="http://schemas.openxmlformats.org/officeDocument/2006/relationships/slide" Target="slides/slide44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111" Type="http://schemas.openxmlformats.org/officeDocument/2006/relationships/slide" Target="slides/slide93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8.xml"/><Relationship Id="rId57" Type="http://schemas.openxmlformats.org/officeDocument/2006/relationships/slide" Target="slides/slide39.xml"/><Relationship Id="rId106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1"/>
            <a:ext cx="2971800" cy="467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75" tIns="46200" rIns="92375" bIns="462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1"/>
            <a:ext cx="2971800" cy="467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75" tIns="46200" rIns="92375" bIns="462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35000" y="1163638"/>
            <a:ext cx="55880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82297"/>
            <a:ext cx="5486400" cy="3667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75" tIns="46200" rIns="92375" bIns="462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46554"/>
            <a:ext cx="2971800" cy="46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75" tIns="46200" rIns="92375" bIns="462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846554"/>
            <a:ext cx="2971800" cy="46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75" tIns="46200" rIns="92375" bIns="462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8146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0142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A3FAA-678C-98A7-FF4C-EBCC8363C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F8D391F-4568-3DCA-ADC3-854D3F03D6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51FF51D-F434-84D7-4547-71E071227B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D643653-C9D2-B9CE-9AA3-7C45AE00B4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86BEB-4E11-49EC-95E2-81B233518D91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394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43599" indent="-543599" defTabSz="2899197">
              <a:buFont typeface="Arial" panose="020B0604020202020204" pitchFamily="34" charset="0"/>
              <a:buChar char="•"/>
              <a:defRPr b="1"/>
            </a:pPr>
            <a:endParaRPr lang="en-US" sz="3800" dirty="0">
              <a:solidFill>
                <a:srgbClr val="53535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39FC59-3856-4A95-ACC6-BDC7A271FD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956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A3FAA-678C-98A7-FF4C-EBCC8363C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F8D391F-4568-3DCA-ADC3-854D3F03D6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51FF51D-F434-84D7-4547-71E071227B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D643653-C9D2-B9CE-9AA3-7C45AE00B4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86BEB-4E11-49EC-95E2-81B233518D91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913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A3FAA-678C-98A7-FF4C-EBCC8363C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F8D391F-4568-3DCA-ADC3-854D3F03D6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51FF51D-F434-84D7-4547-71E071227B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D643653-C9D2-B9CE-9AA3-7C45AE00B4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86BEB-4E11-49EC-95E2-81B233518D91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796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059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b99fdb141a_1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1" name="Google Shape;501;g2b99fdb141a_1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79563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44762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25611-53BB-4283-89A2-172D8CCA19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196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04562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3E006-D1AB-4513-8E37-03033DFA8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EC3A7B-6F26-9EE0-816E-13FEEB360E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C2CDA3-A5A6-DB9B-D0C8-01764FB731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479354-BA82-8E32-8E28-E108DA26F2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25611-53BB-4283-89A2-172D8CCA19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7172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98854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3444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Plant = means that we just rented it</a:t>
            </a:r>
          </a:p>
          <a:p>
            <a:r>
              <a:rPr lang="en-US" dirty="0"/>
              <a:t>DSF = dispersion shifted fiber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78FBA5-F957-4CE9-A734-9CFA9C4F56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048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69679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13296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334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ECFC71-89DB-4845-89C1-F98297A1D8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334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3175" y="696913"/>
            <a:ext cx="4464050" cy="348615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539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45583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94001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2999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:notes"/>
          <p:cNvSpPr txBox="1">
            <a:spLocks noGrp="1"/>
          </p:cNvSpPr>
          <p:nvPr>
            <p:ph type="body" idx="1"/>
          </p:nvPr>
        </p:nvSpPr>
        <p:spPr>
          <a:xfrm>
            <a:off x="685800" y="4482297"/>
            <a:ext cx="5486400" cy="3667334"/>
          </a:xfrm>
          <a:prstGeom prst="rect">
            <a:avLst/>
          </a:prstGeom>
        </p:spPr>
        <p:txBody>
          <a:bodyPr spcFirstLastPara="1" wrap="square" lIns="92375" tIns="46200" rIns="9237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9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8084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7917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Specific Elements of Monetization:</a:t>
            </a:r>
            <a:endParaRPr lang="en-US" b="1" dirty="0">
              <a:effectLst/>
            </a:endParaRPr>
          </a:p>
          <a:p>
            <a:pPr rtl="0" fontAlgn="base"/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Fiber connectivity (to offset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SmartCity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expenses)</a:t>
            </a:r>
          </a:p>
          <a:p>
            <a:pPr lvl="1" rtl="0" fontAlgn="base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$800 x 10 = $8,000 for “Founding” exhibitor connectivity</a:t>
            </a:r>
          </a:p>
          <a:p>
            <a:pPr lvl="1" rtl="0" fontAlgn="base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$1600 x 10 = $16,000 for new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OFCnet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connectivity</a:t>
            </a:r>
          </a:p>
          <a:p>
            <a:pPr rtl="0" fontAlgn="base"/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New Revenue:</a:t>
            </a:r>
          </a:p>
          <a:p>
            <a:pPr rtl="0" fontAlgn="base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Four 10 x 10 exhibit spaces - $3,500 x 4 = $14,000</a:t>
            </a:r>
          </a:p>
          <a:p>
            <a:pPr rtl="0" fontAlgn="base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Fifteen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OFCnet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kiosks</a:t>
            </a:r>
          </a:p>
          <a:p>
            <a:pPr lvl="1" rtl="0" fontAlgn="base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10 from academia @ $800 = $8,000</a:t>
            </a:r>
          </a:p>
          <a:p>
            <a:pPr lvl="1" rtl="0" fontAlgn="base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5 from corporate @ $3,000 = $15,000</a:t>
            </a:r>
          </a:p>
          <a:p>
            <a:pPr rtl="0"/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Sponsorship</a:t>
            </a:r>
            <a:endParaRPr lang="en-US" b="1" dirty="0">
              <a:effectLst/>
            </a:endParaRPr>
          </a:p>
          <a:p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$10-20,000 in sponsorship of collateral (shirts, hats, jackets) and promotional sponsorships</a:t>
            </a:r>
            <a:endParaRPr lang="en-US" sz="1200" b="1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endParaRPr lang="en-US" sz="1200" b="1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Kiosk (in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OFCnet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Booth)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Kiosk Package USD 3000</a:t>
            </a:r>
            <a:b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Includes backwall for graphics/branding, lockable counter-height cabinet, two bar stools, carpet, Company ID, monitor, one RJ45 and one 15 amp electrical drop.</a:t>
            </a:r>
            <a:b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b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Kiosk Package (Academic and Research Institution Only) - USD 800</a:t>
            </a:r>
            <a:b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Includes backwall for graphics/branding, lockable counter-height cabinet, two bar stools, carpet, Company ID, monitor, one RJ45 and one 15 amp electrical drop.</a:t>
            </a:r>
            <a:b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Note: no additional equipment will be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permited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the kiosks (i.e. servers). Direct fiber access is available upon approval.</a:t>
            </a:r>
          </a:p>
          <a:p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OFCnet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10x10 Booth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2023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OFCnet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Participants - USD 3800</a:t>
            </a:r>
          </a:p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New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OFCnet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Participant - USD 5400</a:t>
            </a:r>
          </a:p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Booths come with one (1) fiber pair</a:t>
            </a:r>
            <a:b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b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Fiber Connectivity to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OFCnet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Current 2024 exhibitors may participate and connect to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OFCnet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from their existing booths. The following rates apply:</a:t>
            </a:r>
          </a:p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2023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OFCnet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Participants - USD 800</a:t>
            </a:r>
          </a:p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New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OFCnet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Participant - USD 1600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0847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6871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3755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0001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0748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3.png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70.png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9.jpg"/><Relationship Id="rId7" Type="http://schemas.openxmlformats.org/officeDocument/2006/relationships/image" Target="../media/image74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82.jpg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hyperlink" Target="mailto:admin@ethernetalliance.org" TargetMode="External"/><Relationship Id="rId2" Type="http://schemas.openxmlformats.org/officeDocument/2006/relationships/image" Target="../media/image90.emf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91.emf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9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sv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sv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sv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sv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sv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sv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4" descr="A picture containing blu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40739" t="28407" r="30718" b="47601"/>
          <a:stretch/>
        </p:blipFill>
        <p:spPr>
          <a:xfrm>
            <a:off x="0" y="0"/>
            <a:ext cx="1223871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4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 Bulletpoi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239982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64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46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28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10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892" indent="-239982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892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772E5D1-F4A4-5034-E057-717754E35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B13C58-337C-7F31-E842-1040B36F0D22}"/>
              </a:ext>
            </a:extLst>
          </p:cNvPr>
          <p:cNvSpPr txBox="1"/>
          <p:nvPr userDrawn="1"/>
        </p:nvSpPr>
        <p:spPr>
          <a:xfrm>
            <a:off x="906706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0257226-AE3E-3B65-71BB-8A656558547F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1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C74384-DD2A-533D-796C-EFFF39625FF5}"/>
              </a:ext>
            </a:extLst>
          </p:cNvPr>
          <p:cNvCxnSpPr>
            <a:cxnSpLocks/>
          </p:cNvCxnSpPr>
          <p:nvPr userDrawn="1"/>
        </p:nvCxnSpPr>
        <p:spPr>
          <a:xfrm>
            <a:off x="1867503" y="6440736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ACB227E-CF72-2719-133F-6CBEB35348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54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2013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EBE4-8DF0-4910-A2DC-4F4936B95E56}" type="datetime1">
              <a:rPr lang="en-US" smtClean="0"/>
              <a:t>3/24/24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24103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9895C61E-0119-DF42-433D-2968A8034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1132607" cy="365125"/>
          </a:xfrm>
        </p:spPr>
        <p:txBody>
          <a:bodyPr/>
          <a:lstStyle/>
          <a:p>
            <a:fld id="{BCE835F2-4C42-455C-9286-8F9DD8C2999F}" type="datetime1">
              <a:rPr lang="en-US" smtClean="0"/>
              <a:t>3/24/24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A63A13A-8A1C-9EDC-8965-13D90C55F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3660638" cy="365125"/>
          </a:xfrm>
        </p:spPr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B51257-05CA-A1F5-1C71-27B5095702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67235" y="6400800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- </a:t>
            </a:r>
            <a:fld id="{3A98EE3D-8CD1-4C3F-BD1C-C98C9596463C}" type="slidenum">
              <a:rPr lang="en-US" smtClean="0"/>
              <a:pPr/>
              <a:t>‹#›</a:t>
            </a:fld>
            <a:r>
              <a:rPr lang="en-US" dirty="0"/>
              <a:t> - </a:t>
            </a:r>
          </a:p>
        </p:txBody>
      </p:sp>
    </p:spTree>
    <p:extLst>
      <p:ext uri="{BB962C8B-B14F-4D97-AF65-F5344CB8AC3E}">
        <p14:creationId xmlns:p14="http://schemas.microsoft.com/office/powerpoint/2010/main" val="20553215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5CF0E048-B732-4459-4604-DD4414B3C9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1132607" cy="365125"/>
          </a:xfrm>
        </p:spPr>
        <p:txBody>
          <a:bodyPr/>
          <a:lstStyle/>
          <a:p>
            <a:fld id="{A4173572-14A2-4E1A-9578-43C85B5A9757}" type="datetime1">
              <a:rPr lang="en-US" smtClean="0"/>
              <a:t>3/24/24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B80F2ED9-7E3B-95DE-77A8-E382E54F6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3660638" cy="365125"/>
          </a:xfrm>
        </p:spPr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DEC2D5D-CEFC-9734-70E0-DFCA52986E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67235" y="6400800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- </a:t>
            </a:r>
            <a:fld id="{3A98EE3D-8CD1-4C3F-BD1C-C98C9596463C}" type="slidenum">
              <a:rPr lang="en-US" smtClean="0"/>
              <a:pPr/>
              <a:t>‹#›</a:t>
            </a:fld>
            <a:r>
              <a:rPr lang="en-US" dirty="0"/>
              <a:t> - </a:t>
            </a:r>
          </a:p>
        </p:txBody>
      </p:sp>
    </p:spTree>
    <p:extLst>
      <p:ext uri="{BB962C8B-B14F-4D97-AF65-F5344CB8AC3E}">
        <p14:creationId xmlns:p14="http://schemas.microsoft.com/office/powerpoint/2010/main" val="18594925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BBEFB8FC-67C3-4C95-AA6E-1747558A4484}" type="datetime1">
              <a:rPr lang="en-US" smtClean="0"/>
              <a:t>3/24/24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2222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285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979" y="1561587"/>
            <a:ext cx="7317105" cy="1371600"/>
          </a:xfrm>
        </p:spPr>
        <p:txBody>
          <a:bodyPr anchor="b"/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85979" y="3823603"/>
            <a:ext cx="7317105" cy="13716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200"/>
              </a:spcAft>
              <a:buNone/>
              <a:defRPr sz="1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presenter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5979" y="2933187"/>
            <a:ext cx="7317105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styles</a:t>
            </a:r>
          </a:p>
        </p:txBody>
      </p:sp>
      <p:sp>
        <p:nvSpPr>
          <p:cNvPr id="12" name="Footer Placeholder 3"/>
          <p:cNvSpPr txBox="1">
            <a:spLocks/>
          </p:cNvSpPr>
          <p:nvPr userDrawn="1"/>
        </p:nvSpPr>
        <p:spPr>
          <a:xfrm>
            <a:off x="685979" y="6469402"/>
            <a:ext cx="50305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tx2"/>
                </a:solidFill>
                <a:latin typeface="Arial"/>
              </a:rPr>
              <a:t>Copyright © Ciena Corporation 2023. All rights reserved. Confidential &amp; Proprietary.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4A2378-1004-4F40-AECE-6BEF594362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82928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00" scaled="1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61C5AE42-1286-442E-AFD8-49BDA6E306C1}"/>
              </a:ext>
            </a:extLst>
          </p:cNvPr>
          <p:cNvSpPr>
            <a:spLocks/>
          </p:cNvSpPr>
          <p:nvPr userDrawn="1"/>
        </p:nvSpPr>
        <p:spPr bwMode="auto">
          <a:xfrm>
            <a:off x="9402354" y="0"/>
            <a:ext cx="2789646" cy="2880360"/>
          </a:xfrm>
          <a:custGeom>
            <a:avLst/>
            <a:gdLst>
              <a:gd name="T0" fmla="*/ 727 w 1758"/>
              <a:gd name="T1" fmla="*/ 0 h 1811"/>
              <a:gd name="T2" fmla="*/ 0 w 1758"/>
              <a:gd name="T3" fmla="*/ 0 h 1811"/>
              <a:gd name="T4" fmla="*/ 607 w 1758"/>
              <a:gd name="T5" fmla="*/ 1213 h 1811"/>
              <a:gd name="T6" fmla="*/ 1758 w 1758"/>
              <a:gd name="T7" fmla="*/ 1811 h 1811"/>
              <a:gd name="T8" fmla="*/ 1758 w 1758"/>
              <a:gd name="T9" fmla="*/ 1078 h 1811"/>
              <a:gd name="T10" fmla="*/ 727 w 1758"/>
              <a:gd name="T11" fmla="*/ 0 h 18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58" h="1811">
                <a:moveTo>
                  <a:pt x="727" y="0"/>
                </a:moveTo>
                <a:cubicBezTo>
                  <a:pt x="0" y="0"/>
                  <a:pt x="0" y="0"/>
                  <a:pt x="0" y="0"/>
                </a:cubicBezTo>
                <a:cubicBezTo>
                  <a:pt x="65" y="457"/>
                  <a:pt x="275" y="880"/>
                  <a:pt x="607" y="1213"/>
                </a:cubicBezTo>
                <a:cubicBezTo>
                  <a:pt x="925" y="1530"/>
                  <a:pt x="1325" y="1736"/>
                  <a:pt x="1758" y="1811"/>
                </a:cubicBezTo>
                <a:cubicBezTo>
                  <a:pt x="1758" y="1078"/>
                  <a:pt x="1758" y="1078"/>
                  <a:pt x="1758" y="1078"/>
                </a:cubicBezTo>
                <a:cubicBezTo>
                  <a:pt x="1244" y="940"/>
                  <a:pt x="842" y="522"/>
                  <a:pt x="72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6B79A0-FC61-4879-83DE-E439E3D8129C}"/>
              </a:ext>
            </a:extLst>
          </p:cNvPr>
          <p:cNvGrpSpPr/>
          <p:nvPr userDrawn="1"/>
        </p:nvGrpSpPr>
        <p:grpSpPr>
          <a:xfrm>
            <a:off x="685979" y="595504"/>
            <a:ext cx="1646350" cy="522858"/>
            <a:chOff x="468313" y="351632"/>
            <a:chExt cx="844550" cy="268288"/>
          </a:xfrm>
          <a:solidFill>
            <a:schemeClr val="accent1"/>
          </a:solidFill>
        </p:grpSpPr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199BD976-32E5-4F36-80A9-5523E414FF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9BA56CDB-3DAF-472D-94D2-F4A5A5656DA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CD7DF7A-D901-4B9F-ABB7-92B85974C8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2CD22D31-02C5-4788-BFCE-5448279A32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" name="Oval 19">
              <a:extLst>
                <a:ext uri="{FF2B5EF4-FFF2-40B4-BE49-F238E27FC236}">
                  <a16:creationId xmlns:a16="http://schemas.microsoft.com/office/drawing/2014/main" id="{E2C371FE-B76D-4D02-8771-3F5F6CF638C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D1E28BCB-CDFE-4D0D-8F50-3DE2B93B60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898B40C-B136-654F-9C59-B0275794CE59}"/>
              </a:ext>
            </a:extLst>
          </p:cNvPr>
          <p:cNvSpPr txBox="1"/>
          <p:nvPr userDrawn="1"/>
        </p:nvSpPr>
        <p:spPr>
          <a:xfrm>
            <a:off x="9571220" y="6385810"/>
            <a:ext cx="2620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spc="300" baseline="0" dirty="0">
                <a:solidFill>
                  <a:schemeClr val="bg2">
                    <a:lumMod val="50000"/>
                  </a:schemeClr>
                </a:solidFill>
              </a:rPr>
              <a:t>NON-PUBLIC USE</a:t>
            </a:r>
            <a:endParaRPr lang="en-US" b="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11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AB77837-AFBB-414D-86CA-2939727A22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127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0" scaled="0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979" y="1561587"/>
            <a:ext cx="7317105" cy="1371600"/>
          </a:xfrm>
        </p:spPr>
        <p:txBody>
          <a:bodyPr anchor="b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85979" y="3823603"/>
            <a:ext cx="7317105" cy="13716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200"/>
              </a:spcAft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presenter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5979" y="2933187"/>
            <a:ext cx="7317105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styles</a:t>
            </a:r>
          </a:p>
        </p:txBody>
      </p:sp>
      <p:sp>
        <p:nvSpPr>
          <p:cNvPr id="12" name="Footer Placeholder 3"/>
          <p:cNvSpPr txBox="1">
            <a:spLocks/>
          </p:cNvSpPr>
          <p:nvPr userDrawn="1"/>
        </p:nvSpPr>
        <p:spPr>
          <a:xfrm>
            <a:off x="685979" y="6469402"/>
            <a:ext cx="50305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/>
                </a:solidFill>
                <a:latin typeface="Arial"/>
              </a:rPr>
              <a:t>Copyright © Ciena Corporation 2021. All rights reserved. Confidential &amp; Proprietary.</a:t>
            </a: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61C5AE42-1286-442E-AFD8-49BDA6E306C1}"/>
              </a:ext>
            </a:extLst>
          </p:cNvPr>
          <p:cNvSpPr>
            <a:spLocks/>
          </p:cNvSpPr>
          <p:nvPr userDrawn="1"/>
        </p:nvSpPr>
        <p:spPr bwMode="auto">
          <a:xfrm>
            <a:off x="9402354" y="0"/>
            <a:ext cx="2789646" cy="2880360"/>
          </a:xfrm>
          <a:custGeom>
            <a:avLst/>
            <a:gdLst>
              <a:gd name="T0" fmla="*/ 727 w 1758"/>
              <a:gd name="T1" fmla="*/ 0 h 1811"/>
              <a:gd name="T2" fmla="*/ 0 w 1758"/>
              <a:gd name="T3" fmla="*/ 0 h 1811"/>
              <a:gd name="T4" fmla="*/ 607 w 1758"/>
              <a:gd name="T5" fmla="*/ 1213 h 1811"/>
              <a:gd name="T6" fmla="*/ 1758 w 1758"/>
              <a:gd name="T7" fmla="*/ 1811 h 1811"/>
              <a:gd name="T8" fmla="*/ 1758 w 1758"/>
              <a:gd name="T9" fmla="*/ 1078 h 1811"/>
              <a:gd name="T10" fmla="*/ 727 w 1758"/>
              <a:gd name="T11" fmla="*/ 0 h 18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58" h="1811">
                <a:moveTo>
                  <a:pt x="727" y="0"/>
                </a:moveTo>
                <a:cubicBezTo>
                  <a:pt x="0" y="0"/>
                  <a:pt x="0" y="0"/>
                  <a:pt x="0" y="0"/>
                </a:cubicBezTo>
                <a:cubicBezTo>
                  <a:pt x="65" y="457"/>
                  <a:pt x="275" y="880"/>
                  <a:pt x="607" y="1213"/>
                </a:cubicBezTo>
                <a:cubicBezTo>
                  <a:pt x="925" y="1530"/>
                  <a:pt x="1325" y="1736"/>
                  <a:pt x="1758" y="1811"/>
                </a:cubicBezTo>
                <a:cubicBezTo>
                  <a:pt x="1758" y="1078"/>
                  <a:pt x="1758" y="1078"/>
                  <a:pt x="1758" y="1078"/>
                </a:cubicBezTo>
                <a:cubicBezTo>
                  <a:pt x="1244" y="940"/>
                  <a:pt x="842" y="522"/>
                  <a:pt x="727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70000"/>
                </a:schemeClr>
              </a:gs>
              <a:gs pos="100000">
                <a:schemeClr val="accent2">
                  <a:alpha val="70000"/>
                </a:schemeClr>
              </a:gs>
            </a:gsLst>
            <a:lin ang="5400000" scaled="1"/>
          </a:gradFill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6B79A0-FC61-4879-83DE-E439E3D8129C}"/>
              </a:ext>
            </a:extLst>
          </p:cNvPr>
          <p:cNvGrpSpPr/>
          <p:nvPr userDrawn="1"/>
        </p:nvGrpSpPr>
        <p:grpSpPr>
          <a:xfrm>
            <a:off x="685979" y="595504"/>
            <a:ext cx="1646350" cy="522858"/>
            <a:chOff x="468313" y="351632"/>
            <a:chExt cx="844550" cy="268288"/>
          </a:xfrm>
          <a:solidFill>
            <a:schemeClr val="bg1"/>
          </a:solidFill>
        </p:grpSpPr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199BD976-32E5-4F36-80A9-5523E414FF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9BA56CDB-3DAF-472D-94D2-F4A5A5656DA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CD7DF7A-D901-4B9F-ABB7-92B85974C8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2CD22D31-02C5-4788-BFCE-5448279A32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" name="Oval 19">
              <a:extLst>
                <a:ext uri="{FF2B5EF4-FFF2-40B4-BE49-F238E27FC236}">
                  <a16:creationId xmlns:a16="http://schemas.microsoft.com/office/drawing/2014/main" id="{E2C371FE-B76D-4D02-8771-3F5F6CF638C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D1E28BCB-CDFE-4D0D-8F50-3DE2B93B60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FE10103-1BBE-7644-9121-664A344DC01E}"/>
              </a:ext>
            </a:extLst>
          </p:cNvPr>
          <p:cNvSpPr txBox="1"/>
          <p:nvPr userDrawn="1"/>
        </p:nvSpPr>
        <p:spPr>
          <a:xfrm>
            <a:off x="9571220" y="6385810"/>
            <a:ext cx="2620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spc="300" baseline="0" dirty="0">
                <a:solidFill>
                  <a:schemeClr val="bg1"/>
                </a:solidFill>
              </a:rPr>
              <a:t>NON-PUBLIC USE</a:t>
            </a:r>
            <a:endParaRPr lang="en-US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4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55D4BAAA-407D-4384-A1E8-47C18CE0291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127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0" scaled="0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979" y="1561587"/>
            <a:ext cx="7317105" cy="1371600"/>
          </a:xfrm>
        </p:spPr>
        <p:txBody>
          <a:bodyPr anchor="b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85979" y="3823603"/>
            <a:ext cx="7317105" cy="13716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200"/>
              </a:spcAft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presenter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5979" y="2933187"/>
            <a:ext cx="7317105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styles</a:t>
            </a:r>
          </a:p>
        </p:txBody>
      </p:sp>
      <p:sp>
        <p:nvSpPr>
          <p:cNvPr id="12" name="Footer Placeholder 3"/>
          <p:cNvSpPr txBox="1">
            <a:spLocks/>
          </p:cNvSpPr>
          <p:nvPr userDrawn="1"/>
        </p:nvSpPr>
        <p:spPr>
          <a:xfrm>
            <a:off x="685979" y="6469402"/>
            <a:ext cx="50305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/>
                </a:solidFill>
                <a:latin typeface="Arial"/>
              </a:rPr>
              <a:t>Copyright © Ciena Corporation 2021. All rights reserved. Confidential &amp; Proprietary.</a:t>
            </a: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61C5AE42-1286-442E-AFD8-49BDA6E306C1}"/>
              </a:ext>
            </a:extLst>
          </p:cNvPr>
          <p:cNvSpPr>
            <a:spLocks/>
          </p:cNvSpPr>
          <p:nvPr userDrawn="1"/>
        </p:nvSpPr>
        <p:spPr bwMode="auto">
          <a:xfrm>
            <a:off x="9402354" y="0"/>
            <a:ext cx="2789646" cy="2880360"/>
          </a:xfrm>
          <a:custGeom>
            <a:avLst/>
            <a:gdLst>
              <a:gd name="T0" fmla="*/ 727 w 1758"/>
              <a:gd name="T1" fmla="*/ 0 h 1811"/>
              <a:gd name="T2" fmla="*/ 0 w 1758"/>
              <a:gd name="T3" fmla="*/ 0 h 1811"/>
              <a:gd name="T4" fmla="*/ 607 w 1758"/>
              <a:gd name="T5" fmla="*/ 1213 h 1811"/>
              <a:gd name="T6" fmla="*/ 1758 w 1758"/>
              <a:gd name="T7" fmla="*/ 1811 h 1811"/>
              <a:gd name="T8" fmla="*/ 1758 w 1758"/>
              <a:gd name="T9" fmla="*/ 1078 h 1811"/>
              <a:gd name="T10" fmla="*/ 727 w 1758"/>
              <a:gd name="T11" fmla="*/ 0 h 18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58" h="1811">
                <a:moveTo>
                  <a:pt x="727" y="0"/>
                </a:moveTo>
                <a:cubicBezTo>
                  <a:pt x="0" y="0"/>
                  <a:pt x="0" y="0"/>
                  <a:pt x="0" y="0"/>
                </a:cubicBezTo>
                <a:cubicBezTo>
                  <a:pt x="65" y="457"/>
                  <a:pt x="275" y="880"/>
                  <a:pt x="607" y="1213"/>
                </a:cubicBezTo>
                <a:cubicBezTo>
                  <a:pt x="925" y="1530"/>
                  <a:pt x="1325" y="1736"/>
                  <a:pt x="1758" y="1811"/>
                </a:cubicBezTo>
                <a:cubicBezTo>
                  <a:pt x="1758" y="1078"/>
                  <a:pt x="1758" y="1078"/>
                  <a:pt x="1758" y="1078"/>
                </a:cubicBezTo>
                <a:cubicBezTo>
                  <a:pt x="1244" y="940"/>
                  <a:pt x="842" y="522"/>
                  <a:pt x="727" y="0"/>
                </a:cubicBezTo>
                <a:close/>
              </a:path>
            </a:pathLst>
          </a:custGeom>
          <a:gradFill>
            <a:gsLst>
              <a:gs pos="100000">
                <a:schemeClr val="accent4">
                  <a:alpha val="70000"/>
                </a:schemeClr>
              </a:gs>
              <a:gs pos="0">
                <a:schemeClr val="accent1">
                  <a:alpha val="70000"/>
                </a:schemeClr>
              </a:gs>
            </a:gsLst>
            <a:lin ang="5400000" scaled="1"/>
          </a:gradFill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6B79A0-FC61-4879-83DE-E439E3D8129C}"/>
              </a:ext>
            </a:extLst>
          </p:cNvPr>
          <p:cNvGrpSpPr/>
          <p:nvPr userDrawn="1"/>
        </p:nvGrpSpPr>
        <p:grpSpPr>
          <a:xfrm>
            <a:off x="685979" y="595504"/>
            <a:ext cx="1646350" cy="522858"/>
            <a:chOff x="468313" y="351632"/>
            <a:chExt cx="844550" cy="268288"/>
          </a:xfrm>
          <a:solidFill>
            <a:schemeClr val="bg1"/>
          </a:solidFill>
        </p:grpSpPr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199BD976-32E5-4F36-80A9-5523E414FF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9BA56CDB-3DAF-472D-94D2-F4A5A5656DA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CD7DF7A-D901-4B9F-ABB7-92B85974C8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2CD22D31-02C5-4788-BFCE-5448279A32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" name="Oval 19">
              <a:extLst>
                <a:ext uri="{FF2B5EF4-FFF2-40B4-BE49-F238E27FC236}">
                  <a16:creationId xmlns:a16="http://schemas.microsoft.com/office/drawing/2014/main" id="{E2C371FE-B76D-4D02-8771-3F5F6CF638C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D1E28BCB-CDFE-4D0D-8F50-3DE2B93B60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ABAE60C-59CE-354C-9A31-4433AED3E5CC}"/>
              </a:ext>
            </a:extLst>
          </p:cNvPr>
          <p:cNvSpPr txBox="1"/>
          <p:nvPr userDrawn="1"/>
        </p:nvSpPr>
        <p:spPr>
          <a:xfrm>
            <a:off x="9571220" y="6385810"/>
            <a:ext cx="2620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spc="300" baseline="0" dirty="0">
                <a:solidFill>
                  <a:schemeClr val="bg1"/>
                </a:solidFill>
              </a:rPr>
              <a:t>NON-PUBLIC USE</a:t>
            </a:r>
            <a:endParaRPr lang="en-US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15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8009DA5-7ADD-4050-8D4B-5A9B147645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127" cy="6858000"/>
          </a:xfrm>
          <a:prstGeom prst="rect">
            <a:avLst/>
          </a:prstGeom>
          <a:gradFill>
            <a:gsLst>
              <a:gs pos="100000">
                <a:schemeClr val="accent5"/>
              </a:gs>
              <a:gs pos="0">
                <a:schemeClr val="accent4"/>
              </a:gs>
            </a:gsLst>
            <a:lin ang="0" scaled="0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979" y="1561587"/>
            <a:ext cx="7317105" cy="1371600"/>
          </a:xfrm>
        </p:spPr>
        <p:txBody>
          <a:bodyPr anchor="b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85979" y="3823603"/>
            <a:ext cx="7317105" cy="13716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200"/>
              </a:spcAft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presenter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5979" y="2933187"/>
            <a:ext cx="7317105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styles</a:t>
            </a:r>
          </a:p>
        </p:txBody>
      </p:sp>
      <p:sp>
        <p:nvSpPr>
          <p:cNvPr id="12" name="Footer Placeholder 3"/>
          <p:cNvSpPr txBox="1">
            <a:spLocks/>
          </p:cNvSpPr>
          <p:nvPr userDrawn="1"/>
        </p:nvSpPr>
        <p:spPr>
          <a:xfrm>
            <a:off x="685979" y="6469402"/>
            <a:ext cx="50305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/>
                </a:solidFill>
                <a:latin typeface="Arial"/>
              </a:rPr>
              <a:t>Copyright © Ciena Corporation 2021. All rights reserved. Confidential &amp; Proprietary.</a:t>
            </a: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61C5AE42-1286-442E-AFD8-49BDA6E306C1}"/>
              </a:ext>
            </a:extLst>
          </p:cNvPr>
          <p:cNvSpPr>
            <a:spLocks/>
          </p:cNvSpPr>
          <p:nvPr userDrawn="1"/>
        </p:nvSpPr>
        <p:spPr bwMode="auto">
          <a:xfrm>
            <a:off x="9402354" y="0"/>
            <a:ext cx="2789646" cy="2880360"/>
          </a:xfrm>
          <a:custGeom>
            <a:avLst/>
            <a:gdLst>
              <a:gd name="T0" fmla="*/ 727 w 1758"/>
              <a:gd name="T1" fmla="*/ 0 h 1811"/>
              <a:gd name="T2" fmla="*/ 0 w 1758"/>
              <a:gd name="T3" fmla="*/ 0 h 1811"/>
              <a:gd name="T4" fmla="*/ 607 w 1758"/>
              <a:gd name="T5" fmla="*/ 1213 h 1811"/>
              <a:gd name="T6" fmla="*/ 1758 w 1758"/>
              <a:gd name="T7" fmla="*/ 1811 h 1811"/>
              <a:gd name="T8" fmla="*/ 1758 w 1758"/>
              <a:gd name="T9" fmla="*/ 1078 h 1811"/>
              <a:gd name="T10" fmla="*/ 727 w 1758"/>
              <a:gd name="T11" fmla="*/ 0 h 18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58" h="1811">
                <a:moveTo>
                  <a:pt x="727" y="0"/>
                </a:moveTo>
                <a:cubicBezTo>
                  <a:pt x="0" y="0"/>
                  <a:pt x="0" y="0"/>
                  <a:pt x="0" y="0"/>
                </a:cubicBezTo>
                <a:cubicBezTo>
                  <a:pt x="65" y="457"/>
                  <a:pt x="275" y="880"/>
                  <a:pt x="607" y="1213"/>
                </a:cubicBezTo>
                <a:cubicBezTo>
                  <a:pt x="925" y="1530"/>
                  <a:pt x="1325" y="1736"/>
                  <a:pt x="1758" y="1811"/>
                </a:cubicBezTo>
                <a:cubicBezTo>
                  <a:pt x="1758" y="1078"/>
                  <a:pt x="1758" y="1078"/>
                  <a:pt x="1758" y="1078"/>
                </a:cubicBezTo>
                <a:cubicBezTo>
                  <a:pt x="1244" y="940"/>
                  <a:pt x="842" y="522"/>
                  <a:pt x="727" y="0"/>
                </a:cubicBezTo>
                <a:close/>
              </a:path>
            </a:pathLst>
          </a:custGeom>
          <a:gradFill>
            <a:gsLst>
              <a:gs pos="0">
                <a:schemeClr val="accent4">
                  <a:alpha val="70000"/>
                </a:schemeClr>
              </a:gs>
              <a:gs pos="100000">
                <a:schemeClr val="accent5">
                  <a:alpha val="70000"/>
                </a:schemeClr>
              </a:gs>
            </a:gsLst>
            <a:lin ang="5400000" scaled="1"/>
          </a:gradFill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6B79A0-FC61-4879-83DE-E439E3D8129C}"/>
              </a:ext>
            </a:extLst>
          </p:cNvPr>
          <p:cNvGrpSpPr/>
          <p:nvPr userDrawn="1"/>
        </p:nvGrpSpPr>
        <p:grpSpPr>
          <a:xfrm>
            <a:off x="685979" y="595504"/>
            <a:ext cx="1646350" cy="522858"/>
            <a:chOff x="468313" y="351632"/>
            <a:chExt cx="844550" cy="268288"/>
          </a:xfrm>
          <a:solidFill>
            <a:schemeClr val="bg1"/>
          </a:solidFill>
        </p:grpSpPr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199BD976-32E5-4F36-80A9-5523E414FF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9BA56CDB-3DAF-472D-94D2-F4A5A5656DA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CD7DF7A-D901-4B9F-ABB7-92B85974C8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2CD22D31-02C5-4788-BFCE-5448279A32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" name="Oval 19">
              <a:extLst>
                <a:ext uri="{FF2B5EF4-FFF2-40B4-BE49-F238E27FC236}">
                  <a16:creationId xmlns:a16="http://schemas.microsoft.com/office/drawing/2014/main" id="{E2C371FE-B76D-4D02-8771-3F5F6CF638C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D1E28BCB-CDFE-4D0D-8F50-3DE2B93B60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5519769-1034-134F-9181-34B652D79FC2}"/>
              </a:ext>
            </a:extLst>
          </p:cNvPr>
          <p:cNvSpPr txBox="1"/>
          <p:nvPr userDrawn="1"/>
        </p:nvSpPr>
        <p:spPr>
          <a:xfrm>
            <a:off x="9571220" y="6385810"/>
            <a:ext cx="2620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spc="300" baseline="0" dirty="0">
                <a:solidFill>
                  <a:schemeClr val="bg1"/>
                </a:solidFill>
              </a:rPr>
              <a:t>NON-PUBLIC USE</a:t>
            </a:r>
            <a:endParaRPr lang="en-US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64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9BE1F480-8F50-4F28-BCB5-6E994B5305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127" cy="6858000"/>
          </a:xfrm>
          <a:prstGeom prst="rect">
            <a:avLst/>
          </a:prstGeom>
          <a:gradFill>
            <a:gsLst>
              <a:gs pos="100000">
                <a:schemeClr val="accent3"/>
              </a:gs>
              <a:gs pos="0">
                <a:schemeClr val="accent5"/>
              </a:gs>
            </a:gsLst>
            <a:lin ang="0" scaled="0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979" y="1561587"/>
            <a:ext cx="7317105" cy="1371600"/>
          </a:xfrm>
        </p:spPr>
        <p:txBody>
          <a:bodyPr anchor="b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85979" y="3823603"/>
            <a:ext cx="7317105" cy="13716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200"/>
              </a:spcAft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presenter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5979" y="2933187"/>
            <a:ext cx="7317105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styles</a:t>
            </a:r>
          </a:p>
        </p:txBody>
      </p:sp>
      <p:sp>
        <p:nvSpPr>
          <p:cNvPr id="12" name="Footer Placeholder 3"/>
          <p:cNvSpPr txBox="1">
            <a:spLocks/>
          </p:cNvSpPr>
          <p:nvPr userDrawn="1"/>
        </p:nvSpPr>
        <p:spPr>
          <a:xfrm>
            <a:off x="685979" y="6469402"/>
            <a:ext cx="50305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/>
                </a:solidFill>
                <a:latin typeface="Arial"/>
              </a:rPr>
              <a:t>Copyright © Ciena Corporation 2021. All rights reserved. Confidential &amp; Proprietary.</a:t>
            </a: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61C5AE42-1286-442E-AFD8-49BDA6E306C1}"/>
              </a:ext>
            </a:extLst>
          </p:cNvPr>
          <p:cNvSpPr>
            <a:spLocks/>
          </p:cNvSpPr>
          <p:nvPr userDrawn="1"/>
        </p:nvSpPr>
        <p:spPr bwMode="auto">
          <a:xfrm>
            <a:off x="9402354" y="0"/>
            <a:ext cx="2789646" cy="2880360"/>
          </a:xfrm>
          <a:custGeom>
            <a:avLst/>
            <a:gdLst>
              <a:gd name="T0" fmla="*/ 727 w 1758"/>
              <a:gd name="T1" fmla="*/ 0 h 1811"/>
              <a:gd name="T2" fmla="*/ 0 w 1758"/>
              <a:gd name="T3" fmla="*/ 0 h 1811"/>
              <a:gd name="T4" fmla="*/ 607 w 1758"/>
              <a:gd name="T5" fmla="*/ 1213 h 1811"/>
              <a:gd name="T6" fmla="*/ 1758 w 1758"/>
              <a:gd name="T7" fmla="*/ 1811 h 1811"/>
              <a:gd name="T8" fmla="*/ 1758 w 1758"/>
              <a:gd name="T9" fmla="*/ 1078 h 1811"/>
              <a:gd name="T10" fmla="*/ 727 w 1758"/>
              <a:gd name="T11" fmla="*/ 0 h 18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58" h="1811">
                <a:moveTo>
                  <a:pt x="727" y="0"/>
                </a:moveTo>
                <a:cubicBezTo>
                  <a:pt x="0" y="0"/>
                  <a:pt x="0" y="0"/>
                  <a:pt x="0" y="0"/>
                </a:cubicBezTo>
                <a:cubicBezTo>
                  <a:pt x="65" y="457"/>
                  <a:pt x="275" y="880"/>
                  <a:pt x="607" y="1213"/>
                </a:cubicBezTo>
                <a:cubicBezTo>
                  <a:pt x="925" y="1530"/>
                  <a:pt x="1325" y="1736"/>
                  <a:pt x="1758" y="1811"/>
                </a:cubicBezTo>
                <a:cubicBezTo>
                  <a:pt x="1758" y="1078"/>
                  <a:pt x="1758" y="1078"/>
                  <a:pt x="1758" y="1078"/>
                </a:cubicBezTo>
                <a:cubicBezTo>
                  <a:pt x="1244" y="940"/>
                  <a:pt x="842" y="522"/>
                  <a:pt x="727" y="0"/>
                </a:cubicBezTo>
                <a:close/>
              </a:path>
            </a:pathLst>
          </a:custGeom>
          <a:gradFill>
            <a:gsLst>
              <a:gs pos="100000">
                <a:schemeClr val="accent3">
                  <a:alpha val="70000"/>
                </a:schemeClr>
              </a:gs>
              <a:gs pos="0">
                <a:schemeClr val="accent5">
                  <a:alpha val="70000"/>
                </a:schemeClr>
              </a:gs>
            </a:gsLst>
            <a:lin ang="5400000" scaled="1"/>
          </a:gradFill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6B79A0-FC61-4879-83DE-E439E3D8129C}"/>
              </a:ext>
            </a:extLst>
          </p:cNvPr>
          <p:cNvGrpSpPr/>
          <p:nvPr userDrawn="1"/>
        </p:nvGrpSpPr>
        <p:grpSpPr>
          <a:xfrm>
            <a:off x="685979" y="595504"/>
            <a:ext cx="1646350" cy="522858"/>
            <a:chOff x="468313" y="351632"/>
            <a:chExt cx="844550" cy="268288"/>
          </a:xfrm>
          <a:solidFill>
            <a:schemeClr val="bg1"/>
          </a:solidFill>
        </p:grpSpPr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199BD976-32E5-4F36-80A9-5523E414FF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9BA56CDB-3DAF-472D-94D2-F4A5A5656DA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CD7DF7A-D901-4B9F-ABB7-92B85974C8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2CD22D31-02C5-4788-BFCE-5448279A32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" name="Oval 19">
              <a:extLst>
                <a:ext uri="{FF2B5EF4-FFF2-40B4-BE49-F238E27FC236}">
                  <a16:creationId xmlns:a16="http://schemas.microsoft.com/office/drawing/2014/main" id="{E2C371FE-B76D-4D02-8771-3F5F6CF638C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D1E28BCB-CDFE-4D0D-8F50-3DE2B93B60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E57E938-336A-5A42-AA43-5B9BDA9D0A08}"/>
              </a:ext>
            </a:extLst>
          </p:cNvPr>
          <p:cNvSpPr txBox="1"/>
          <p:nvPr userDrawn="1"/>
        </p:nvSpPr>
        <p:spPr>
          <a:xfrm>
            <a:off x="9571220" y="6385810"/>
            <a:ext cx="2620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spc="300" baseline="0" dirty="0">
                <a:solidFill>
                  <a:schemeClr val="bg1"/>
                </a:solidFill>
              </a:rPr>
              <a:t>NON-PUBLIC USE</a:t>
            </a:r>
            <a:endParaRPr lang="en-US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46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4 Bulletpoi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82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64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46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28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10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892" indent="-239982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892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11552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82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64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46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28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10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892" indent="-239982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892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A37820-182D-1EB7-AF8B-A6B34F63F68F}"/>
              </a:ext>
            </a:extLst>
          </p:cNvPr>
          <p:cNvSpPr txBox="1"/>
          <p:nvPr userDrawn="1"/>
        </p:nvSpPr>
        <p:spPr>
          <a:xfrm>
            <a:off x="906706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E2E5BE2-B331-A0C0-8C3D-3B644FF16CAA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1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471E01-4B5D-597C-1AAD-279941B82E1C}"/>
              </a:ext>
            </a:extLst>
          </p:cNvPr>
          <p:cNvCxnSpPr>
            <a:cxnSpLocks/>
          </p:cNvCxnSpPr>
          <p:nvPr userDrawn="1"/>
        </p:nvCxnSpPr>
        <p:spPr>
          <a:xfrm>
            <a:off x="1867503" y="6440736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177C34D5-50E3-692A-4113-A20C29530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54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7033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979" y="2001078"/>
            <a:ext cx="5487829" cy="2855844"/>
          </a:xfrm>
        </p:spPr>
        <p:txBody>
          <a:bodyPr anchor="ctr"/>
          <a:lstStyle>
            <a:lvl1pPr algn="l">
              <a:defRPr sz="2800" b="1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657669" y="6465565"/>
            <a:ext cx="732031" cy="232483"/>
            <a:chOff x="468313" y="351632"/>
            <a:chExt cx="844550" cy="268288"/>
          </a:xfrm>
          <a:solidFill>
            <a:schemeClr val="accent1"/>
          </a:solidFill>
        </p:grpSpPr>
        <p:sp>
          <p:nvSpPr>
            <p:cNvPr id="8" name="Freeform 15"/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16"/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17"/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8"/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Oval 19"/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0"/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9" name="Rectangle 5">
            <a:extLst>
              <a:ext uri="{FF2B5EF4-FFF2-40B4-BE49-F238E27FC236}">
                <a16:creationId xmlns:a16="http://schemas.microsoft.com/office/drawing/2014/main" id="{868233CD-C2D2-4FC9-A0ED-5E88674AFC6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82928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00" scaled="1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3379B09-166E-4EB6-8EC1-A0F2D3AA6F9B}"/>
              </a:ext>
            </a:extLst>
          </p:cNvPr>
          <p:cNvSpPr txBox="1">
            <a:spLocks/>
          </p:cNvSpPr>
          <p:nvPr userDrawn="1"/>
        </p:nvSpPr>
        <p:spPr>
          <a:xfrm>
            <a:off x="11423830" y="6469402"/>
            <a:ext cx="45731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915F22-A628-4E8E-9DBD-986B65DD8195}" type="slidenum">
              <a:rPr lang="en-US" sz="800" smtClean="0">
                <a:solidFill>
                  <a:schemeClr val="tx2"/>
                </a:solidFill>
                <a:latin typeface="Arial"/>
              </a:rPr>
              <a:pPr/>
              <a:t>‹#›</a:t>
            </a:fld>
            <a:endParaRPr lang="en-US" sz="800" dirty="0">
              <a:solidFill>
                <a:schemeClr val="tx2"/>
              </a:solidFill>
              <a:latin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98121F-006B-4F19-A60B-E4F817A876BB}"/>
              </a:ext>
            </a:extLst>
          </p:cNvPr>
          <p:cNvCxnSpPr/>
          <p:nvPr userDrawn="1"/>
        </p:nvCxnSpPr>
        <p:spPr>
          <a:xfrm>
            <a:off x="11565163" y="6517450"/>
            <a:ext cx="0" cy="19878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9D72FA5C-6825-4524-8D56-75B7D4611E38}"/>
              </a:ext>
            </a:extLst>
          </p:cNvPr>
          <p:cNvSpPr txBox="1">
            <a:spLocks/>
          </p:cNvSpPr>
          <p:nvPr userDrawn="1"/>
        </p:nvSpPr>
        <p:spPr>
          <a:xfrm>
            <a:off x="685979" y="6469402"/>
            <a:ext cx="50305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tx2"/>
                </a:solidFill>
                <a:latin typeface="Arial"/>
              </a:rPr>
              <a:t>Copyright © Ciena Corporation 2023. All rights reserved. Confidential &amp; Proprietary.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9A5CF56A-AAA1-4C59-AEE3-280DB7431381}"/>
              </a:ext>
            </a:extLst>
          </p:cNvPr>
          <p:cNvSpPr>
            <a:spLocks/>
          </p:cNvSpPr>
          <p:nvPr userDrawn="1"/>
        </p:nvSpPr>
        <p:spPr bwMode="auto">
          <a:xfrm>
            <a:off x="9402354" y="0"/>
            <a:ext cx="2789646" cy="2880360"/>
          </a:xfrm>
          <a:custGeom>
            <a:avLst/>
            <a:gdLst>
              <a:gd name="T0" fmla="*/ 727 w 1758"/>
              <a:gd name="T1" fmla="*/ 0 h 1811"/>
              <a:gd name="T2" fmla="*/ 0 w 1758"/>
              <a:gd name="T3" fmla="*/ 0 h 1811"/>
              <a:gd name="T4" fmla="*/ 607 w 1758"/>
              <a:gd name="T5" fmla="*/ 1213 h 1811"/>
              <a:gd name="T6" fmla="*/ 1758 w 1758"/>
              <a:gd name="T7" fmla="*/ 1811 h 1811"/>
              <a:gd name="T8" fmla="*/ 1758 w 1758"/>
              <a:gd name="T9" fmla="*/ 1078 h 1811"/>
              <a:gd name="T10" fmla="*/ 727 w 1758"/>
              <a:gd name="T11" fmla="*/ 0 h 18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58" h="1811">
                <a:moveTo>
                  <a:pt x="727" y="0"/>
                </a:moveTo>
                <a:cubicBezTo>
                  <a:pt x="0" y="0"/>
                  <a:pt x="0" y="0"/>
                  <a:pt x="0" y="0"/>
                </a:cubicBezTo>
                <a:cubicBezTo>
                  <a:pt x="65" y="457"/>
                  <a:pt x="275" y="880"/>
                  <a:pt x="607" y="1213"/>
                </a:cubicBezTo>
                <a:cubicBezTo>
                  <a:pt x="925" y="1530"/>
                  <a:pt x="1325" y="1736"/>
                  <a:pt x="1758" y="1811"/>
                </a:cubicBezTo>
                <a:cubicBezTo>
                  <a:pt x="1758" y="1078"/>
                  <a:pt x="1758" y="1078"/>
                  <a:pt x="1758" y="1078"/>
                </a:cubicBezTo>
                <a:cubicBezTo>
                  <a:pt x="1244" y="940"/>
                  <a:pt x="842" y="522"/>
                  <a:pt x="72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94389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20BD69-B54B-4DF1-BF8F-2EA08163E8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902" y="893"/>
            <a:ext cx="7064098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979" y="2001078"/>
            <a:ext cx="4024408" cy="2855844"/>
          </a:xfrm>
        </p:spPr>
        <p:txBody>
          <a:bodyPr anchor="ctr"/>
          <a:lstStyle>
            <a:lvl1pPr algn="l">
              <a:defRPr sz="2800" b="1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657669" y="6465565"/>
            <a:ext cx="732031" cy="232483"/>
            <a:chOff x="468313" y="351632"/>
            <a:chExt cx="844550" cy="268288"/>
          </a:xfrm>
          <a:solidFill>
            <a:schemeClr val="bg1"/>
          </a:solidFill>
        </p:grpSpPr>
        <p:sp>
          <p:nvSpPr>
            <p:cNvPr id="8" name="Freeform 15"/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16"/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17"/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8"/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Oval 19"/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0"/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9" name="Rectangle 5">
            <a:extLst>
              <a:ext uri="{FF2B5EF4-FFF2-40B4-BE49-F238E27FC236}">
                <a16:creationId xmlns:a16="http://schemas.microsoft.com/office/drawing/2014/main" id="{868233CD-C2D2-4FC9-A0ED-5E88674AFC6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82928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1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3379B09-166E-4EB6-8EC1-A0F2D3AA6F9B}"/>
              </a:ext>
            </a:extLst>
          </p:cNvPr>
          <p:cNvSpPr txBox="1">
            <a:spLocks/>
          </p:cNvSpPr>
          <p:nvPr userDrawn="1"/>
        </p:nvSpPr>
        <p:spPr>
          <a:xfrm>
            <a:off x="11423830" y="6469402"/>
            <a:ext cx="45731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915F22-A628-4E8E-9DBD-986B65DD8195}" type="slidenum">
              <a:rPr lang="en-US" sz="800" smtClean="0">
                <a:solidFill>
                  <a:schemeClr val="bg1"/>
                </a:solidFill>
                <a:latin typeface="Arial"/>
              </a:rPr>
              <a:pPr/>
              <a:t>‹#›</a:t>
            </a:fld>
            <a:endParaRPr lang="en-US" sz="800" dirty="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98121F-006B-4F19-A60B-E4F817A876BB}"/>
              </a:ext>
            </a:extLst>
          </p:cNvPr>
          <p:cNvCxnSpPr/>
          <p:nvPr userDrawn="1"/>
        </p:nvCxnSpPr>
        <p:spPr>
          <a:xfrm>
            <a:off x="11565163" y="6517450"/>
            <a:ext cx="0" cy="1987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9D72FA5C-6825-4524-8D56-75B7D4611E38}"/>
              </a:ext>
            </a:extLst>
          </p:cNvPr>
          <p:cNvSpPr txBox="1">
            <a:spLocks/>
          </p:cNvSpPr>
          <p:nvPr userDrawn="1"/>
        </p:nvSpPr>
        <p:spPr>
          <a:xfrm>
            <a:off x="685979" y="6469402"/>
            <a:ext cx="50305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tx2"/>
                </a:solidFill>
                <a:latin typeface="Arial"/>
              </a:rPr>
              <a:t>Copyright © Ciena Corporation 2021. All rights reserved. Confidential &amp; Proprietary.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1B7F9F7A-7C2F-48AB-AAA9-067B77AA0807}"/>
              </a:ext>
            </a:extLst>
          </p:cNvPr>
          <p:cNvSpPr>
            <a:spLocks/>
          </p:cNvSpPr>
          <p:nvPr userDrawn="1"/>
        </p:nvSpPr>
        <p:spPr bwMode="auto">
          <a:xfrm>
            <a:off x="9957624" y="1"/>
            <a:ext cx="2234376" cy="2260600"/>
          </a:xfrm>
          <a:custGeom>
            <a:avLst/>
            <a:gdLst>
              <a:gd name="T0" fmla="*/ 706 w 1382"/>
              <a:gd name="T1" fmla="*/ 0 h 1398"/>
              <a:gd name="T2" fmla="*/ 0 w 1382"/>
              <a:gd name="T3" fmla="*/ 0 h 1398"/>
              <a:gd name="T4" fmla="*/ 516 w 1382"/>
              <a:gd name="T5" fmla="*/ 888 h 1398"/>
              <a:gd name="T6" fmla="*/ 1382 w 1382"/>
              <a:gd name="T7" fmla="*/ 1398 h 1398"/>
              <a:gd name="T8" fmla="*/ 1382 w 1382"/>
              <a:gd name="T9" fmla="*/ 688 h 1398"/>
              <a:gd name="T10" fmla="*/ 706 w 1382"/>
              <a:gd name="T11" fmla="*/ 0 h 1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82" h="1398">
                <a:moveTo>
                  <a:pt x="706" y="0"/>
                </a:moveTo>
                <a:cubicBezTo>
                  <a:pt x="0" y="0"/>
                  <a:pt x="0" y="0"/>
                  <a:pt x="0" y="0"/>
                </a:cubicBezTo>
                <a:cubicBezTo>
                  <a:pt x="90" y="333"/>
                  <a:pt x="266" y="638"/>
                  <a:pt x="516" y="888"/>
                </a:cubicBezTo>
                <a:cubicBezTo>
                  <a:pt x="760" y="1133"/>
                  <a:pt x="1058" y="1306"/>
                  <a:pt x="1382" y="1398"/>
                </a:cubicBezTo>
                <a:cubicBezTo>
                  <a:pt x="1382" y="688"/>
                  <a:pt x="1382" y="688"/>
                  <a:pt x="1382" y="688"/>
                </a:cubicBezTo>
                <a:cubicBezTo>
                  <a:pt x="1080" y="551"/>
                  <a:pt x="838" y="305"/>
                  <a:pt x="706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70000"/>
                </a:schemeClr>
              </a:gs>
              <a:gs pos="100000">
                <a:schemeClr val="accent2">
                  <a:alpha val="70000"/>
                </a:schemeClr>
              </a:gs>
            </a:gsLst>
            <a:lin ang="5400000" scaled="1"/>
          </a:gradFill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7748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20BD69-B54B-4DF1-BF8F-2EA08163E8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901" y="0"/>
            <a:ext cx="70640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979" y="2001078"/>
            <a:ext cx="4024408" cy="2855844"/>
          </a:xfrm>
        </p:spPr>
        <p:txBody>
          <a:bodyPr anchor="ctr"/>
          <a:lstStyle>
            <a:lvl1pPr algn="l">
              <a:defRPr sz="2800" b="1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657669" y="6465565"/>
            <a:ext cx="732031" cy="232483"/>
            <a:chOff x="468313" y="351632"/>
            <a:chExt cx="844550" cy="268288"/>
          </a:xfrm>
          <a:solidFill>
            <a:schemeClr val="bg1"/>
          </a:solidFill>
        </p:grpSpPr>
        <p:sp>
          <p:nvSpPr>
            <p:cNvPr id="8" name="Freeform 15"/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16"/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17"/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8"/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Oval 19"/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0"/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9" name="Rectangle 5">
            <a:extLst>
              <a:ext uri="{FF2B5EF4-FFF2-40B4-BE49-F238E27FC236}">
                <a16:creationId xmlns:a16="http://schemas.microsoft.com/office/drawing/2014/main" id="{868233CD-C2D2-4FC9-A0ED-5E88674AFC6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82928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00" scaled="1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3379B09-166E-4EB6-8EC1-A0F2D3AA6F9B}"/>
              </a:ext>
            </a:extLst>
          </p:cNvPr>
          <p:cNvSpPr txBox="1">
            <a:spLocks/>
          </p:cNvSpPr>
          <p:nvPr userDrawn="1"/>
        </p:nvSpPr>
        <p:spPr>
          <a:xfrm>
            <a:off x="11423830" y="6469402"/>
            <a:ext cx="45731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915F22-A628-4E8E-9DBD-986B65DD8195}" type="slidenum">
              <a:rPr lang="en-US" sz="800" smtClean="0">
                <a:solidFill>
                  <a:schemeClr val="bg1"/>
                </a:solidFill>
                <a:latin typeface="Arial"/>
              </a:rPr>
              <a:pPr/>
              <a:t>‹#›</a:t>
            </a:fld>
            <a:endParaRPr lang="en-US" sz="800" dirty="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98121F-006B-4F19-A60B-E4F817A876BB}"/>
              </a:ext>
            </a:extLst>
          </p:cNvPr>
          <p:cNvCxnSpPr/>
          <p:nvPr userDrawn="1"/>
        </p:nvCxnSpPr>
        <p:spPr>
          <a:xfrm>
            <a:off x="11565163" y="6517450"/>
            <a:ext cx="0" cy="1987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9D72FA5C-6825-4524-8D56-75B7D4611E38}"/>
              </a:ext>
            </a:extLst>
          </p:cNvPr>
          <p:cNvSpPr txBox="1">
            <a:spLocks/>
          </p:cNvSpPr>
          <p:nvPr userDrawn="1"/>
        </p:nvSpPr>
        <p:spPr>
          <a:xfrm>
            <a:off x="685979" y="6469402"/>
            <a:ext cx="50305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tx2"/>
                </a:solidFill>
                <a:latin typeface="Arial"/>
              </a:rPr>
              <a:t>Copyright © Ciena Corporation 2021. All rights reserved. Confidential &amp; Proprietary.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1B7F9F7A-7C2F-48AB-AAA9-067B77AA0807}"/>
              </a:ext>
            </a:extLst>
          </p:cNvPr>
          <p:cNvSpPr>
            <a:spLocks/>
          </p:cNvSpPr>
          <p:nvPr userDrawn="1"/>
        </p:nvSpPr>
        <p:spPr bwMode="auto">
          <a:xfrm>
            <a:off x="9957624" y="1"/>
            <a:ext cx="2234376" cy="2260600"/>
          </a:xfrm>
          <a:custGeom>
            <a:avLst/>
            <a:gdLst>
              <a:gd name="T0" fmla="*/ 706 w 1382"/>
              <a:gd name="T1" fmla="*/ 0 h 1398"/>
              <a:gd name="T2" fmla="*/ 0 w 1382"/>
              <a:gd name="T3" fmla="*/ 0 h 1398"/>
              <a:gd name="T4" fmla="*/ 516 w 1382"/>
              <a:gd name="T5" fmla="*/ 888 h 1398"/>
              <a:gd name="T6" fmla="*/ 1382 w 1382"/>
              <a:gd name="T7" fmla="*/ 1398 h 1398"/>
              <a:gd name="T8" fmla="*/ 1382 w 1382"/>
              <a:gd name="T9" fmla="*/ 688 h 1398"/>
              <a:gd name="T10" fmla="*/ 706 w 1382"/>
              <a:gd name="T11" fmla="*/ 0 h 1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82" h="1398">
                <a:moveTo>
                  <a:pt x="706" y="0"/>
                </a:moveTo>
                <a:cubicBezTo>
                  <a:pt x="0" y="0"/>
                  <a:pt x="0" y="0"/>
                  <a:pt x="0" y="0"/>
                </a:cubicBezTo>
                <a:cubicBezTo>
                  <a:pt x="90" y="333"/>
                  <a:pt x="266" y="638"/>
                  <a:pt x="516" y="888"/>
                </a:cubicBezTo>
                <a:cubicBezTo>
                  <a:pt x="760" y="1133"/>
                  <a:pt x="1058" y="1306"/>
                  <a:pt x="1382" y="1398"/>
                </a:cubicBezTo>
                <a:cubicBezTo>
                  <a:pt x="1382" y="688"/>
                  <a:pt x="1382" y="688"/>
                  <a:pt x="1382" y="688"/>
                </a:cubicBezTo>
                <a:cubicBezTo>
                  <a:pt x="1080" y="551"/>
                  <a:pt x="838" y="305"/>
                  <a:pt x="706" y="0"/>
                </a:cubicBezTo>
                <a:close/>
              </a:path>
            </a:pathLst>
          </a:custGeom>
          <a:gradFill>
            <a:gsLst>
              <a:gs pos="100000">
                <a:schemeClr val="accent4">
                  <a:alpha val="70000"/>
                </a:schemeClr>
              </a:gs>
              <a:gs pos="0">
                <a:schemeClr val="accent1">
                  <a:alpha val="70000"/>
                </a:schemeClr>
              </a:gs>
            </a:gsLst>
            <a:lin ang="5400000" scaled="1"/>
          </a:gradFill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229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an&#10;&#10;Description automatically generated">
            <a:extLst>
              <a:ext uri="{FF2B5EF4-FFF2-40B4-BE49-F238E27FC236}">
                <a16:creationId xmlns:a16="http://schemas.microsoft.com/office/drawing/2014/main" id="{C9BB5255-688C-425C-B355-27E9D22784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900" y="0"/>
            <a:ext cx="7064100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979" y="2001078"/>
            <a:ext cx="4024408" cy="2855844"/>
          </a:xfrm>
        </p:spPr>
        <p:txBody>
          <a:bodyPr anchor="ctr"/>
          <a:lstStyle>
            <a:lvl1pPr algn="l">
              <a:defRPr sz="2800" b="1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657669" y="6465565"/>
            <a:ext cx="732031" cy="232483"/>
            <a:chOff x="468313" y="351632"/>
            <a:chExt cx="844550" cy="268288"/>
          </a:xfrm>
          <a:solidFill>
            <a:schemeClr val="bg1"/>
          </a:solidFill>
        </p:grpSpPr>
        <p:sp>
          <p:nvSpPr>
            <p:cNvPr id="8" name="Freeform 15"/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16"/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17"/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8"/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Oval 19"/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0"/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9" name="Rectangle 5">
            <a:extLst>
              <a:ext uri="{FF2B5EF4-FFF2-40B4-BE49-F238E27FC236}">
                <a16:creationId xmlns:a16="http://schemas.microsoft.com/office/drawing/2014/main" id="{868233CD-C2D2-4FC9-A0ED-5E88674AFC6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82928" cy="6858000"/>
          </a:xfrm>
          <a:prstGeom prst="rect">
            <a:avLst/>
          </a:prstGeom>
          <a:gradFill>
            <a:gsLst>
              <a:gs pos="100000">
                <a:schemeClr val="accent5"/>
              </a:gs>
              <a:gs pos="0">
                <a:schemeClr val="accent4"/>
              </a:gs>
            </a:gsLst>
            <a:lin ang="5400000" scaled="1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3379B09-166E-4EB6-8EC1-A0F2D3AA6F9B}"/>
              </a:ext>
            </a:extLst>
          </p:cNvPr>
          <p:cNvSpPr txBox="1">
            <a:spLocks/>
          </p:cNvSpPr>
          <p:nvPr userDrawn="1"/>
        </p:nvSpPr>
        <p:spPr>
          <a:xfrm>
            <a:off x="11423830" y="6469402"/>
            <a:ext cx="45731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915F22-A628-4E8E-9DBD-986B65DD8195}" type="slidenum">
              <a:rPr lang="en-US" sz="800" smtClean="0">
                <a:solidFill>
                  <a:schemeClr val="bg1"/>
                </a:solidFill>
                <a:latin typeface="Arial"/>
              </a:rPr>
              <a:pPr/>
              <a:t>‹#›</a:t>
            </a:fld>
            <a:endParaRPr lang="en-US" sz="800" dirty="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98121F-006B-4F19-A60B-E4F817A876BB}"/>
              </a:ext>
            </a:extLst>
          </p:cNvPr>
          <p:cNvCxnSpPr/>
          <p:nvPr userDrawn="1"/>
        </p:nvCxnSpPr>
        <p:spPr>
          <a:xfrm>
            <a:off x="11565163" y="6517450"/>
            <a:ext cx="0" cy="1987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9D72FA5C-6825-4524-8D56-75B7D4611E38}"/>
              </a:ext>
            </a:extLst>
          </p:cNvPr>
          <p:cNvSpPr txBox="1">
            <a:spLocks/>
          </p:cNvSpPr>
          <p:nvPr userDrawn="1"/>
        </p:nvSpPr>
        <p:spPr>
          <a:xfrm>
            <a:off x="685979" y="6469402"/>
            <a:ext cx="50305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tx2"/>
                </a:solidFill>
                <a:latin typeface="Arial"/>
              </a:rPr>
              <a:t>Copyright © Ciena Corporation 2021. All rights reserved. Confidential &amp; Proprietary.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1B7F9F7A-7C2F-48AB-AAA9-067B77AA0807}"/>
              </a:ext>
            </a:extLst>
          </p:cNvPr>
          <p:cNvSpPr>
            <a:spLocks/>
          </p:cNvSpPr>
          <p:nvPr userDrawn="1"/>
        </p:nvSpPr>
        <p:spPr bwMode="auto">
          <a:xfrm>
            <a:off x="9957624" y="1"/>
            <a:ext cx="2234376" cy="2260600"/>
          </a:xfrm>
          <a:custGeom>
            <a:avLst/>
            <a:gdLst>
              <a:gd name="T0" fmla="*/ 706 w 1382"/>
              <a:gd name="T1" fmla="*/ 0 h 1398"/>
              <a:gd name="T2" fmla="*/ 0 w 1382"/>
              <a:gd name="T3" fmla="*/ 0 h 1398"/>
              <a:gd name="T4" fmla="*/ 516 w 1382"/>
              <a:gd name="T5" fmla="*/ 888 h 1398"/>
              <a:gd name="T6" fmla="*/ 1382 w 1382"/>
              <a:gd name="T7" fmla="*/ 1398 h 1398"/>
              <a:gd name="T8" fmla="*/ 1382 w 1382"/>
              <a:gd name="T9" fmla="*/ 688 h 1398"/>
              <a:gd name="T10" fmla="*/ 706 w 1382"/>
              <a:gd name="T11" fmla="*/ 0 h 1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82" h="1398">
                <a:moveTo>
                  <a:pt x="706" y="0"/>
                </a:moveTo>
                <a:cubicBezTo>
                  <a:pt x="0" y="0"/>
                  <a:pt x="0" y="0"/>
                  <a:pt x="0" y="0"/>
                </a:cubicBezTo>
                <a:cubicBezTo>
                  <a:pt x="90" y="333"/>
                  <a:pt x="266" y="638"/>
                  <a:pt x="516" y="888"/>
                </a:cubicBezTo>
                <a:cubicBezTo>
                  <a:pt x="760" y="1133"/>
                  <a:pt x="1058" y="1306"/>
                  <a:pt x="1382" y="1398"/>
                </a:cubicBezTo>
                <a:cubicBezTo>
                  <a:pt x="1382" y="688"/>
                  <a:pt x="1382" y="688"/>
                  <a:pt x="1382" y="688"/>
                </a:cubicBezTo>
                <a:cubicBezTo>
                  <a:pt x="1080" y="551"/>
                  <a:pt x="838" y="305"/>
                  <a:pt x="706" y="0"/>
                </a:cubicBezTo>
                <a:close/>
              </a:path>
            </a:pathLst>
          </a:custGeom>
          <a:gradFill>
            <a:gsLst>
              <a:gs pos="100000">
                <a:schemeClr val="accent4">
                  <a:alpha val="70000"/>
                </a:schemeClr>
              </a:gs>
              <a:gs pos="0">
                <a:schemeClr val="accent5">
                  <a:alpha val="70000"/>
                </a:schemeClr>
              </a:gs>
            </a:gsLst>
            <a:lin ang="5400000" scaled="1"/>
          </a:gradFill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3453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7BB1C3B5-6FB7-4C6D-AF7E-635E335D03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900" y="893"/>
            <a:ext cx="7064100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979" y="2001078"/>
            <a:ext cx="4024408" cy="2855844"/>
          </a:xfrm>
        </p:spPr>
        <p:txBody>
          <a:bodyPr anchor="ctr"/>
          <a:lstStyle>
            <a:lvl1pPr algn="l">
              <a:defRPr sz="2800" b="1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657669" y="6465565"/>
            <a:ext cx="732031" cy="232483"/>
            <a:chOff x="468313" y="351632"/>
            <a:chExt cx="844550" cy="268288"/>
          </a:xfrm>
          <a:solidFill>
            <a:schemeClr val="bg1"/>
          </a:solidFill>
        </p:grpSpPr>
        <p:sp>
          <p:nvSpPr>
            <p:cNvPr id="8" name="Freeform 15"/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16"/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17"/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8"/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Oval 19"/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0"/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9" name="Rectangle 5">
            <a:extLst>
              <a:ext uri="{FF2B5EF4-FFF2-40B4-BE49-F238E27FC236}">
                <a16:creationId xmlns:a16="http://schemas.microsoft.com/office/drawing/2014/main" id="{868233CD-C2D2-4FC9-A0ED-5E88674AFC6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82928" cy="6858000"/>
          </a:xfrm>
          <a:prstGeom prst="rect">
            <a:avLst/>
          </a:prstGeom>
          <a:gradFill>
            <a:gsLst>
              <a:gs pos="100000">
                <a:schemeClr val="accent3"/>
              </a:gs>
              <a:gs pos="0">
                <a:schemeClr val="accent5"/>
              </a:gs>
            </a:gsLst>
            <a:lin ang="5400000" scaled="1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3379B09-166E-4EB6-8EC1-A0F2D3AA6F9B}"/>
              </a:ext>
            </a:extLst>
          </p:cNvPr>
          <p:cNvSpPr txBox="1">
            <a:spLocks/>
          </p:cNvSpPr>
          <p:nvPr userDrawn="1"/>
        </p:nvSpPr>
        <p:spPr>
          <a:xfrm>
            <a:off x="11423830" y="6469402"/>
            <a:ext cx="45731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915F22-A628-4E8E-9DBD-986B65DD8195}" type="slidenum">
              <a:rPr lang="en-US" sz="800" smtClean="0">
                <a:solidFill>
                  <a:schemeClr val="bg1"/>
                </a:solidFill>
                <a:latin typeface="Arial"/>
              </a:rPr>
              <a:pPr/>
              <a:t>‹#›</a:t>
            </a:fld>
            <a:endParaRPr lang="en-US" sz="800" dirty="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98121F-006B-4F19-A60B-E4F817A876BB}"/>
              </a:ext>
            </a:extLst>
          </p:cNvPr>
          <p:cNvCxnSpPr/>
          <p:nvPr userDrawn="1"/>
        </p:nvCxnSpPr>
        <p:spPr>
          <a:xfrm>
            <a:off x="11565163" y="6517450"/>
            <a:ext cx="0" cy="1987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9D72FA5C-6825-4524-8D56-75B7D4611E38}"/>
              </a:ext>
            </a:extLst>
          </p:cNvPr>
          <p:cNvSpPr txBox="1">
            <a:spLocks/>
          </p:cNvSpPr>
          <p:nvPr userDrawn="1"/>
        </p:nvSpPr>
        <p:spPr>
          <a:xfrm>
            <a:off x="685979" y="6469402"/>
            <a:ext cx="50305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tx2"/>
                </a:solidFill>
                <a:latin typeface="Arial"/>
              </a:rPr>
              <a:t>Copyright © Ciena Corporation 2021. All rights reserved. Confidential &amp; Proprietary.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1B7F9F7A-7C2F-48AB-AAA9-067B77AA0807}"/>
              </a:ext>
            </a:extLst>
          </p:cNvPr>
          <p:cNvSpPr>
            <a:spLocks/>
          </p:cNvSpPr>
          <p:nvPr userDrawn="1"/>
        </p:nvSpPr>
        <p:spPr bwMode="auto">
          <a:xfrm>
            <a:off x="9957624" y="1"/>
            <a:ext cx="2234376" cy="2260600"/>
          </a:xfrm>
          <a:custGeom>
            <a:avLst/>
            <a:gdLst>
              <a:gd name="T0" fmla="*/ 706 w 1382"/>
              <a:gd name="T1" fmla="*/ 0 h 1398"/>
              <a:gd name="T2" fmla="*/ 0 w 1382"/>
              <a:gd name="T3" fmla="*/ 0 h 1398"/>
              <a:gd name="T4" fmla="*/ 516 w 1382"/>
              <a:gd name="T5" fmla="*/ 888 h 1398"/>
              <a:gd name="T6" fmla="*/ 1382 w 1382"/>
              <a:gd name="T7" fmla="*/ 1398 h 1398"/>
              <a:gd name="T8" fmla="*/ 1382 w 1382"/>
              <a:gd name="T9" fmla="*/ 688 h 1398"/>
              <a:gd name="T10" fmla="*/ 706 w 1382"/>
              <a:gd name="T11" fmla="*/ 0 h 1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82" h="1398">
                <a:moveTo>
                  <a:pt x="706" y="0"/>
                </a:moveTo>
                <a:cubicBezTo>
                  <a:pt x="0" y="0"/>
                  <a:pt x="0" y="0"/>
                  <a:pt x="0" y="0"/>
                </a:cubicBezTo>
                <a:cubicBezTo>
                  <a:pt x="90" y="333"/>
                  <a:pt x="266" y="638"/>
                  <a:pt x="516" y="888"/>
                </a:cubicBezTo>
                <a:cubicBezTo>
                  <a:pt x="760" y="1133"/>
                  <a:pt x="1058" y="1306"/>
                  <a:pt x="1382" y="1398"/>
                </a:cubicBezTo>
                <a:cubicBezTo>
                  <a:pt x="1382" y="688"/>
                  <a:pt x="1382" y="688"/>
                  <a:pt x="1382" y="688"/>
                </a:cubicBezTo>
                <a:cubicBezTo>
                  <a:pt x="1080" y="551"/>
                  <a:pt x="838" y="305"/>
                  <a:pt x="706" y="0"/>
                </a:cubicBezTo>
                <a:close/>
              </a:path>
            </a:pathLst>
          </a:custGeom>
          <a:gradFill>
            <a:gsLst>
              <a:gs pos="100000">
                <a:schemeClr val="accent3">
                  <a:alpha val="70000"/>
                </a:schemeClr>
              </a:gs>
              <a:gs pos="0">
                <a:schemeClr val="accent5">
                  <a:alpha val="70000"/>
                </a:schemeClr>
              </a:gs>
            </a:gsLst>
            <a:lin ang="5400000" scaled="1"/>
          </a:gradFill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3478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kitchen&#10;&#10;Description automatically generated">
            <a:extLst>
              <a:ext uri="{FF2B5EF4-FFF2-40B4-BE49-F238E27FC236}">
                <a16:creationId xmlns:a16="http://schemas.microsoft.com/office/drawing/2014/main" id="{78F6AE88-DA08-4E98-802C-1BC707B2FE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900" y="893"/>
            <a:ext cx="7064101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979" y="2001078"/>
            <a:ext cx="4024408" cy="2855844"/>
          </a:xfrm>
        </p:spPr>
        <p:txBody>
          <a:bodyPr anchor="ctr"/>
          <a:lstStyle>
            <a:lvl1pPr algn="l">
              <a:defRPr sz="2800" b="1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657669" y="6465565"/>
            <a:ext cx="732031" cy="232483"/>
            <a:chOff x="468313" y="351632"/>
            <a:chExt cx="844550" cy="268288"/>
          </a:xfrm>
          <a:solidFill>
            <a:schemeClr val="bg1"/>
          </a:solidFill>
        </p:grpSpPr>
        <p:sp>
          <p:nvSpPr>
            <p:cNvPr id="8" name="Freeform 15"/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16"/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17"/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8"/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Oval 19"/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0"/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3379B09-166E-4EB6-8EC1-A0F2D3AA6F9B}"/>
              </a:ext>
            </a:extLst>
          </p:cNvPr>
          <p:cNvSpPr txBox="1">
            <a:spLocks/>
          </p:cNvSpPr>
          <p:nvPr userDrawn="1"/>
        </p:nvSpPr>
        <p:spPr>
          <a:xfrm>
            <a:off x="11423830" y="6469402"/>
            <a:ext cx="45731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915F22-A628-4E8E-9DBD-986B65DD8195}" type="slidenum">
              <a:rPr lang="en-US" sz="800" smtClean="0">
                <a:solidFill>
                  <a:schemeClr val="bg1"/>
                </a:solidFill>
                <a:latin typeface="Arial"/>
              </a:rPr>
              <a:pPr/>
              <a:t>‹#›</a:t>
            </a:fld>
            <a:endParaRPr lang="en-US" sz="800" dirty="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98121F-006B-4F19-A60B-E4F817A876BB}"/>
              </a:ext>
            </a:extLst>
          </p:cNvPr>
          <p:cNvCxnSpPr/>
          <p:nvPr userDrawn="1"/>
        </p:nvCxnSpPr>
        <p:spPr>
          <a:xfrm>
            <a:off x="11565163" y="6517450"/>
            <a:ext cx="0" cy="1987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9D72FA5C-6825-4524-8D56-75B7D4611E38}"/>
              </a:ext>
            </a:extLst>
          </p:cNvPr>
          <p:cNvSpPr txBox="1">
            <a:spLocks/>
          </p:cNvSpPr>
          <p:nvPr userDrawn="1"/>
        </p:nvSpPr>
        <p:spPr>
          <a:xfrm>
            <a:off x="685979" y="6469402"/>
            <a:ext cx="50305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tx2"/>
                </a:solidFill>
                <a:latin typeface="Arial"/>
              </a:rPr>
              <a:t>Copyright © Ciena Corporation 2021. All rights reserved. Confidential &amp; Proprietary.</a:t>
            </a: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37109486-D02E-46F6-B143-7BE0A5D6AF6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82928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00" scaled="1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2D631B69-0949-4645-BD39-27FF3A99C27F}"/>
              </a:ext>
            </a:extLst>
          </p:cNvPr>
          <p:cNvSpPr>
            <a:spLocks/>
          </p:cNvSpPr>
          <p:nvPr userDrawn="1"/>
        </p:nvSpPr>
        <p:spPr bwMode="auto">
          <a:xfrm>
            <a:off x="9957624" y="1"/>
            <a:ext cx="2234376" cy="2260600"/>
          </a:xfrm>
          <a:custGeom>
            <a:avLst/>
            <a:gdLst>
              <a:gd name="T0" fmla="*/ 706 w 1382"/>
              <a:gd name="T1" fmla="*/ 0 h 1398"/>
              <a:gd name="T2" fmla="*/ 0 w 1382"/>
              <a:gd name="T3" fmla="*/ 0 h 1398"/>
              <a:gd name="T4" fmla="*/ 516 w 1382"/>
              <a:gd name="T5" fmla="*/ 888 h 1398"/>
              <a:gd name="T6" fmla="*/ 1382 w 1382"/>
              <a:gd name="T7" fmla="*/ 1398 h 1398"/>
              <a:gd name="T8" fmla="*/ 1382 w 1382"/>
              <a:gd name="T9" fmla="*/ 688 h 1398"/>
              <a:gd name="T10" fmla="*/ 706 w 1382"/>
              <a:gd name="T11" fmla="*/ 0 h 1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82" h="1398">
                <a:moveTo>
                  <a:pt x="706" y="0"/>
                </a:moveTo>
                <a:cubicBezTo>
                  <a:pt x="0" y="0"/>
                  <a:pt x="0" y="0"/>
                  <a:pt x="0" y="0"/>
                </a:cubicBezTo>
                <a:cubicBezTo>
                  <a:pt x="90" y="333"/>
                  <a:pt x="266" y="638"/>
                  <a:pt x="516" y="888"/>
                </a:cubicBezTo>
                <a:cubicBezTo>
                  <a:pt x="760" y="1133"/>
                  <a:pt x="1058" y="1306"/>
                  <a:pt x="1382" y="1398"/>
                </a:cubicBezTo>
                <a:cubicBezTo>
                  <a:pt x="1382" y="688"/>
                  <a:pt x="1382" y="688"/>
                  <a:pt x="1382" y="688"/>
                </a:cubicBezTo>
                <a:cubicBezTo>
                  <a:pt x="1080" y="551"/>
                  <a:pt x="838" y="305"/>
                  <a:pt x="706" y="0"/>
                </a:cubicBezTo>
                <a:close/>
              </a:path>
            </a:pathLst>
          </a:custGeom>
          <a:gradFill>
            <a:gsLst>
              <a:gs pos="100000">
                <a:schemeClr val="accent4">
                  <a:alpha val="70000"/>
                </a:schemeClr>
              </a:gs>
              <a:gs pos="0">
                <a:schemeClr val="accent1">
                  <a:alpha val="70000"/>
                </a:schemeClr>
              </a:gs>
            </a:gsLst>
            <a:lin ang="5400000" scaled="1"/>
          </a:gradFill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0505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at a table&#10;&#10;Description automatically generated">
            <a:extLst>
              <a:ext uri="{FF2B5EF4-FFF2-40B4-BE49-F238E27FC236}">
                <a16:creationId xmlns:a16="http://schemas.microsoft.com/office/drawing/2014/main" id="{35AB7E66-B8AD-496A-B0E8-01DC6665C9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900" y="893"/>
            <a:ext cx="7064100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979" y="2001078"/>
            <a:ext cx="4024408" cy="2855844"/>
          </a:xfrm>
        </p:spPr>
        <p:txBody>
          <a:bodyPr anchor="ctr"/>
          <a:lstStyle>
            <a:lvl1pPr algn="l">
              <a:defRPr sz="2800" b="1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657669" y="6465565"/>
            <a:ext cx="732031" cy="232483"/>
            <a:chOff x="468313" y="351632"/>
            <a:chExt cx="844550" cy="268288"/>
          </a:xfrm>
          <a:solidFill>
            <a:schemeClr val="bg1"/>
          </a:solidFill>
        </p:grpSpPr>
        <p:sp>
          <p:nvSpPr>
            <p:cNvPr id="8" name="Freeform 15"/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16"/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17"/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8"/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Oval 19"/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0"/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3379B09-166E-4EB6-8EC1-A0F2D3AA6F9B}"/>
              </a:ext>
            </a:extLst>
          </p:cNvPr>
          <p:cNvSpPr txBox="1">
            <a:spLocks/>
          </p:cNvSpPr>
          <p:nvPr userDrawn="1"/>
        </p:nvSpPr>
        <p:spPr>
          <a:xfrm>
            <a:off x="11423830" y="6469402"/>
            <a:ext cx="45731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915F22-A628-4E8E-9DBD-986B65DD8195}" type="slidenum">
              <a:rPr lang="en-US" sz="800" smtClean="0">
                <a:solidFill>
                  <a:schemeClr val="bg1"/>
                </a:solidFill>
                <a:latin typeface="Arial"/>
              </a:rPr>
              <a:pPr/>
              <a:t>‹#›</a:t>
            </a:fld>
            <a:endParaRPr lang="en-US" sz="800" dirty="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98121F-006B-4F19-A60B-E4F817A876BB}"/>
              </a:ext>
            </a:extLst>
          </p:cNvPr>
          <p:cNvCxnSpPr/>
          <p:nvPr userDrawn="1"/>
        </p:nvCxnSpPr>
        <p:spPr>
          <a:xfrm>
            <a:off x="11565163" y="6517450"/>
            <a:ext cx="0" cy="1987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9D72FA5C-6825-4524-8D56-75B7D4611E38}"/>
              </a:ext>
            </a:extLst>
          </p:cNvPr>
          <p:cNvSpPr txBox="1">
            <a:spLocks/>
          </p:cNvSpPr>
          <p:nvPr userDrawn="1"/>
        </p:nvSpPr>
        <p:spPr>
          <a:xfrm>
            <a:off x="685979" y="6469402"/>
            <a:ext cx="50305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tx2"/>
                </a:solidFill>
                <a:latin typeface="Arial"/>
              </a:rPr>
              <a:t>Copyright © Ciena Corporation 2021. All rights reserved. Confidential &amp; Proprietary.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01257C98-FB7F-49BE-B508-2DD11A8F077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82928" cy="68580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3"/>
              </a:gs>
            </a:gsLst>
            <a:lin ang="5400000" scaled="1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69F13A9F-71B8-4009-976C-025552894351}"/>
              </a:ext>
            </a:extLst>
          </p:cNvPr>
          <p:cNvSpPr>
            <a:spLocks/>
          </p:cNvSpPr>
          <p:nvPr userDrawn="1"/>
        </p:nvSpPr>
        <p:spPr bwMode="auto">
          <a:xfrm>
            <a:off x="9957624" y="1"/>
            <a:ext cx="2234376" cy="2260600"/>
          </a:xfrm>
          <a:custGeom>
            <a:avLst/>
            <a:gdLst>
              <a:gd name="T0" fmla="*/ 706 w 1382"/>
              <a:gd name="T1" fmla="*/ 0 h 1398"/>
              <a:gd name="T2" fmla="*/ 0 w 1382"/>
              <a:gd name="T3" fmla="*/ 0 h 1398"/>
              <a:gd name="T4" fmla="*/ 516 w 1382"/>
              <a:gd name="T5" fmla="*/ 888 h 1398"/>
              <a:gd name="T6" fmla="*/ 1382 w 1382"/>
              <a:gd name="T7" fmla="*/ 1398 h 1398"/>
              <a:gd name="T8" fmla="*/ 1382 w 1382"/>
              <a:gd name="T9" fmla="*/ 688 h 1398"/>
              <a:gd name="T10" fmla="*/ 706 w 1382"/>
              <a:gd name="T11" fmla="*/ 0 h 1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82" h="1398">
                <a:moveTo>
                  <a:pt x="706" y="0"/>
                </a:moveTo>
                <a:cubicBezTo>
                  <a:pt x="0" y="0"/>
                  <a:pt x="0" y="0"/>
                  <a:pt x="0" y="0"/>
                </a:cubicBezTo>
                <a:cubicBezTo>
                  <a:pt x="90" y="333"/>
                  <a:pt x="266" y="638"/>
                  <a:pt x="516" y="888"/>
                </a:cubicBezTo>
                <a:cubicBezTo>
                  <a:pt x="760" y="1133"/>
                  <a:pt x="1058" y="1306"/>
                  <a:pt x="1382" y="1398"/>
                </a:cubicBezTo>
                <a:cubicBezTo>
                  <a:pt x="1382" y="688"/>
                  <a:pt x="1382" y="688"/>
                  <a:pt x="1382" y="688"/>
                </a:cubicBezTo>
                <a:cubicBezTo>
                  <a:pt x="1080" y="551"/>
                  <a:pt x="838" y="305"/>
                  <a:pt x="706" y="0"/>
                </a:cubicBezTo>
                <a:close/>
              </a:path>
            </a:pathLst>
          </a:custGeom>
          <a:gradFill>
            <a:gsLst>
              <a:gs pos="100000">
                <a:schemeClr val="accent3">
                  <a:alpha val="70000"/>
                </a:schemeClr>
              </a:gs>
              <a:gs pos="0">
                <a:schemeClr val="accent5">
                  <a:alpha val="70000"/>
                </a:schemeClr>
              </a:gs>
            </a:gsLst>
            <a:lin ang="5400000" scaled="1"/>
          </a:gradFill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7716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3C4B3EB-3114-42A7-9D75-46E55047CF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900" y="893"/>
            <a:ext cx="7064100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979" y="2001078"/>
            <a:ext cx="4024408" cy="2855844"/>
          </a:xfrm>
        </p:spPr>
        <p:txBody>
          <a:bodyPr anchor="ctr"/>
          <a:lstStyle>
            <a:lvl1pPr algn="l">
              <a:defRPr sz="2800" b="1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657669" y="6465565"/>
            <a:ext cx="732031" cy="232483"/>
            <a:chOff x="468313" y="351632"/>
            <a:chExt cx="844550" cy="268288"/>
          </a:xfrm>
          <a:solidFill>
            <a:schemeClr val="bg1"/>
          </a:solidFill>
        </p:grpSpPr>
        <p:sp>
          <p:nvSpPr>
            <p:cNvPr id="8" name="Freeform 15"/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16"/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17"/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8"/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Oval 19"/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0"/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3379B09-166E-4EB6-8EC1-A0F2D3AA6F9B}"/>
              </a:ext>
            </a:extLst>
          </p:cNvPr>
          <p:cNvSpPr txBox="1">
            <a:spLocks/>
          </p:cNvSpPr>
          <p:nvPr userDrawn="1"/>
        </p:nvSpPr>
        <p:spPr>
          <a:xfrm>
            <a:off x="11423830" y="6469402"/>
            <a:ext cx="45731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915F22-A628-4E8E-9DBD-986B65DD8195}" type="slidenum">
              <a:rPr lang="en-US" sz="800" smtClean="0">
                <a:solidFill>
                  <a:schemeClr val="bg1"/>
                </a:solidFill>
                <a:latin typeface="Arial"/>
              </a:rPr>
              <a:pPr/>
              <a:t>‹#›</a:t>
            </a:fld>
            <a:endParaRPr lang="en-US" sz="800" dirty="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98121F-006B-4F19-A60B-E4F817A876BB}"/>
              </a:ext>
            </a:extLst>
          </p:cNvPr>
          <p:cNvCxnSpPr/>
          <p:nvPr userDrawn="1"/>
        </p:nvCxnSpPr>
        <p:spPr>
          <a:xfrm>
            <a:off x="11565163" y="6517450"/>
            <a:ext cx="0" cy="1987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9D72FA5C-6825-4524-8D56-75B7D4611E38}"/>
              </a:ext>
            </a:extLst>
          </p:cNvPr>
          <p:cNvSpPr txBox="1">
            <a:spLocks/>
          </p:cNvSpPr>
          <p:nvPr userDrawn="1"/>
        </p:nvSpPr>
        <p:spPr>
          <a:xfrm>
            <a:off x="685979" y="6469402"/>
            <a:ext cx="50305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tx2"/>
                </a:solidFill>
                <a:latin typeface="Arial"/>
              </a:rPr>
              <a:t>Copyright © Ciena Corporation 2021. All rights reserved. Confidential &amp; Proprietary.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01257C98-FB7F-49BE-B508-2DD11A8F077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82928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1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0687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A3E1C9-27C9-40E8-820A-D0FA09CA1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900" y="893"/>
            <a:ext cx="7064100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979" y="2001078"/>
            <a:ext cx="4024408" cy="2855844"/>
          </a:xfrm>
        </p:spPr>
        <p:txBody>
          <a:bodyPr anchor="ctr"/>
          <a:lstStyle>
            <a:lvl1pPr algn="l">
              <a:defRPr sz="2800" b="1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657669" y="6465565"/>
            <a:ext cx="732031" cy="232483"/>
            <a:chOff x="468313" y="351632"/>
            <a:chExt cx="844550" cy="268288"/>
          </a:xfrm>
          <a:solidFill>
            <a:schemeClr val="bg1"/>
          </a:solidFill>
        </p:grpSpPr>
        <p:sp>
          <p:nvSpPr>
            <p:cNvPr id="8" name="Freeform 15"/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16"/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17"/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8"/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Oval 19"/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0"/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3379B09-166E-4EB6-8EC1-A0F2D3AA6F9B}"/>
              </a:ext>
            </a:extLst>
          </p:cNvPr>
          <p:cNvSpPr txBox="1">
            <a:spLocks/>
          </p:cNvSpPr>
          <p:nvPr userDrawn="1"/>
        </p:nvSpPr>
        <p:spPr>
          <a:xfrm>
            <a:off x="11423830" y="6469402"/>
            <a:ext cx="45731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915F22-A628-4E8E-9DBD-986B65DD8195}" type="slidenum">
              <a:rPr lang="en-US" sz="800" smtClean="0">
                <a:solidFill>
                  <a:schemeClr val="bg1"/>
                </a:solidFill>
                <a:latin typeface="Arial"/>
              </a:rPr>
              <a:pPr/>
              <a:t>‹#›</a:t>
            </a:fld>
            <a:endParaRPr lang="en-US" sz="800" dirty="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98121F-006B-4F19-A60B-E4F817A876BB}"/>
              </a:ext>
            </a:extLst>
          </p:cNvPr>
          <p:cNvCxnSpPr/>
          <p:nvPr userDrawn="1"/>
        </p:nvCxnSpPr>
        <p:spPr>
          <a:xfrm>
            <a:off x="11565163" y="6517450"/>
            <a:ext cx="0" cy="1987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9D72FA5C-6825-4524-8D56-75B7D4611E38}"/>
              </a:ext>
            </a:extLst>
          </p:cNvPr>
          <p:cNvSpPr txBox="1">
            <a:spLocks/>
          </p:cNvSpPr>
          <p:nvPr userDrawn="1"/>
        </p:nvSpPr>
        <p:spPr>
          <a:xfrm>
            <a:off x="685979" y="6469402"/>
            <a:ext cx="50305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tx2"/>
                </a:solidFill>
                <a:latin typeface="Arial"/>
              </a:rPr>
              <a:t>Copyright © Ciena Corporation 2021. All rights reserved. Confidential &amp; Proprietary.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01257C98-FB7F-49BE-B508-2DD11A8F077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82928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00" scaled="1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4798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32B7DE-D397-4DCF-97DE-EB24008BBD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900" y="893"/>
            <a:ext cx="7064100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979" y="2001078"/>
            <a:ext cx="4024408" cy="2855844"/>
          </a:xfrm>
        </p:spPr>
        <p:txBody>
          <a:bodyPr anchor="ctr"/>
          <a:lstStyle>
            <a:lvl1pPr algn="l">
              <a:defRPr sz="2800" b="1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657669" y="6465565"/>
            <a:ext cx="732031" cy="232483"/>
            <a:chOff x="468313" y="351632"/>
            <a:chExt cx="844550" cy="268288"/>
          </a:xfrm>
          <a:solidFill>
            <a:schemeClr val="bg1"/>
          </a:solidFill>
        </p:grpSpPr>
        <p:sp>
          <p:nvSpPr>
            <p:cNvPr id="8" name="Freeform 15"/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16"/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17"/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8"/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Oval 19"/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0"/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3379B09-166E-4EB6-8EC1-A0F2D3AA6F9B}"/>
              </a:ext>
            </a:extLst>
          </p:cNvPr>
          <p:cNvSpPr txBox="1">
            <a:spLocks/>
          </p:cNvSpPr>
          <p:nvPr userDrawn="1"/>
        </p:nvSpPr>
        <p:spPr>
          <a:xfrm>
            <a:off x="11423830" y="6469402"/>
            <a:ext cx="45731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915F22-A628-4E8E-9DBD-986B65DD8195}" type="slidenum">
              <a:rPr lang="en-US" sz="800" smtClean="0">
                <a:solidFill>
                  <a:schemeClr val="bg1"/>
                </a:solidFill>
                <a:latin typeface="Arial"/>
              </a:rPr>
              <a:pPr/>
              <a:t>‹#›</a:t>
            </a:fld>
            <a:endParaRPr lang="en-US" sz="800" dirty="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98121F-006B-4F19-A60B-E4F817A876BB}"/>
              </a:ext>
            </a:extLst>
          </p:cNvPr>
          <p:cNvCxnSpPr/>
          <p:nvPr userDrawn="1"/>
        </p:nvCxnSpPr>
        <p:spPr>
          <a:xfrm>
            <a:off x="11565163" y="6517450"/>
            <a:ext cx="0" cy="1987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9D72FA5C-6825-4524-8D56-75B7D4611E38}"/>
              </a:ext>
            </a:extLst>
          </p:cNvPr>
          <p:cNvSpPr txBox="1">
            <a:spLocks/>
          </p:cNvSpPr>
          <p:nvPr userDrawn="1"/>
        </p:nvSpPr>
        <p:spPr>
          <a:xfrm>
            <a:off x="685979" y="6469402"/>
            <a:ext cx="50305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tx2"/>
                </a:solidFill>
                <a:latin typeface="Arial"/>
              </a:rPr>
              <a:t>Copyright © Ciena Corporation 2021. All rights reserved. Confidential &amp; Proprietary.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01257C98-FB7F-49BE-B508-2DD11A8F077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82928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 scaled="1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6680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.4 Bulletpoi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82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64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46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28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10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892" indent="-239982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892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6000" y="1680000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82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64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46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28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10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892" indent="-239982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892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35550" y="1680000"/>
            <a:ext cx="3596877" cy="4158640"/>
          </a:xfrm>
          <a:prstGeom prst="rect">
            <a:avLst/>
          </a:prstGeom>
        </p:spPr>
        <p:txBody>
          <a:bodyPr lIns="0" tIns="0" rIns="0" bIns="0"/>
          <a:lstStyle>
            <a:lvl1pPr marL="239982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64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46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28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10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892" indent="-239982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892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95FB67-347C-9744-DDEC-EB9F26AE1E3A}"/>
              </a:ext>
            </a:extLst>
          </p:cNvPr>
          <p:cNvSpPr txBox="1"/>
          <p:nvPr userDrawn="1"/>
        </p:nvSpPr>
        <p:spPr>
          <a:xfrm>
            <a:off x="906706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8A08A66-7F86-F362-AA5F-FEC2F95CF47F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1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1E32FE7-F16C-F5A2-7976-C8AE67A2B607}"/>
              </a:ext>
            </a:extLst>
          </p:cNvPr>
          <p:cNvCxnSpPr>
            <a:cxnSpLocks/>
          </p:cNvCxnSpPr>
          <p:nvPr userDrawn="1"/>
        </p:nvCxnSpPr>
        <p:spPr>
          <a:xfrm>
            <a:off x="1867503" y="6440736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A1B4CAA9-38F1-6F57-641C-B296225D4B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54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764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31364F-286D-456A-8CDB-75EA1050F4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900" y="893"/>
            <a:ext cx="7064100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979" y="2001078"/>
            <a:ext cx="4024408" cy="2855844"/>
          </a:xfrm>
        </p:spPr>
        <p:txBody>
          <a:bodyPr anchor="ctr"/>
          <a:lstStyle>
            <a:lvl1pPr algn="l">
              <a:defRPr sz="2800" b="1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657669" y="6465565"/>
            <a:ext cx="732031" cy="232483"/>
            <a:chOff x="468313" y="351632"/>
            <a:chExt cx="844550" cy="268288"/>
          </a:xfrm>
          <a:solidFill>
            <a:schemeClr val="bg1"/>
          </a:solidFill>
        </p:grpSpPr>
        <p:sp>
          <p:nvSpPr>
            <p:cNvPr id="8" name="Freeform 15"/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16"/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17"/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8"/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Oval 19"/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0"/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3379B09-166E-4EB6-8EC1-A0F2D3AA6F9B}"/>
              </a:ext>
            </a:extLst>
          </p:cNvPr>
          <p:cNvSpPr txBox="1">
            <a:spLocks/>
          </p:cNvSpPr>
          <p:nvPr userDrawn="1"/>
        </p:nvSpPr>
        <p:spPr>
          <a:xfrm>
            <a:off x="11423830" y="6469402"/>
            <a:ext cx="45731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915F22-A628-4E8E-9DBD-986B65DD8195}" type="slidenum">
              <a:rPr lang="en-US" sz="800" smtClean="0">
                <a:solidFill>
                  <a:schemeClr val="bg1"/>
                </a:solidFill>
                <a:latin typeface="Arial"/>
              </a:rPr>
              <a:pPr/>
              <a:t>‹#›</a:t>
            </a:fld>
            <a:endParaRPr lang="en-US" sz="800" dirty="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98121F-006B-4F19-A60B-E4F817A876BB}"/>
              </a:ext>
            </a:extLst>
          </p:cNvPr>
          <p:cNvCxnSpPr/>
          <p:nvPr userDrawn="1"/>
        </p:nvCxnSpPr>
        <p:spPr>
          <a:xfrm>
            <a:off x="11565163" y="6517450"/>
            <a:ext cx="0" cy="1987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9D72FA5C-6825-4524-8D56-75B7D4611E38}"/>
              </a:ext>
            </a:extLst>
          </p:cNvPr>
          <p:cNvSpPr txBox="1">
            <a:spLocks/>
          </p:cNvSpPr>
          <p:nvPr userDrawn="1"/>
        </p:nvSpPr>
        <p:spPr>
          <a:xfrm>
            <a:off x="685979" y="6469402"/>
            <a:ext cx="50305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tx2"/>
                </a:solidFill>
                <a:latin typeface="Arial"/>
              </a:rPr>
              <a:t>Copyright © Ciena Corporation 2021. All rights reserved. Confidential &amp; Proprietary.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01257C98-FB7F-49BE-B508-2DD11A8F077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82928" cy="6858000"/>
          </a:xfrm>
          <a:prstGeom prst="rect">
            <a:avLst/>
          </a:prstGeom>
          <a:gradFill>
            <a:gsLst>
              <a:gs pos="100000">
                <a:schemeClr val="accent3"/>
              </a:gs>
              <a:gs pos="0">
                <a:schemeClr val="accent5"/>
              </a:gs>
            </a:gsLst>
            <a:lin ang="5400000" scaled="1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7609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taking a selfie&#10;&#10;Description automatically generated">
            <a:extLst>
              <a:ext uri="{FF2B5EF4-FFF2-40B4-BE49-F238E27FC236}">
                <a16:creationId xmlns:a16="http://schemas.microsoft.com/office/drawing/2014/main" id="{182545B3-7E95-4166-A1AB-5F347D8346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900" y="893"/>
            <a:ext cx="7064100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979" y="2001078"/>
            <a:ext cx="4024408" cy="2855844"/>
          </a:xfrm>
        </p:spPr>
        <p:txBody>
          <a:bodyPr anchor="ctr"/>
          <a:lstStyle>
            <a:lvl1pPr algn="l">
              <a:defRPr sz="2800" b="1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657669" y="6465565"/>
            <a:ext cx="732031" cy="232483"/>
            <a:chOff x="468313" y="351632"/>
            <a:chExt cx="844550" cy="268288"/>
          </a:xfrm>
          <a:solidFill>
            <a:schemeClr val="bg1"/>
          </a:solidFill>
        </p:grpSpPr>
        <p:sp>
          <p:nvSpPr>
            <p:cNvPr id="8" name="Freeform 15"/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16"/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17"/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8"/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Oval 19"/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0"/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9" name="Rectangle 5">
            <a:extLst>
              <a:ext uri="{FF2B5EF4-FFF2-40B4-BE49-F238E27FC236}">
                <a16:creationId xmlns:a16="http://schemas.microsoft.com/office/drawing/2014/main" id="{868233CD-C2D2-4FC9-A0ED-5E88674AFC6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82928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1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3379B09-166E-4EB6-8EC1-A0F2D3AA6F9B}"/>
              </a:ext>
            </a:extLst>
          </p:cNvPr>
          <p:cNvSpPr txBox="1">
            <a:spLocks/>
          </p:cNvSpPr>
          <p:nvPr userDrawn="1"/>
        </p:nvSpPr>
        <p:spPr>
          <a:xfrm>
            <a:off x="11423830" y="6469402"/>
            <a:ext cx="45731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915F22-A628-4E8E-9DBD-986B65DD8195}" type="slidenum">
              <a:rPr lang="en-US" sz="800" smtClean="0">
                <a:solidFill>
                  <a:schemeClr val="bg1"/>
                </a:solidFill>
                <a:latin typeface="Arial"/>
              </a:rPr>
              <a:pPr/>
              <a:t>‹#›</a:t>
            </a:fld>
            <a:endParaRPr lang="en-US" sz="800" dirty="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98121F-006B-4F19-A60B-E4F817A876BB}"/>
              </a:ext>
            </a:extLst>
          </p:cNvPr>
          <p:cNvCxnSpPr/>
          <p:nvPr userDrawn="1"/>
        </p:nvCxnSpPr>
        <p:spPr>
          <a:xfrm>
            <a:off x="11565163" y="6517450"/>
            <a:ext cx="0" cy="1987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9D72FA5C-6825-4524-8D56-75B7D4611E38}"/>
              </a:ext>
            </a:extLst>
          </p:cNvPr>
          <p:cNvSpPr txBox="1">
            <a:spLocks/>
          </p:cNvSpPr>
          <p:nvPr userDrawn="1"/>
        </p:nvSpPr>
        <p:spPr>
          <a:xfrm>
            <a:off x="685979" y="6469402"/>
            <a:ext cx="50305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tx2"/>
                </a:solidFill>
                <a:latin typeface="Arial"/>
              </a:rPr>
              <a:t>Copyright © </a:t>
            </a:r>
            <a:r>
              <a:rPr lang="en-US" sz="700" dirty="0" err="1">
                <a:solidFill>
                  <a:schemeClr val="tx2"/>
                </a:solidFill>
                <a:latin typeface="Arial"/>
              </a:rPr>
              <a:t>Ciena</a:t>
            </a:r>
            <a:r>
              <a:rPr lang="en-US" sz="700" dirty="0">
                <a:solidFill>
                  <a:schemeClr val="tx2"/>
                </a:solidFill>
                <a:latin typeface="Arial"/>
              </a:rPr>
              <a:t> Corporation 2021. All rights reserved. Confidential &amp; Proprietary.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1B7F9F7A-7C2F-48AB-AAA9-067B77AA0807}"/>
              </a:ext>
            </a:extLst>
          </p:cNvPr>
          <p:cNvSpPr>
            <a:spLocks/>
          </p:cNvSpPr>
          <p:nvPr userDrawn="1"/>
        </p:nvSpPr>
        <p:spPr bwMode="auto">
          <a:xfrm>
            <a:off x="9957624" y="1"/>
            <a:ext cx="2234376" cy="2260600"/>
          </a:xfrm>
          <a:custGeom>
            <a:avLst/>
            <a:gdLst>
              <a:gd name="T0" fmla="*/ 706 w 1382"/>
              <a:gd name="T1" fmla="*/ 0 h 1398"/>
              <a:gd name="T2" fmla="*/ 0 w 1382"/>
              <a:gd name="T3" fmla="*/ 0 h 1398"/>
              <a:gd name="T4" fmla="*/ 516 w 1382"/>
              <a:gd name="T5" fmla="*/ 888 h 1398"/>
              <a:gd name="T6" fmla="*/ 1382 w 1382"/>
              <a:gd name="T7" fmla="*/ 1398 h 1398"/>
              <a:gd name="T8" fmla="*/ 1382 w 1382"/>
              <a:gd name="T9" fmla="*/ 688 h 1398"/>
              <a:gd name="T10" fmla="*/ 706 w 1382"/>
              <a:gd name="T11" fmla="*/ 0 h 1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82" h="1398">
                <a:moveTo>
                  <a:pt x="706" y="0"/>
                </a:moveTo>
                <a:cubicBezTo>
                  <a:pt x="0" y="0"/>
                  <a:pt x="0" y="0"/>
                  <a:pt x="0" y="0"/>
                </a:cubicBezTo>
                <a:cubicBezTo>
                  <a:pt x="90" y="333"/>
                  <a:pt x="266" y="638"/>
                  <a:pt x="516" y="888"/>
                </a:cubicBezTo>
                <a:cubicBezTo>
                  <a:pt x="760" y="1133"/>
                  <a:pt x="1058" y="1306"/>
                  <a:pt x="1382" y="1398"/>
                </a:cubicBezTo>
                <a:cubicBezTo>
                  <a:pt x="1382" y="688"/>
                  <a:pt x="1382" y="688"/>
                  <a:pt x="1382" y="688"/>
                </a:cubicBezTo>
                <a:cubicBezTo>
                  <a:pt x="1080" y="551"/>
                  <a:pt x="838" y="305"/>
                  <a:pt x="706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70000"/>
                </a:schemeClr>
              </a:gs>
              <a:gs pos="100000">
                <a:schemeClr val="accent2">
                  <a:alpha val="70000"/>
                </a:schemeClr>
              </a:gs>
            </a:gsLst>
            <a:lin ang="5400000" scaled="1"/>
          </a:gradFill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1038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posing for a picture&#10;&#10;Description automatically generated">
            <a:extLst>
              <a:ext uri="{FF2B5EF4-FFF2-40B4-BE49-F238E27FC236}">
                <a16:creationId xmlns:a16="http://schemas.microsoft.com/office/drawing/2014/main" id="{67B75EB6-6FCA-4FF7-8EA3-F0607A23B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900" y="893"/>
            <a:ext cx="7064100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979" y="2001078"/>
            <a:ext cx="4024408" cy="2855844"/>
          </a:xfrm>
        </p:spPr>
        <p:txBody>
          <a:bodyPr anchor="ctr"/>
          <a:lstStyle>
            <a:lvl1pPr algn="l">
              <a:defRPr sz="2800" b="1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657669" y="6465565"/>
            <a:ext cx="732031" cy="232483"/>
            <a:chOff x="468313" y="351632"/>
            <a:chExt cx="844550" cy="268288"/>
          </a:xfrm>
          <a:solidFill>
            <a:schemeClr val="bg1"/>
          </a:solidFill>
        </p:grpSpPr>
        <p:sp>
          <p:nvSpPr>
            <p:cNvPr id="8" name="Freeform 15"/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16"/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17"/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8"/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Oval 19"/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0"/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9" name="Rectangle 5">
            <a:extLst>
              <a:ext uri="{FF2B5EF4-FFF2-40B4-BE49-F238E27FC236}">
                <a16:creationId xmlns:a16="http://schemas.microsoft.com/office/drawing/2014/main" id="{868233CD-C2D2-4FC9-A0ED-5E88674AFC6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82928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00" scaled="1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3379B09-166E-4EB6-8EC1-A0F2D3AA6F9B}"/>
              </a:ext>
            </a:extLst>
          </p:cNvPr>
          <p:cNvSpPr txBox="1">
            <a:spLocks/>
          </p:cNvSpPr>
          <p:nvPr userDrawn="1"/>
        </p:nvSpPr>
        <p:spPr>
          <a:xfrm>
            <a:off x="11423830" y="6469402"/>
            <a:ext cx="45731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915F22-A628-4E8E-9DBD-986B65DD8195}" type="slidenum">
              <a:rPr lang="en-US" sz="800" smtClean="0">
                <a:solidFill>
                  <a:schemeClr val="bg1"/>
                </a:solidFill>
                <a:latin typeface="Arial"/>
              </a:rPr>
              <a:pPr/>
              <a:t>‹#›</a:t>
            </a:fld>
            <a:endParaRPr lang="en-US" sz="800" dirty="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98121F-006B-4F19-A60B-E4F817A876BB}"/>
              </a:ext>
            </a:extLst>
          </p:cNvPr>
          <p:cNvCxnSpPr/>
          <p:nvPr userDrawn="1"/>
        </p:nvCxnSpPr>
        <p:spPr>
          <a:xfrm>
            <a:off x="11565163" y="6517450"/>
            <a:ext cx="0" cy="1987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9D72FA5C-6825-4524-8D56-75B7D4611E38}"/>
              </a:ext>
            </a:extLst>
          </p:cNvPr>
          <p:cNvSpPr txBox="1">
            <a:spLocks/>
          </p:cNvSpPr>
          <p:nvPr userDrawn="1"/>
        </p:nvSpPr>
        <p:spPr>
          <a:xfrm>
            <a:off x="685979" y="6469402"/>
            <a:ext cx="50305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tx2"/>
                </a:solidFill>
                <a:latin typeface="Arial"/>
              </a:rPr>
              <a:t>Copyright © </a:t>
            </a:r>
            <a:r>
              <a:rPr lang="en-US" sz="700" dirty="0" err="1">
                <a:solidFill>
                  <a:schemeClr val="tx2"/>
                </a:solidFill>
                <a:latin typeface="Arial"/>
              </a:rPr>
              <a:t>Ciena</a:t>
            </a:r>
            <a:r>
              <a:rPr lang="en-US" sz="700" dirty="0">
                <a:solidFill>
                  <a:schemeClr val="tx2"/>
                </a:solidFill>
                <a:latin typeface="Arial"/>
              </a:rPr>
              <a:t> Corporation 2021. All rights reserved. Confidential &amp; Proprietary.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1B7F9F7A-7C2F-48AB-AAA9-067B77AA0807}"/>
              </a:ext>
            </a:extLst>
          </p:cNvPr>
          <p:cNvSpPr>
            <a:spLocks/>
          </p:cNvSpPr>
          <p:nvPr userDrawn="1"/>
        </p:nvSpPr>
        <p:spPr bwMode="auto">
          <a:xfrm>
            <a:off x="9957624" y="1"/>
            <a:ext cx="2234376" cy="2260600"/>
          </a:xfrm>
          <a:custGeom>
            <a:avLst/>
            <a:gdLst>
              <a:gd name="T0" fmla="*/ 706 w 1382"/>
              <a:gd name="T1" fmla="*/ 0 h 1398"/>
              <a:gd name="T2" fmla="*/ 0 w 1382"/>
              <a:gd name="T3" fmla="*/ 0 h 1398"/>
              <a:gd name="T4" fmla="*/ 516 w 1382"/>
              <a:gd name="T5" fmla="*/ 888 h 1398"/>
              <a:gd name="T6" fmla="*/ 1382 w 1382"/>
              <a:gd name="T7" fmla="*/ 1398 h 1398"/>
              <a:gd name="T8" fmla="*/ 1382 w 1382"/>
              <a:gd name="T9" fmla="*/ 688 h 1398"/>
              <a:gd name="T10" fmla="*/ 706 w 1382"/>
              <a:gd name="T11" fmla="*/ 0 h 1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82" h="1398">
                <a:moveTo>
                  <a:pt x="706" y="0"/>
                </a:moveTo>
                <a:cubicBezTo>
                  <a:pt x="0" y="0"/>
                  <a:pt x="0" y="0"/>
                  <a:pt x="0" y="0"/>
                </a:cubicBezTo>
                <a:cubicBezTo>
                  <a:pt x="90" y="333"/>
                  <a:pt x="266" y="638"/>
                  <a:pt x="516" y="888"/>
                </a:cubicBezTo>
                <a:cubicBezTo>
                  <a:pt x="760" y="1133"/>
                  <a:pt x="1058" y="1306"/>
                  <a:pt x="1382" y="1398"/>
                </a:cubicBezTo>
                <a:cubicBezTo>
                  <a:pt x="1382" y="688"/>
                  <a:pt x="1382" y="688"/>
                  <a:pt x="1382" y="688"/>
                </a:cubicBezTo>
                <a:cubicBezTo>
                  <a:pt x="1080" y="551"/>
                  <a:pt x="838" y="305"/>
                  <a:pt x="706" y="0"/>
                </a:cubicBezTo>
                <a:close/>
              </a:path>
            </a:pathLst>
          </a:custGeom>
          <a:gradFill>
            <a:gsLst>
              <a:gs pos="100000">
                <a:schemeClr val="accent4">
                  <a:alpha val="70000"/>
                </a:schemeClr>
              </a:gs>
              <a:gs pos="0">
                <a:schemeClr val="accent1">
                  <a:alpha val="70000"/>
                </a:schemeClr>
              </a:gs>
            </a:gsLst>
            <a:lin ang="5400000" scaled="1"/>
          </a:gradFill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5766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person&#10;&#10;Description automatically generated">
            <a:extLst>
              <a:ext uri="{FF2B5EF4-FFF2-40B4-BE49-F238E27FC236}">
                <a16:creationId xmlns:a16="http://schemas.microsoft.com/office/drawing/2014/main" id="{C5B98383-5992-4BEF-8A04-975280EA5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900" y="893"/>
            <a:ext cx="7064100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979" y="2001078"/>
            <a:ext cx="4024408" cy="2855844"/>
          </a:xfrm>
        </p:spPr>
        <p:txBody>
          <a:bodyPr anchor="ctr"/>
          <a:lstStyle>
            <a:lvl1pPr algn="l">
              <a:defRPr sz="2800" b="1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657669" y="6465565"/>
            <a:ext cx="732031" cy="232483"/>
            <a:chOff x="468313" y="351632"/>
            <a:chExt cx="844550" cy="268288"/>
          </a:xfrm>
          <a:solidFill>
            <a:schemeClr val="bg1"/>
          </a:solidFill>
        </p:grpSpPr>
        <p:sp>
          <p:nvSpPr>
            <p:cNvPr id="8" name="Freeform 15"/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16"/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17"/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8"/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Oval 19"/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0"/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9" name="Rectangle 5">
            <a:extLst>
              <a:ext uri="{FF2B5EF4-FFF2-40B4-BE49-F238E27FC236}">
                <a16:creationId xmlns:a16="http://schemas.microsoft.com/office/drawing/2014/main" id="{868233CD-C2D2-4FC9-A0ED-5E88674AFC6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82928" cy="6858000"/>
          </a:xfrm>
          <a:prstGeom prst="rect">
            <a:avLst/>
          </a:prstGeom>
          <a:gradFill>
            <a:gsLst>
              <a:gs pos="100000">
                <a:schemeClr val="accent5"/>
              </a:gs>
              <a:gs pos="0">
                <a:schemeClr val="accent4"/>
              </a:gs>
            </a:gsLst>
            <a:lin ang="5400000" scaled="1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3379B09-166E-4EB6-8EC1-A0F2D3AA6F9B}"/>
              </a:ext>
            </a:extLst>
          </p:cNvPr>
          <p:cNvSpPr txBox="1">
            <a:spLocks/>
          </p:cNvSpPr>
          <p:nvPr userDrawn="1"/>
        </p:nvSpPr>
        <p:spPr>
          <a:xfrm>
            <a:off x="11423830" y="6469402"/>
            <a:ext cx="45731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915F22-A628-4E8E-9DBD-986B65DD8195}" type="slidenum">
              <a:rPr lang="en-US" sz="800" smtClean="0">
                <a:solidFill>
                  <a:schemeClr val="bg1"/>
                </a:solidFill>
                <a:latin typeface="Arial"/>
              </a:rPr>
              <a:pPr/>
              <a:t>‹#›</a:t>
            </a:fld>
            <a:endParaRPr lang="en-US" sz="800" dirty="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98121F-006B-4F19-A60B-E4F817A876BB}"/>
              </a:ext>
            </a:extLst>
          </p:cNvPr>
          <p:cNvCxnSpPr/>
          <p:nvPr userDrawn="1"/>
        </p:nvCxnSpPr>
        <p:spPr>
          <a:xfrm>
            <a:off x="11565163" y="6517450"/>
            <a:ext cx="0" cy="1987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9D72FA5C-6825-4524-8D56-75B7D4611E38}"/>
              </a:ext>
            </a:extLst>
          </p:cNvPr>
          <p:cNvSpPr txBox="1">
            <a:spLocks/>
          </p:cNvSpPr>
          <p:nvPr userDrawn="1"/>
        </p:nvSpPr>
        <p:spPr>
          <a:xfrm>
            <a:off x="685979" y="6469402"/>
            <a:ext cx="50305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tx2"/>
                </a:solidFill>
                <a:latin typeface="Arial"/>
              </a:rPr>
              <a:t>Copyright © </a:t>
            </a:r>
            <a:r>
              <a:rPr lang="en-US" sz="700" dirty="0" err="1">
                <a:solidFill>
                  <a:schemeClr val="tx2"/>
                </a:solidFill>
                <a:latin typeface="Arial"/>
              </a:rPr>
              <a:t>Ciena</a:t>
            </a:r>
            <a:r>
              <a:rPr lang="en-US" sz="700" dirty="0">
                <a:solidFill>
                  <a:schemeClr val="tx2"/>
                </a:solidFill>
                <a:latin typeface="Arial"/>
              </a:rPr>
              <a:t> Corporation 2021. All rights reserved. Confidential &amp; Proprietary.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1B7F9F7A-7C2F-48AB-AAA9-067B77AA0807}"/>
              </a:ext>
            </a:extLst>
          </p:cNvPr>
          <p:cNvSpPr>
            <a:spLocks/>
          </p:cNvSpPr>
          <p:nvPr userDrawn="1"/>
        </p:nvSpPr>
        <p:spPr bwMode="auto">
          <a:xfrm>
            <a:off x="9957624" y="1"/>
            <a:ext cx="2234376" cy="2260600"/>
          </a:xfrm>
          <a:custGeom>
            <a:avLst/>
            <a:gdLst>
              <a:gd name="T0" fmla="*/ 706 w 1382"/>
              <a:gd name="T1" fmla="*/ 0 h 1398"/>
              <a:gd name="T2" fmla="*/ 0 w 1382"/>
              <a:gd name="T3" fmla="*/ 0 h 1398"/>
              <a:gd name="T4" fmla="*/ 516 w 1382"/>
              <a:gd name="T5" fmla="*/ 888 h 1398"/>
              <a:gd name="T6" fmla="*/ 1382 w 1382"/>
              <a:gd name="T7" fmla="*/ 1398 h 1398"/>
              <a:gd name="T8" fmla="*/ 1382 w 1382"/>
              <a:gd name="T9" fmla="*/ 688 h 1398"/>
              <a:gd name="T10" fmla="*/ 706 w 1382"/>
              <a:gd name="T11" fmla="*/ 0 h 1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82" h="1398">
                <a:moveTo>
                  <a:pt x="706" y="0"/>
                </a:moveTo>
                <a:cubicBezTo>
                  <a:pt x="0" y="0"/>
                  <a:pt x="0" y="0"/>
                  <a:pt x="0" y="0"/>
                </a:cubicBezTo>
                <a:cubicBezTo>
                  <a:pt x="90" y="333"/>
                  <a:pt x="266" y="638"/>
                  <a:pt x="516" y="888"/>
                </a:cubicBezTo>
                <a:cubicBezTo>
                  <a:pt x="760" y="1133"/>
                  <a:pt x="1058" y="1306"/>
                  <a:pt x="1382" y="1398"/>
                </a:cubicBezTo>
                <a:cubicBezTo>
                  <a:pt x="1382" y="688"/>
                  <a:pt x="1382" y="688"/>
                  <a:pt x="1382" y="688"/>
                </a:cubicBezTo>
                <a:cubicBezTo>
                  <a:pt x="1080" y="551"/>
                  <a:pt x="838" y="305"/>
                  <a:pt x="706" y="0"/>
                </a:cubicBezTo>
                <a:close/>
              </a:path>
            </a:pathLst>
          </a:custGeom>
          <a:gradFill>
            <a:gsLst>
              <a:gs pos="100000">
                <a:schemeClr val="accent4">
                  <a:alpha val="70000"/>
                </a:schemeClr>
              </a:gs>
              <a:gs pos="0">
                <a:schemeClr val="accent5">
                  <a:alpha val="70000"/>
                </a:schemeClr>
              </a:gs>
            </a:gsLst>
            <a:lin ang="5400000" scaled="1"/>
          </a:gradFill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7972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standing in a room&#10;&#10;Description automatically generated">
            <a:extLst>
              <a:ext uri="{FF2B5EF4-FFF2-40B4-BE49-F238E27FC236}">
                <a16:creationId xmlns:a16="http://schemas.microsoft.com/office/drawing/2014/main" id="{D2C35C2F-7009-422C-BD37-F560B613A6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900" y="893"/>
            <a:ext cx="7064100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979" y="2001078"/>
            <a:ext cx="4024408" cy="2855844"/>
          </a:xfrm>
        </p:spPr>
        <p:txBody>
          <a:bodyPr anchor="ctr"/>
          <a:lstStyle>
            <a:lvl1pPr algn="l">
              <a:defRPr sz="2800" b="1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657669" y="6465565"/>
            <a:ext cx="732031" cy="232483"/>
            <a:chOff x="468313" y="351632"/>
            <a:chExt cx="844550" cy="268288"/>
          </a:xfrm>
          <a:solidFill>
            <a:schemeClr val="bg1"/>
          </a:solidFill>
        </p:grpSpPr>
        <p:sp>
          <p:nvSpPr>
            <p:cNvPr id="8" name="Freeform 15"/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16"/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17"/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8"/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Oval 19"/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0"/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9" name="Rectangle 5">
            <a:extLst>
              <a:ext uri="{FF2B5EF4-FFF2-40B4-BE49-F238E27FC236}">
                <a16:creationId xmlns:a16="http://schemas.microsoft.com/office/drawing/2014/main" id="{868233CD-C2D2-4FC9-A0ED-5E88674AFC6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82928" cy="6858000"/>
          </a:xfrm>
          <a:prstGeom prst="rect">
            <a:avLst/>
          </a:prstGeom>
          <a:gradFill>
            <a:gsLst>
              <a:gs pos="100000">
                <a:schemeClr val="accent3"/>
              </a:gs>
              <a:gs pos="0">
                <a:schemeClr val="accent5"/>
              </a:gs>
            </a:gsLst>
            <a:lin ang="5400000" scaled="1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3379B09-166E-4EB6-8EC1-A0F2D3AA6F9B}"/>
              </a:ext>
            </a:extLst>
          </p:cNvPr>
          <p:cNvSpPr txBox="1">
            <a:spLocks/>
          </p:cNvSpPr>
          <p:nvPr userDrawn="1"/>
        </p:nvSpPr>
        <p:spPr>
          <a:xfrm>
            <a:off x="11423830" y="6469402"/>
            <a:ext cx="45731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915F22-A628-4E8E-9DBD-986B65DD8195}" type="slidenum">
              <a:rPr lang="en-US" sz="800" smtClean="0">
                <a:solidFill>
                  <a:schemeClr val="bg1"/>
                </a:solidFill>
                <a:latin typeface="Arial"/>
              </a:rPr>
              <a:pPr/>
              <a:t>‹#›</a:t>
            </a:fld>
            <a:endParaRPr lang="en-US" sz="800" dirty="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98121F-006B-4F19-A60B-E4F817A876BB}"/>
              </a:ext>
            </a:extLst>
          </p:cNvPr>
          <p:cNvCxnSpPr/>
          <p:nvPr userDrawn="1"/>
        </p:nvCxnSpPr>
        <p:spPr>
          <a:xfrm>
            <a:off x="11565163" y="6517450"/>
            <a:ext cx="0" cy="1987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9D72FA5C-6825-4524-8D56-75B7D4611E38}"/>
              </a:ext>
            </a:extLst>
          </p:cNvPr>
          <p:cNvSpPr txBox="1">
            <a:spLocks/>
          </p:cNvSpPr>
          <p:nvPr userDrawn="1"/>
        </p:nvSpPr>
        <p:spPr>
          <a:xfrm>
            <a:off x="685979" y="6469402"/>
            <a:ext cx="50305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tx2"/>
                </a:solidFill>
                <a:latin typeface="Arial"/>
              </a:rPr>
              <a:t>Copyright © </a:t>
            </a:r>
            <a:r>
              <a:rPr lang="en-US" sz="700" dirty="0" err="1">
                <a:solidFill>
                  <a:schemeClr val="tx2"/>
                </a:solidFill>
                <a:latin typeface="Arial"/>
              </a:rPr>
              <a:t>Ciena</a:t>
            </a:r>
            <a:r>
              <a:rPr lang="en-US" sz="700" dirty="0">
                <a:solidFill>
                  <a:schemeClr val="tx2"/>
                </a:solidFill>
                <a:latin typeface="Arial"/>
              </a:rPr>
              <a:t> Corporation 2021. All rights reserved. Confidential &amp; Proprietary.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1B7F9F7A-7C2F-48AB-AAA9-067B77AA0807}"/>
              </a:ext>
            </a:extLst>
          </p:cNvPr>
          <p:cNvSpPr>
            <a:spLocks/>
          </p:cNvSpPr>
          <p:nvPr userDrawn="1"/>
        </p:nvSpPr>
        <p:spPr bwMode="auto">
          <a:xfrm>
            <a:off x="9957624" y="1"/>
            <a:ext cx="2234376" cy="2260600"/>
          </a:xfrm>
          <a:custGeom>
            <a:avLst/>
            <a:gdLst>
              <a:gd name="T0" fmla="*/ 706 w 1382"/>
              <a:gd name="T1" fmla="*/ 0 h 1398"/>
              <a:gd name="T2" fmla="*/ 0 w 1382"/>
              <a:gd name="T3" fmla="*/ 0 h 1398"/>
              <a:gd name="T4" fmla="*/ 516 w 1382"/>
              <a:gd name="T5" fmla="*/ 888 h 1398"/>
              <a:gd name="T6" fmla="*/ 1382 w 1382"/>
              <a:gd name="T7" fmla="*/ 1398 h 1398"/>
              <a:gd name="T8" fmla="*/ 1382 w 1382"/>
              <a:gd name="T9" fmla="*/ 688 h 1398"/>
              <a:gd name="T10" fmla="*/ 706 w 1382"/>
              <a:gd name="T11" fmla="*/ 0 h 1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82" h="1398">
                <a:moveTo>
                  <a:pt x="706" y="0"/>
                </a:moveTo>
                <a:cubicBezTo>
                  <a:pt x="0" y="0"/>
                  <a:pt x="0" y="0"/>
                  <a:pt x="0" y="0"/>
                </a:cubicBezTo>
                <a:cubicBezTo>
                  <a:pt x="90" y="333"/>
                  <a:pt x="266" y="638"/>
                  <a:pt x="516" y="888"/>
                </a:cubicBezTo>
                <a:cubicBezTo>
                  <a:pt x="760" y="1133"/>
                  <a:pt x="1058" y="1306"/>
                  <a:pt x="1382" y="1398"/>
                </a:cubicBezTo>
                <a:cubicBezTo>
                  <a:pt x="1382" y="688"/>
                  <a:pt x="1382" y="688"/>
                  <a:pt x="1382" y="688"/>
                </a:cubicBezTo>
                <a:cubicBezTo>
                  <a:pt x="1080" y="551"/>
                  <a:pt x="838" y="305"/>
                  <a:pt x="706" y="0"/>
                </a:cubicBezTo>
                <a:close/>
              </a:path>
            </a:pathLst>
          </a:custGeom>
          <a:gradFill>
            <a:gsLst>
              <a:gs pos="100000">
                <a:schemeClr val="accent3">
                  <a:alpha val="70000"/>
                </a:schemeClr>
              </a:gs>
              <a:gs pos="0">
                <a:schemeClr val="accent5">
                  <a:alpha val="70000"/>
                </a:schemeClr>
              </a:gs>
            </a:gsLst>
            <a:lin ang="5400000" scaled="1"/>
          </a:gradFill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5096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DA2F63-C158-42E1-88CD-1B213E236A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900" y="893"/>
            <a:ext cx="7064100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979" y="2001078"/>
            <a:ext cx="4024408" cy="2855844"/>
          </a:xfrm>
        </p:spPr>
        <p:txBody>
          <a:bodyPr anchor="ctr"/>
          <a:lstStyle>
            <a:lvl1pPr algn="l">
              <a:defRPr sz="2800" b="1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657669" y="6465565"/>
            <a:ext cx="732031" cy="232483"/>
            <a:chOff x="468313" y="351632"/>
            <a:chExt cx="844550" cy="268288"/>
          </a:xfrm>
          <a:solidFill>
            <a:schemeClr val="bg1"/>
          </a:solidFill>
        </p:grpSpPr>
        <p:sp>
          <p:nvSpPr>
            <p:cNvPr id="8" name="Freeform 15"/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16"/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17"/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8"/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Oval 19"/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0"/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3379B09-166E-4EB6-8EC1-A0F2D3AA6F9B}"/>
              </a:ext>
            </a:extLst>
          </p:cNvPr>
          <p:cNvSpPr txBox="1">
            <a:spLocks/>
          </p:cNvSpPr>
          <p:nvPr userDrawn="1"/>
        </p:nvSpPr>
        <p:spPr>
          <a:xfrm>
            <a:off x="11423830" y="6469402"/>
            <a:ext cx="45731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915F22-A628-4E8E-9DBD-986B65DD8195}" type="slidenum">
              <a:rPr lang="en-US" sz="800" smtClean="0">
                <a:solidFill>
                  <a:schemeClr val="bg1"/>
                </a:solidFill>
                <a:latin typeface="Arial"/>
              </a:rPr>
              <a:pPr/>
              <a:t>‹#›</a:t>
            </a:fld>
            <a:endParaRPr lang="en-US" sz="800" dirty="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98121F-006B-4F19-A60B-E4F817A876BB}"/>
              </a:ext>
            </a:extLst>
          </p:cNvPr>
          <p:cNvCxnSpPr/>
          <p:nvPr userDrawn="1"/>
        </p:nvCxnSpPr>
        <p:spPr>
          <a:xfrm>
            <a:off x="11565163" y="6517450"/>
            <a:ext cx="0" cy="1987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9D72FA5C-6825-4524-8D56-75B7D4611E38}"/>
              </a:ext>
            </a:extLst>
          </p:cNvPr>
          <p:cNvSpPr txBox="1">
            <a:spLocks/>
          </p:cNvSpPr>
          <p:nvPr userDrawn="1"/>
        </p:nvSpPr>
        <p:spPr>
          <a:xfrm>
            <a:off x="685979" y="6469402"/>
            <a:ext cx="50305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tx2"/>
                </a:solidFill>
                <a:latin typeface="Arial"/>
              </a:rPr>
              <a:t>Copyright © </a:t>
            </a:r>
            <a:r>
              <a:rPr lang="en-US" sz="700" dirty="0" err="1">
                <a:solidFill>
                  <a:schemeClr val="tx2"/>
                </a:solidFill>
                <a:latin typeface="Arial"/>
              </a:rPr>
              <a:t>Ciena</a:t>
            </a:r>
            <a:r>
              <a:rPr lang="en-US" sz="700" dirty="0">
                <a:solidFill>
                  <a:schemeClr val="tx2"/>
                </a:solidFill>
                <a:latin typeface="Arial"/>
              </a:rPr>
              <a:t> Corporation 2021. All rights reserved. Confidential &amp; Proprietary.</a:t>
            </a: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37109486-D02E-46F6-B143-7BE0A5D6AF6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82928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00" scaled="1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2D631B69-0949-4645-BD39-27FF3A99C27F}"/>
              </a:ext>
            </a:extLst>
          </p:cNvPr>
          <p:cNvSpPr>
            <a:spLocks/>
          </p:cNvSpPr>
          <p:nvPr userDrawn="1"/>
        </p:nvSpPr>
        <p:spPr bwMode="auto">
          <a:xfrm>
            <a:off x="9957624" y="1"/>
            <a:ext cx="2234376" cy="2260600"/>
          </a:xfrm>
          <a:custGeom>
            <a:avLst/>
            <a:gdLst>
              <a:gd name="T0" fmla="*/ 706 w 1382"/>
              <a:gd name="T1" fmla="*/ 0 h 1398"/>
              <a:gd name="T2" fmla="*/ 0 w 1382"/>
              <a:gd name="T3" fmla="*/ 0 h 1398"/>
              <a:gd name="T4" fmla="*/ 516 w 1382"/>
              <a:gd name="T5" fmla="*/ 888 h 1398"/>
              <a:gd name="T6" fmla="*/ 1382 w 1382"/>
              <a:gd name="T7" fmla="*/ 1398 h 1398"/>
              <a:gd name="T8" fmla="*/ 1382 w 1382"/>
              <a:gd name="T9" fmla="*/ 688 h 1398"/>
              <a:gd name="T10" fmla="*/ 706 w 1382"/>
              <a:gd name="T11" fmla="*/ 0 h 1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82" h="1398">
                <a:moveTo>
                  <a:pt x="706" y="0"/>
                </a:moveTo>
                <a:cubicBezTo>
                  <a:pt x="0" y="0"/>
                  <a:pt x="0" y="0"/>
                  <a:pt x="0" y="0"/>
                </a:cubicBezTo>
                <a:cubicBezTo>
                  <a:pt x="90" y="333"/>
                  <a:pt x="266" y="638"/>
                  <a:pt x="516" y="888"/>
                </a:cubicBezTo>
                <a:cubicBezTo>
                  <a:pt x="760" y="1133"/>
                  <a:pt x="1058" y="1306"/>
                  <a:pt x="1382" y="1398"/>
                </a:cubicBezTo>
                <a:cubicBezTo>
                  <a:pt x="1382" y="688"/>
                  <a:pt x="1382" y="688"/>
                  <a:pt x="1382" y="688"/>
                </a:cubicBezTo>
                <a:cubicBezTo>
                  <a:pt x="1080" y="551"/>
                  <a:pt x="838" y="305"/>
                  <a:pt x="706" y="0"/>
                </a:cubicBezTo>
                <a:close/>
              </a:path>
            </a:pathLst>
          </a:custGeom>
          <a:gradFill>
            <a:gsLst>
              <a:gs pos="100000">
                <a:schemeClr val="accent4">
                  <a:alpha val="70000"/>
                </a:schemeClr>
              </a:gs>
              <a:gs pos="0">
                <a:schemeClr val="accent1">
                  <a:alpha val="70000"/>
                </a:schemeClr>
              </a:gs>
            </a:gsLst>
            <a:lin ang="5400000" scaled="1"/>
          </a:gradFill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4362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erson sitting in a chair&#10;&#10;Description automatically generated">
            <a:extLst>
              <a:ext uri="{FF2B5EF4-FFF2-40B4-BE49-F238E27FC236}">
                <a16:creationId xmlns:a16="http://schemas.microsoft.com/office/drawing/2014/main" id="{D826AE1D-A708-4F84-94E3-9F5AFBEF1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900" y="893"/>
            <a:ext cx="7064100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979" y="2001078"/>
            <a:ext cx="4024408" cy="2855844"/>
          </a:xfrm>
        </p:spPr>
        <p:txBody>
          <a:bodyPr anchor="ctr"/>
          <a:lstStyle>
            <a:lvl1pPr algn="l">
              <a:defRPr sz="2800" b="1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657669" y="6465565"/>
            <a:ext cx="732031" cy="232483"/>
            <a:chOff x="468313" y="351632"/>
            <a:chExt cx="844550" cy="268288"/>
          </a:xfrm>
          <a:solidFill>
            <a:schemeClr val="bg1"/>
          </a:solidFill>
        </p:grpSpPr>
        <p:sp>
          <p:nvSpPr>
            <p:cNvPr id="8" name="Freeform 15"/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16"/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17"/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8"/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Oval 19"/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0"/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3379B09-166E-4EB6-8EC1-A0F2D3AA6F9B}"/>
              </a:ext>
            </a:extLst>
          </p:cNvPr>
          <p:cNvSpPr txBox="1">
            <a:spLocks/>
          </p:cNvSpPr>
          <p:nvPr userDrawn="1"/>
        </p:nvSpPr>
        <p:spPr>
          <a:xfrm>
            <a:off x="11423830" y="6469402"/>
            <a:ext cx="45731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915F22-A628-4E8E-9DBD-986B65DD8195}" type="slidenum">
              <a:rPr lang="en-US" sz="800" smtClean="0">
                <a:solidFill>
                  <a:schemeClr val="bg1"/>
                </a:solidFill>
                <a:latin typeface="Arial"/>
              </a:rPr>
              <a:pPr/>
              <a:t>‹#›</a:t>
            </a:fld>
            <a:endParaRPr lang="en-US" sz="800" dirty="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98121F-006B-4F19-A60B-E4F817A876BB}"/>
              </a:ext>
            </a:extLst>
          </p:cNvPr>
          <p:cNvCxnSpPr/>
          <p:nvPr userDrawn="1"/>
        </p:nvCxnSpPr>
        <p:spPr>
          <a:xfrm>
            <a:off x="11565163" y="6517450"/>
            <a:ext cx="0" cy="1987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9D72FA5C-6825-4524-8D56-75B7D4611E38}"/>
              </a:ext>
            </a:extLst>
          </p:cNvPr>
          <p:cNvSpPr txBox="1">
            <a:spLocks/>
          </p:cNvSpPr>
          <p:nvPr userDrawn="1"/>
        </p:nvSpPr>
        <p:spPr>
          <a:xfrm>
            <a:off x="685979" y="6469402"/>
            <a:ext cx="50305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tx2"/>
                </a:solidFill>
                <a:latin typeface="Arial"/>
              </a:rPr>
              <a:t>Copyright © </a:t>
            </a:r>
            <a:r>
              <a:rPr lang="en-US" sz="700" dirty="0" err="1">
                <a:solidFill>
                  <a:schemeClr val="tx2"/>
                </a:solidFill>
                <a:latin typeface="Arial"/>
              </a:rPr>
              <a:t>Ciena</a:t>
            </a:r>
            <a:r>
              <a:rPr lang="en-US" sz="700" dirty="0">
                <a:solidFill>
                  <a:schemeClr val="tx2"/>
                </a:solidFill>
                <a:latin typeface="Arial"/>
              </a:rPr>
              <a:t> Corporation 2021. All rights reserved. Confidential &amp; Proprietary.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01257C98-FB7F-49BE-B508-2DD11A8F077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82928" cy="68580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3"/>
              </a:gs>
            </a:gsLst>
            <a:lin ang="5400000" scaled="1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69F13A9F-71B8-4009-976C-025552894351}"/>
              </a:ext>
            </a:extLst>
          </p:cNvPr>
          <p:cNvSpPr>
            <a:spLocks/>
          </p:cNvSpPr>
          <p:nvPr userDrawn="1"/>
        </p:nvSpPr>
        <p:spPr bwMode="auto">
          <a:xfrm>
            <a:off x="9957624" y="1"/>
            <a:ext cx="2234376" cy="2260600"/>
          </a:xfrm>
          <a:custGeom>
            <a:avLst/>
            <a:gdLst>
              <a:gd name="T0" fmla="*/ 706 w 1382"/>
              <a:gd name="T1" fmla="*/ 0 h 1398"/>
              <a:gd name="T2" fmla="*/ 0 w 1382"/>
              <a:gd name="T3" fmla="*/ 0 h 1398"/>
              <a:gd name="T4" fmla="*/ 516 w 1382"/>
              <a:gd name="T5" fmla="*/ 888 h 1398"/>
              <a:gd name="T6" fmla="*/ 1382 w 1382"/>
              <a:gd name="T7" fmla="*/ 1398 h 1398"/>
              <a:gd name="T8" fmla="*/ 1382 w 1382"/>
              <a:gd name="T9" fmla="*/ 688 h 1398"/>
              <a:gd name="T10" fmla="*/ 706 w 1382"/>
              <a:gd name="T11" fmla="*/ 0 h 1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82" h="1398">
                <a:moveTo>
                  <a:pt x="706" y="0"/>
                </a:moveTo>
                <a:cubicBezTo>
                  <a:pt x="0" y="0"/>
                  <a:pt x="0" y="0"/>
                  <a:pt x="0" y="0"/>
                </a:cubicBezTo>
                <a:cubicBezTo>
                  <a:pt x="90" y="333"/>
                  <a:pt x="266" y="638"/>
                  <a:pt x="516" y="888"/>
                </a:cubicBezTo>
                <a:cubicBezTo>
                  <a:pt x="760" y="1133"/>
                  <a:pt x="1058" y="1306"/>
                  <a:pt x="1382" y="1398"/>
                </a:cubicBezTo>
                <a:cubicBezTo>
                  <a:pt x="1382" y="688"/>
                  <a:pt x="1382" y="688"/>
                  <a:pt x="1382" y="688"/>
                </a:cubicBezTo>
                <a:cubicBezTo>
                  <a:pt x="1080" y="551"/>
                  <a:pt x="838" y="305"/>
                  <a:pt x="706" y="0"/>
                </a:cubicBezTo>
                <a:close/>
              </a:path>
            </a:pathLst>
          </a:custGeom>
          <a:gradFill>
            <a:gsLst>
              <a:gs pos="100000">
                <a:schemeClr val="accent3">
                  <a:alpha val="70000"/>
                </a:schemeClr>
              </a:gs>
              <a:gs pos="0">
                <a:schemeClr val="accent5">
                  <a:alpha val="70000"/>
                </a:schemeClr>
              </a:gs>
            </a:gsLst>
            <a:lin ang="5400000" scaled="1"/>
          </a:gradFill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5068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D691FEF-D213-4185-BA66-7A40A1484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900" y="893"/>
            <a:ext cx="7064100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979" y="2001078"/>
            <a:ext cx="4024408" cy="2855844"/>
          </a:xfrm>
        </p:spPr>
        <p:txBody>
          <a:bodyPr anchor="ctr"/>
          <a:lstStyle>
            <a:lvl1pPr algn="l">
              <a:defRPr sz="2800" b="1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657669" y="6465565"/>
            <a:ext cx="732031" cy="232483"/>
            <a:chOff x="468313" y="351632"/>
            <a:chExt cx="844550" cy="268288"/>
          </a:xfrm>
          <a:solidFill>
            <a:schemeClr val="bg1"/>
          </a:solidFill>
        </p:grpSpPr>
        <p:sp>
          <p:nvSpPr>
            <p:cNvPr id="8" name="Freeform 15"/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16"/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17"/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8"/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Oval 19"/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0"/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3379B09-166E-4EB6-8EC1-A0F2D3AA6F9B}"/>
              </a:ext>
            </a:extLst>
          </p:cNvPr>
          <p:cNvSpPr txBox="1">
            <a:spLocks/>
          </p:cNvSpPr>
          <p:nvPr userDrawn="1"/>
        </p:nvSpPr>
        <p:spPr>
          <a:xfrm>
            <a:off x="11423830" y="6469402"/>
            <a:ext cx="45731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915F22-A628-4E8E-9DBD-986B65DD8195}" type="slidenum">
              <a:rPr lang="en-US" sz="800" smtClean="0">
                <a:solidFill>
                  <a:schemeClr val="bg1"/>
                </a:solidFill>
                <a:latin typeface="Arial"/>
              </a:rPr>
              <a:pPr/>
              <a:t>‹#›</a:t>
            </a:fld>
            <a:endParaRPr lang="en-US" sz="800" dirty="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98121F-006B-4F19-A60B-E4F817A876BB}"/>
              </a:ext>
            </a:extLst>
          </p:cNvPr>
          <p:cNvCxnSpPr/>
          <p:nvPr userDrawn="1"/>
        </p:nvCxnSpPr>
        <p:spPr>
          <a:xfrm>
            <a:off x="11565163" y="6517450"/>
            <a:ext cx="0" cy="1987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9D72FA5C-6825-4524-8D56-75B7D4611E38}"/>
              </a:ext>
            </a:extLst>
          </p:cNvPr>
          <p:cNvSpPr txBox="1">
            <a:spLocks/>
          </p:cNvSpPr>
          <p:nvPr userDrawn="1"/>
        </p:nvSpPr>
        <p:spPr>
          <a:xfrm>
            <a:off x="685979" y="6469402"/>
            <a:ext cx="50305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tx2"/>
                </a:solidFill>
                <a:latin typeface="Arial"/>
              </a:rPr>
              <a:t>Copyright © </a:t>
            </a:r>
            <a:r>
              <a:rPr lang="en-US" sz="700" dirty="0" err="1">
                <a:solidFill>
                  <a:schemeClr val="tx2"/>
                </a:solidFill>
                <a:latin typeface="Arial"/>
              </a:rPr>
              <a:t>Ciena</a:t>
            </a:r>
            <a:r>
              <a:rPr lang="en-US" sz="700" dirty="0">
                <a:solidFill>
                  <a:schemeClr val="tx2"/>
                </a:solidFill>
                <a:latin typeface="Arial"/>
              </a:rPr>
              <a:t> Corporation 2021. All rights reserved. Confidential &amp; Proprietary.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01257C98-FB7F-49BE-B508-2DD11A8F077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82928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1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7139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E4BEA78-CC56-4B52-92CA-3477DBBE3C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900" y="893"/>
            <a:ext cx="7064100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979" y="2001078"/>
            <a:ext cx="4024408" cy="2855844"/>
          </a:xfrm>
        </p:spPr>
        <p:txBody>
          <a:bodyPr anchor="ctr"/>
          <a:lstStyle>
            <a:lvl1pPr algn="l">
              <a:defRPr sz="2800" b="1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657669" y="6465565"/>
            <a:ext cx="732031" cy="232483"/>
            <a:chOff x="468313" y="351632"/>
            <a:chExt cx="844550" cy="268288"/>
          </a:xfrm>
          <a:solidFill>
            <a:schemeClr val="bg1"/>
          </a:solidFill>
        </p:grpSpPr>
        <p:sp>
          <p:nvSpPr>
            <p:cNvPr id="8" name="Freeform 15"/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16"/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17"/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8"/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Oval 19"/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0"/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3379B09-166E-4EB6-8EC1-A0F2D3AA6F9B}"/>
              </a:ext>
            </a:extLst>
          </p:cNvPr>
          <p:cNvSpPr txBox="1">
            <a:spLocks/>
          </p:cNvSpPr>
          <p:nvPr userDrawn="1"/>
        </p:nvSpPr>
        <p:spPr>
          <a:xfrm>
            <a:off x="11423830" y="6469402"/>
            <a:ext cx="45731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915F22-A628-4E8E-9DBD-986B65DD8195}" type="slidenum">
              <a:rPr lang="en-US" sz="800" smtClean="0">
                <a:solidFill>
                  <a:schemeClr val="bg1"/>
                </a:solidFill>
                <a:latin typeface="Arial"/>
              </a:rPr>
              <a:pPr/>
              <a:t>‹#›</a:t>
            </a:fld>
            <a:endParaRPr lang="en-US" sz="800" dirty="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98121F-006B-4F19-A60B-E4F817A876BB}"/>
              </a:ext>
            </a:extLst>
          </p:cNvPr>
          <p:cNvCxnSpPr/>
          <p:nvPr userDrawn="1"/>
        </p:nvCxnSpPr>
        <p:spPr>
          <a:xfrm>
            <a:off x="11565163" y="6517450"/>
            <a:ext cx="0" cy="1987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9D72FA5C-6825-4524-8D56-75B7D4611E38}"/>
              </a:ext>
            </a:extLst>
          </p:cNvPr>
          <p:cNvSpPr txBox="1">
            <a:spLocks/>
          </p:cNvSpPr>
          <p:nvPr userDrawn="1"/>
        </p:nvSpPr>
        <p:spPr>
          <a:xfrm>
            <a:off x="685979" y="6469402"/>
            <a:ext cx="50305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tx2"/>
                </a:solidFill>
                <a:latin typeface="Arial"/>
              </a:rPr>
              <a:t>Copyright © </a:t>
            </a:r>
            <a:r>
              <a:rPr lang="en-US" sz="700" dirty="0" err="1">
                <a:solidFill>
                  <a:schemeClr val="tx2"/>
                </a:solidFill>
                <a:latin typeface="Arial"/>
              </a:rPr>
              <a:t>Ciena</a:t>
            </a:r>
            <a:r>
              <a:rPr lang="en-US" sz="700" dirty="0">
                <a:solidFill>
                  <a:schemeClr val="tx2"/>
                </a:solidFill>
                <a:latin typeface="Arial"/>
              </a:rPr>
              <a:t> Corporation 2021. All rights reserved. Confidential &amp; Proprietary.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01257C98-FB7F-49BE-B508-2DD11A8F077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82928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00" scaled="1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026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DC60073-4433-411F-9754-0B336DC17F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900" y="893"/>
            <a:ext cx="7064100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979" y="2001078"/>
            <a:ext cx="4024408" cy="2855844"/>
          </a:xfrm>
        </p:spPr>
        <p:txBody>
          <a:bodyPr anchor="ctr"/>
          <a:lstStyle>
            <a:lvl1pPr algn="l">
              <a:defRPr sz="2800" b="1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657669" y="6465565"/>
            <a:ext cx="732031" cy="232483"/>
            <a:chOff x="468313" y="351632"/>
            <a:chExt cx="844550" cy="268288"/>
          </a:xfrm>
          <a:solidFill>
            <a:schemeClr val="bg1"/>
          </a:solidFill>
        </p:grpSpPr>
        <p:sp>
          <p:nvSpPr>
            <p:cNvPr id="8" name="Freeform 15"/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16"/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17"/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8"/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Oval 19"/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0"/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3379B09-166E-4EB6-8EC1-A0F2D3AA6F9B}"/>
              </a:ext>
            </a:extLst>
          </p:cNvPr>
          <p:cNvSpPr txBox="1">
            <a:spLocks/>
          </p:cNvSpPr>
          <p:nvPr userDrawn="1"/>
        </p:nvSpPr>
        <p:spPr>
          <a:xfrm>
            <a:off x="11423830" y="6469402"/>
            <a:ext cx="45731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915F22-A628-4E8E-9DBD-986B65DD8195}" type="slidenum">
              <a:rPr lang="en-US" sz="800" smtClean="0">
                <a:solidFill>
                  <a:schemeClr val="bg1"/>
                </a:solidFill>
                <a:latin typeface="Arial"/>
              </a:rPr>
              <a:pPr/>
              <a:t>‹#›</a:t>
            </a:fld>
            <a:endParaRPr lang="en-US" sz="800" dirty="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98121F-006B-4F19-A60B-E4F817A876BB}"/>
              </a:ext>
            </a:extLst>
          </p:cNvPr>
          <p:cNvCxnSpPr/>
          <p:nvPr userDrawn="1"/>
        </p:nvCxnSpPr>
        <p:spPr>
          <a:xfrm>
            <a:off x="11565163" y="6517450"/>
            <a:ext cx="0" cy="1987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9D72FA5C-6825-4524-8D56-75B7D4611E38}"/>
              </a:ext>
            </a:extLst>
          </p:cNvPr>
          <p:cNvSpPr txBox="1">
            <a:spLocks/>
          </p:cNvSpPr>
          <p:nvPr userDrawn="1"/>
        </p:nvSpPr>
        <p:spPr>
          <a:xfrm>
            <a:off x="685979" y="6469402"/>
            <a:ext cx="50305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tx2"/>
                </a:solidFill>
                <a:latin typeface="Arial"/>
              </a:rPr>
              <a:t>Copyright © </a:t>
            </a:r>
            <a:r>
              <a:rPr lang="en-US" sz="700" dirty="0" err="1">
                <a:solidFill>
                  <a:schemeClr val="tx2"/>
                </a:solidFill>
                <a:latin typeface="Arial"/>
              </a:rPr>
              <a:t>Ciena</a:t>
            </a:r>
            <a:r>
              <a:rPr lang="en-US" sz="700" dirty="0">
                <a:solidFill>
                  <a:schemeClr val="tx2"/>
                </a:solidFill>
                <a:latin typeface="Arial"/>
              </a:rPr>
              <a:t> Corporation 2021. All rights reserved. Confidential &amp; Proprietary.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01257C98-FB7F-49BE-B508-2DD11A8F077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82928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 scaled="1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9809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.4 Bulletpoi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82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64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46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28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10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892" indent="-239982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892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68443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82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64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46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28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10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892" indent="-239982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892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80435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82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64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46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28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10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892" indent="-239982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892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9C0B71B1-8B5E-9FD1-A1AD-D5AD8A665F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92427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82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64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46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28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10" indent="-23998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892" indent="-239982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892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239245-EC69-0915-96DF-689D05839B68}"/>
              </a:ext>
            </a:extLst>
          </p:cNvPr>
          <p:cNvSpPr txBox="1"/>
          <p:nvPr userDrawn="1"/>
        </p:nvSpPr>
        <p:spPr>
          <a:xfrm>
            <a:off x="906706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1E7D37B-C01D-8FDC-39D7-B6613DBAB48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1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2D8ACCE-D657-1865-39B4-712A9F5DDA4A}"/>
              </a:ext>
            </a:extLst>
          </p:cNvPr>
          <p:cNvCxnSpPr>
            <a:cxnSpLocks/>
          </p:cNvCxnSpPr>
          <p:nvPr userDrawn="1"/>
        </p:nvCxnSpPr>
        <p:spPr>
          <a:xfrm>
            <a:off x="1867503" y="6440736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D2F1279-1655-0D51-01CE-FA8A83421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54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59769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EB60306E-6CCC-4DA9-A62D-FE286DCAA4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900" y="893"/>
            <a:ext cx="7064100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979" y="2001078"/>
            <a:ext cx="4024408" cy="2855844"/>
          </a:xfrm>
        </p:spPr>
        <p:txBody>
          <a:bodyPr anchor="ctr"/>
          <a:lstStyle>
            <a:lvl1pPr algn="l">
              <a:defRPr sz="2800" b="1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657669" y="6465565"/>
            <a:ext cx="732031" cy="232483"/>
            <a:chOff x="468313" y="351632"/>
            <a:chExt cx="844550" cy="268288"/>
          </a:xfrm>
          <a:solidFill>
            <a:schemeClr val="bg1"/>
          </a:solidFill>
        </p:grpSpPr>
        <p:sp>
          <p:nvSpPr>
            <p:cNvPr id="8" name="Freeform 15"/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16"/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17"/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8"/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Oval 19"/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0"/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3379B09-166E-4EB6-8EC1-A0F2D3AA6F9B}"/>
              </a:ext>
            </a:extLst>
          </p:cNvPr>
          <p:cNvSpPr txBox="1">
            <a:spLocks/>
          </p:cNvSpPr>
          <p:nvPr userDrawn="1"/>
        </p:nvSpPr>
        <p:spPr>
          <a:xfrm>
            <a:off x="11423830" y="6469402"/>
            <a:ext cx="45731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915F22-A628-4E8E-9DBD-986B65DD8195}" type="slidenum">
              <a:rPr lang="en-US" sz="800" smtClean="0">
                <a:solidFill>
                  <a:schemeClr val="bg1"/>
                </a:solidFill>
                <a:latin typeface="Arial"/>
              </a:rPr>
              <a:pPr/>
              <a:t>‹#›</a:t>
            </a:fld>
            <a:endParaRPr lang="en-US" sz="800" dirty="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98121F-006B-4F19-A60B-E4F817A876BB}"/>
              </a:ext>
            </a:extLst>
          </p:cNvPr>
          <p:cNvCxnSpPr/>
          <p:nvPr userDrawn="1"/>
        </p:nvCxnSpPr>
        <p:spPr>
          <a:xfrm>
            <a:off x="11565163" y="6517450"/>
            <a:ext cx="0" cy="1987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9D72FA5C-6825-4524-8D56-75B7D4611E38}"/>
              </a:ext>
            </a:extLst>
          </p:cNvPr>
          <p:cNvSpPr txBox="1">
            <a:spLocks/>
          </p:cNvSpPr>
          <p:nvPr userDrawn="1"/>
        </p:nvSpPr>
        <p:spPr>
          <a:xfrm>
            <a:off x="685979" y="6469402"/>
            <a:ext cx="50305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tx2"/>
                </a:solidFill>
                <a:latin typeface="Arial"/>
              </a:rPr>
              <a:t>Copyright © </a:t>
            </a:r>
            <a:r>
              <a:rPr lang="en-US" sz="700" dirty="0" err="1">
                <a:solidFill>
                  <a:schemeClr val="tx2"/>
                </a:solidFill>
                <a:latin typeface="Arial"/>
              </a:rPr>
              <a:t>Ciena</a:t>
            </a:r>
            <a:r>
              <a:rPr lang="en-US" sz="700" dirty="0">
                <a:solidFill>
                  <a:schemeClr val="tx2"/>
                </a:solidFill>
                <a:latin typeface="Arial"/>
              </a:rPr>
              <a:t> Corporation 2021. All rights reserved. Confidential &amp; Proprietary.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01257C98-FB7F-49BE-B508-2DD11A8F077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82928" cy="6858000"/>
          </a:xfrm>
          <a:prstGeom prst="rect">
            <a:avLst/>
          </a:prstGeom>
          <a:gradFill>
            <a:gsLst>
              <a:gs pos="100000">
                <a:schemeClr val="accent3"/>
              </a:gs>
              <a:gs pos="0">
                <a:schemeClr val="accent5"/>
              </a:gs>
            </a:gsLst>
            <a:lin ang="5400000" scaled="1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395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AE3CEF9A-D658-4191-BB2C-A0D5400A7BA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82928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00" scaled="1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42E29C0-4627-4213-9D06-DBA99E047B14}"/>
              </a:ext>
            </a:extLst>
          </p:cNvPr>
          <p:cNvGrpSpPr/>
          <p:nvPr userDrawn="1"/>
        </p:nvGrpSpPr>
        <p:grpSpPr>
          <a:xfrm>
            <a:off x="10657669" y="6465565"/>
            <a:ext cx="732031" cy="232483"/>
            <a:chOff x="468313" y="351632"/>
            <a:chExt cx="844550" cy="268288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F9619FB1-2CE9-4E4F-8E82-CFC625F1A0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solidFill>
              <a:srgbClr val="C71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3BADADFA-E723-449A-9AE7-B1D911187F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solidFill>
              <a:srgbClr val="C71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3D6CE8F8-2FF0-40DE-B401-B18C9CD3EF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C71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664D39EC-82FB-409C-8E15-D2F252FFBF1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solidFill>
              <a:srgbClr val="C71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" name="Oval 19">
              <a:extLst>
                <a:ext uri="{FF2B5EF4-FFF2-40B4-BE49-F238E27FC236}">
                  <a16:creationId xmlns:a16="http://schemas.microsoft.com/office/drawing/2014/main" id="{6707792A-E2DA-4A26-9ED7-8E14E23494C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solidFill>
              <a:srgbClr val="C71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A0F49A4F-CCD0-4AC0-B6DD-19484556FB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solidFill>
              <a:srgbClr val="C71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C5303256-7C1A-4CD7-9026-2786534D871D}"/>
              </a:ext>
            </a:extLst>
          </p:cNvPr>
          <p:cNvSpPr txBox="1">
            <a:spLocks/>
          </p:cNvSpPr>
          <p:nvPr userDrawn="1"/>
        </p:nvSpPr>
        <p:spPr>
          <a:xfrm>
            <a:off x="11423830" y="6469402"/>
            <a:ext cx="45731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915F22-A628-4E8E-9DBD-986B65DD8195}" type="slidenum">
              <a:rPr lang="en-US" sz="800" smtClean="0">
                <a:solidFill>
                  <a:schemeClr val="tx2"/>
                </a:solidFill>
                <a:latin typeface="Arial"/>
              </a:rPr>
              <a:pPr/>
              <a:t>‹#›</a:t>
            </a:fld>
            <a:endParaRPr lang="en-US" sz="800" dirty="0">
              <a:solidFill>
                <a:schemeClr val="tx2"/>
              </a:solidFill>
              <a:latin typeface="Arial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6C987B7-7B9D-446C-A827-C3D3A0D0B8B2}"/>
              </a:ext>
            </a:extLst>
          </p:cNvPr>
          <p:cNvCxnSpPr/>
          <p:nvPr userDrawn="1"/>
        </p:nvCxnSpPr>
        <p:spPr>
          <a:xfrm>
            <a:off x="11565163" y="6517450"/>
            <a:ext cx="0" cy="19878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ooter Placeholder 3">
            <a:extLst>
              <a:ext uri="{FF2B5EF4-FFF2-40B4-BE49-F238E27FC236}">
                <a16:creationId xmlns:a16="http://schemas.microsoft.com/office/drawing/2014/main" id="{3155C524-9372-4BE9-9AA9-BFC33E4F0077}"/>
              </a:ext>
            </a:extLst>
          </p:cNvPr>
          <p:cNvSpPr txBox="1">
            <a:spLocks/>
          </p:cNvSpPr>
          <p:nvPr userDrawn="1"/>
        </p:nvSpPr>
        <p:spPr>
          <a:xfrm>
            <a:off x="685979" y="6469402"/>
            <a:ext cx="50305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tx2"/>
                </a:solidFill>
                <a:latin typeface="Arial"/>
              </a:rPr>
              <a:t>Copyright © Ciena Corporation 2021. All rights reserved. Confidential &amp; Proprietary.</a:t>
            </a:r>
          </a:p>
        </p:txBody>
      </p:sp>
    </p:spTree>
    <p:extLst>
      <p:ext uri="{BB962C8B-B14F-4D97-AF65-F5344CB8AC3E}">
        <p14:creationId xmlns:p14="http://schemas.microsoft.com/office/powerpoint/2010/main" val="339497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979" y="274638"/>
            <a:ext cx="10820170" cy="85039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979" y="1252728"/>
            <a:ext cx="10820170" cy="45262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6A00FBDE-B9E9-4E13-8BD6-B3EA17B5224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82928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00" scaled="1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07E2A9-D70F-4D07-AE38-C49C589A7DB6}"/>
              </a:ext>
            </a:extLst>
          </p:cNvPr>
          <p:cNvGrpSpPr/>
          <p:nvPr userDrawn="1"/>
        </p:nvGrpSpPr>
        <p:grpSpPr>
          <a:xfrm>
            <a:off x="10657669" y="6465565"/>
            <a:ext cx="732031" cy="232483"/>
            <a:chOff x="468313" y="351632"/>
            <a:chExt cx="844550" cy="268288"/>
          </a:xfrm>
          <a:solidFill>
            <a:schemeClr val="accent1"/>
          </a:solidFill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17E961D6-F1C4-4412-934D-30E0488A17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5E2D6B64-E69A-4A17-B4B8-2ECAEF9DC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AABB1728-AE10-48BF-BF81-48F975F31F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BC15A3D0-8DCE-4432-B9FD-62BA375BB9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" name="Oval 19">
              <a:extLst>
                <a:ext uri="{FF2B5EF4-FFF2-40B4-BE49-F238E27FC236}">
                  <a16:creationId xmlns:a16="http://schemas.microsoft.com/office/drawing/2014/main" id="{7CC75714-8802-4B02-9B04-802D2AEE26A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8EAEB797-1B1F-44E7-86BC-8B32DD84BC0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EB9E5BD4-A256-4236-B647-D440BD740E5F}"/>
              </a:ext>
            </a:extLst>
          </p:cNvPr>
          <p:cNvSpPr txBox="1">
            <a:spLocks/>
          </p:cNvSpPr>
          <p:nvPr userDrawn="1"/>
        </p:nvSpPr>
        <p:spPr>
          <a:xfrm>
            <a:off x="11423830" y="6469402"/>
            <a:ext cx="45731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915F22-A628-4E8E-9DBD-986B65DD8195}" type="slidenum">
              <a:rPr lang="en-US" sz="800" smtClean="0">
                <a:solidFill>
                  <a:schemeClr val="tx2"/>
                </a:solidFill>
                <a:latin typeface="Arial"/>
              </a:rPr>
              <a:pPr/>
              <a:t>‹#›</a:t>
            </a:fld>
            <a:endParaRPr lang="en-US" sz="800" dirty="0">
              <a:solidFill>
                <a:schemeClr val="tx2"/>
              </a:solidFill>
              <a:latin typeface="Arial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0858BE6-5C0B-4B4D-A111-9CE260D1A117}"/>
              </a:ext>
            </a:extLst>
          </p:cNvPr>
          <p:cNvCxnSpPr/>
          <p:nvPr userDrawn="1"/>
        </p:nvCxnSpPr>
        <p:spPr>
          <a:xfrm>
            <a:off x="11565163" y="6517450"/>
            <a:ext cx="0" cy="19878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ooter Placeholder 3">
            <a:extLst>
              <a:ext uri="{FF2B5EF4-FFF2-40B4-BE49-F238E27FC236}">
                <a16:creationId xmlns:a16="http://schemas.microsoft.com/office/drawing/2014/main" id="{F2DB0D36-A7D9-4BC9-A318-F913D6E607BD}"/>
              </a:ext>
            </a:extLst>
          </p:cNvPr>
          <p:cNvSpPr txBox="1">
            <a:spLocks/>
          </p:cNvSpPr>
          <p:nvPr userDrawn="1"/>
        </p:nvSpPr>
        <p:spPr>
          <a:xfrm>
            <a:off x="685979" y="6469402"/>
            <a:ext cx="50305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tx2"/>
                </a:solidFill>
                <a:latin typeface="Arial"/>
              </a:rPr>
              <a:t>Copyright © Ciena Corporation 2021. All rights reserved. Confidential &amp; Proprietary.</a:t>
            </a:r>
          </a:p>
        </p:txBody>
      </p:sp>
    </p:spTree>
    <p:extLst>
      <p:ext uri="{BB962C8B-B14F-4D97-AF65-F5344CB8AC3E}">
        <p14:creationId xmlns:p14="http://schemas.microsoft.com/office/powerpoint/2010/main" val="121873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979" y="274638"/>
            <a:ext cx="10820170" cy="85039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979" y="1252729"/>
            <a:ext cx="5304901" cy="4525963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smtClean="0">
                <a:solidFill>
                  <a:schemeClr val="tx2"/>
                </a:solidFill>
              </a:defRPr>
            </a:lvl1pPr>
            <a:lvl2pPr>
              <a:defRPr lang="en-US" smtClean="0">
                <a:solidFill>
                  <a:schemeClr val="tx2"/>
                </a:solidFill>
              </a:defRPr>
            </a:lvl2pPr>
            <a:lvl3pPr>
              <a:defRPr lang="en-US" smtClean="0">
                <a:solidFill>
                  <a:schemeClr val="tx2"/>
                </a:solidFill>
              </a:defRPr>
            </a:lvl3pPr>
            <a:lvl4pPr>
              <a:defRPr lang="en-US" smtClean="0">
                <a:solidFill>
                  <a:schemeClr val="tx2"/>
                </a:solidFill>
              </a:defRPr>
            </a:lvl4pPr>
            <a:lvl5pPr>
              <a:defRPr lang="en-US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1247" y="1252729"/>
            <a:ext cx="5304901" cy="4525963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smtClean="0">
                <a:solidFill>
                  <a:schemeClr val="tx2"/>
                </a:solidFill>
              </a:defRPr>
            </a:lvl1pPr>
            <a:lvl2pPr>
              <a:defRPr lang="en-US" smtClean="0">
                <a:solidFill>
                  <a:schemeClr val="tx2"/>
                </a:solidFill>
              </a:defRPr>
            </a:lvl2pPr>
            <a:lvl3pPr>
              <a:defRPr lang="en-US" smtClean="0">
                <a:solidFill>
                  <a:schemeClr val="tx2"/>
                </a:solidFill>
              </a:defRPr>
            </a:lvl3pPr>
            <a:lvl4pPr>
              <a:defRPr lang="en-US" smtClean="0">
                <a:solidFill>
                  <a:schemeClr val="tx2"/>
                </a:solidFill>
              </a:defRPr>
            </a:lvl4pPr>
            <a:lvl5pPr>
              <a:defRPr lang="en-US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D33AD48B-94E3-4A1E-A540-1CF9DC1BFAE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82928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00" scaled="1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E6776F4-D6A5-42C7-9CA3-2D7652EAF25C}"/>
              </a:ext>
            </a:extLst>
          </p:cNvPr>
          <p:cNvGrpSpPr/>
          <p:nvPr userDrawn="1"/>
        </p:nvGrpSpPr>
        <p:grpSpPr>
          <a:xfrm>
            <a:off x="10657669" y="6465565"/>
            <a:ext cx="732031" cy="232483"/>
            <a:chOff x="468313" y="351632"/>
            <a:chExt cx="844550" cy="268288"/>
          </a:xfrm>
          <a:solidFill>
            <a:schemeClr val="accent1"/>
          </a:solidFill>
        </p:grpSpPr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1A685049-8EE3-4909-8171-DCA2DFA2F0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04A5BF35-4A8F-416E-B3D5-E20B350ABE9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9DE9BE07-FE8D-4CF4-B15B-3E92514241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AF8F2632-AF57-42FA-B098-78BE44B6C1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" name="Oval 19">
              <a:extLst>
                <a:ext uri="{FF2B5EF4-FFF2-40B4-BE49-F238E27FC236}">
                  <a16:creationId xmlns:a16="http://schemas.microsoft.com/office/drawing/2014/main" id="{A240DD16-B0C5-4D13-8F5B-AE088D1174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996405BB-8C4D-4021-AE1F-AFEAA8C6BD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8DA3D7B3-7F05-40DB-A984-3EB9B282663C}"/>
              </a:ext>
            </a:extLst>
          </p:cNvPr>
          <p:cNvSpPr txBox="1">
            <a:spLocks/>
          </p:cNvSpPr>
          <p:nvPr userDrawn="1"/>
        </p:nvSpPr>
        <p:spPr>
          <a:xfrm>
            <a:off x="11423830" y="6469402"/>
            <a:ext cx="45731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915F22-A628-4E8E-9DBD-986B65DD8195}" type="slidenum">
              <a:rPr lang="en-US" sz="800" smtClean="0">
                <a:solidFill>
                  <a:schemeClr val="tx2"/>
                </a:solidFill>
                <a:latin typeface="Arial"/>
              </a:rPr>
              <a:pPr/>
              <a:t>‹#›</a:t>
            </a:fld>
            <a:endParaRPr lang="en-US" sz="800" dirty="0">
              <a:solidFill>
                <a:schemeClr val="tx2"/>
              </a:solidFill>
              <a:latin typeface="Arial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6621770-4F75-48D7-B73B-FA9589F195B0}"/>
              </a:ext>
            </a:extLst>
          </p:cNvPr>
          <p:cNvCxnSpPr/>
          <p:nvPr userDrawn="1"/>
        </p:nvCxnSpPr>
        <p:spPr>
          <a:xfrm>
            <a:off x="11565163" y="6517450"/>
            <a:ext cx="0" cy="19878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8884F8FF-566F-43CB-8DEF-FBFDC3109B6E}"/>
              </a:ext>
            </a:extLst>
          </p:cNvPr>
          <p:cNvSpPr txBox="1">
            <a:spLocks/>
          </p:cNvSpPr>
          <p:nvPr userDrawn="1"/>
        </p:nvSpPr>
        <p:spPr>
          <a:xfrm>
            <a:off x="685979" y="6469402"/>
            <a:ext cx="50305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tx2"/>
                </a:solidFill>
                <a:latin typeface="Arial"/>
              </a:rPr>
              <a:t>Copyright © Ciena Corporation 2021. All rights reserved. Confidential &amp; Proprietary.</a:t>
            </a:r>
          </a:p>
        </p:txBody>
      </p:sp>
    </p:spTree>
    <p:extLst>
      <p:ext uri="{BB962C8B-B14F-4D97-AF65-F5344CB8AC3E}">
        <p14:creationId xmlns:p14="http://schemas.microsoft.com/office/powerpoint/2010/main" val="319890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A7A9A2AC-C344-4C7D-B99B-7319703E599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82928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00" scaled="1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6E89BE0-C992-4174-A95D-282D9C23212E}"/>
              </a:ext>
            </a:extLst>
          </p:cNvPr>
          <p:cNvGrpSpPr/>
          <p:nvPr userDrawn="1"/>
        </p:nvGrpSpPr>
        <p:grpSpPr>
          <a:xfrm>
            <a:off x="10657669" y="6465565"/>
            <a:ext cx="732031" cy="232483"/>
            <a:chOff x="468313" y="351632"/>
            <a:chExt cx="844550" cy="268288"/>
          </a:xfrm>
          <a:solidFill>
            <a:schemeClr val="accent1"/>
          </a:solidFill>
        </p:grpSpPr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DC9B7AF8-553D-4383-82AC-5F34DAC649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2B5932E4-D890-4888-BCDA-FA4EE7935A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F342A7E7-2E33-4EB4-BFE5-CCC76095E1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3B00CF4F-7E92-44EC-829D-C38AB6ABEF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" name="Oval 19">
              <a:extLst>
                <a:ext uri="{FF2B5EF4-FFF2-40B4-BE49-F238E27FC236}">
                  <a16:creationId xmlns:a16="http://schemas.microsoft.com/office/drawing/2014/main" id="{0AB3F4DE-78DF-4C93-9739-71FD7980DF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E4406DE3-360A-456D-9E91-A311A750C7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9445BED2-EF33-4B2C-8F7B-5940957A467B}"/>
              </a:ext>
            </a:extLst>
          </p:cNvPr>
          <p:cNvSpPr txBox="1">
            <a:spLocks/>
          </p:cNvSpPr>
          <p:nvPr userDrawn="1"/>
        </p:nvSpPr>
        <p:spPr>
          <a:xfrm>
            <a:off x="11423830" y="6469402"/>
            <a:ext cx="45731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915F22-A628-4E8E-9DBD-986B65DD8195}" type="slidenum">
              <a:rPr lang="en-US" sz="800" smtClean="0">
                <a:solidFill>
                  <a:schemeClr val="tx2"/>
                </a:solidFill>
                <a:latin typeface="Arial"/>
              </a:rPr>
              <a:pPr/>
              <a:t>‹#›</a:t>
            </a:fld>
            <a:endParaRPr lang="en-US" sz="800" dirty="0">
              <a:solidFill>
                <a:schemeClr val="tx2"/>
              </a:solidFill>
              <a:latin typeface="Arial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6D49B75-7877-4084-BCEE-CC847F288197}"/>
              </a:ext>
            </a:extLst>
          </p:cNvPr>
          <p:cNvCxnSpPr/>
          <p:nvPr userDrawn="1"/>
        </p:nvCxnSpPr>
        <p:spPr>
          <a:xfrm>
            <a:off x="11565163" y="6517450"/>
            <a:ext cx="0" cy="19878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A4D830AA-C595-4CC2-A0CC-F917DE2FA456}"/>
              </a:ext>
            </a:extLst>
          </p:cNvPr>
          <p:cNvSpPr txBox="1">
            <a:spLocks/>
          </p:cNvSpPr>
          <p:nvPr userDrawn="1"/>
        </p:nvSpPr>
        <p:spPr>
          <a:xfrm>
            <a:off x="685979" y="6469402"/>
            <a:ext cx="50305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tx2"/>
                </a:solidFill>
                <a:latin typeface="Arial"/>
              </a:rPr>
              <a:t>Copyright © Ciena Corporation 2023.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69989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5">
            <a:extLst>
              <a:ext uri="{FF2B5EF4-FFF2-40B4-BE49-F238E27FC236}">
                <a16:creationId xmlns:a16="http://schemas.microsoft.com/office/drawing/2014/main" id="{EF5EE75A-E6AB-4E87-ABEE-B12A7781C26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82928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00" scaled="1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6181BD3-F755-4AA1-811C-9CDFCE41A97A}"/>
              </a:ext>
            </a:extLst>
          </p:cNvPr>
          <p:cNvGrpSpPr/>
          <p:nvPr userDrawn="1"/>
        </p:nvGrpSpPr>
        <p:grpSpPr>
          <a:xfrm>
            <a:off x="10657669" y="6465565"/>
            <a:ext cx="732031" cy="232483"/>
            <a:chOff x="468313" y="351632"/>
            <a:chExt cx="844550" cy="268288"/>
          </a:xfrm>
          <a:solidFill>
            <a:schemeClr val="accent1"/>
          </a:solidFill>
        </p:grpSpPr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7D873792-87BD-4EA5-AE73-DEF2FDA7B0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E4872E05-79DE-4B28-B20C-7DA8EEC1BF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44504FED-8D72-40B9-93D4-ECD01F31C7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F933F3E7-AC83-444B-977D-12DF4D6F512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" name="Oval 19">
              <a:extLst>
                <a:ext uri="{FF2B5EF4-FFF2-40B4-BE49-F238E27FC236}">
                  <a16:creationId xmlns:a16="http://schemas.microsoft.com/office/drawing/2014/main" id="{3D10F361-F663-4907-ADF3-47AB236C7D2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08AC09A1-D29E-412B-8130-D1C2FC3B69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7B48EBE4-5550-4B58-8366-B26D93A538A3}"/>
              </a:ext>
            </a:extLst>
          </p:cNvPr>
          <p:cNvSpPr txBox="1">
            <a:spLocks/>
          </p:cNvSpPr>
          <p:nvPr userDrawn="1"/>
        </p:nvSpPr>
        <p:spPr>
          <a:xfrm>
            <a:off x="11423830" y="6469402"/>
            <a:ext cx="45731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915F22-A628-4E8E-9DBD-986B65DD8195}" type="slidenum">
              <a:rPr lang="en-US" sz="800" smtClean="0">
                <a:solidFill>
                  <a:schemeClr val="tx2"/>
                </a:solidFill>
                <a:latin typeface="Arial"/>
              </a:rPr>
              <a:pPr/>
              <a:t>‹#›</a:t>
            </a:fld>
            <a:endParaRPr lang="en-US" sz="800" dirty="0">
              <a:solidFill>
                <a:schemeClr val="tx2"/>
              </a:solidFill>
              <a:latin typeface="Arial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4174A22-189F-4DBA-9831-F043F3D02187}"/>
              </a:ext>
            </a:extLst>
          </p:cNvPr>
          <p:cNvCxnSpPr/>
          <p:nvPr userDrawn="1"/>
        </p:nvCxnSpPr>
        <p:spPr>
          <a:xfrm>
            <a:off x="11565163" y="6517450"/>
            <a:ext cx="0" cy="19878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ooter Placeholder 3">
            <a:extLst>
              <a:ext uri="{FF2B5EF4-FFF2-40B4-BE49-F238E27FC236}">
                <a16:creationId xmlns:a16="http://schemas.microsoft.com/office/drawing/2014/main" id="{81CDC4BA-0C81-4ECE-8024-C339EC715CA6}"/>
              </a:ext>
            </a:extLst>
          </p:cNvPr>
          <p:cNvSpPr txBox="1">
            <a:spLocks/>
          </p:cNvSpPr>
          <p:nvPr userDrawn="1"/>
        </p:nvSpPr>
        <p:spPr>
          <a:xfrm>
            <a:off x="685979" y="6469402"/>
            <a:ext cx="50305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tx2"/>
                </a:solidFill>
                <a:latin typeface="Arial"/>
              </a:rPr>
              <a:t>Copyright © Ciena Corporation 2021. All rights reserved. Confidential &amp; Proprietary.</a:t>
            </a:r>
          </a:p>
        </p:txBody>
      </p:sp>
    </p:spTree>
    <p:extLst>
      <p:ext uri="{BB962C8B-B14F-4D97-AF65-F5344CB8AC3E}">
        <p14:creationId xmlns:p14="http://schemas.microsoft.com/office/powerpoint/2010/main" val="329983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45045ACE-1838-4576-B567-005E610D632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82928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00" scaled="1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F0A4081-6864-41EB-9946-2B2A37CA5260}"/>
              </a:ext>
            </a:extLst>
          </p:cNvPr>
          <p:cNvSpPr txBox="1">
            <a:spLocks/>
          </p:cNvSpPr>
          <p:nvPr userDrawn="1"/>
        </p:nvSpPr>
        <p:spPr>
          <a:xfrm>
            <a:off x="685979" y="6469402"/>
            <a:ext cx="50305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tx2"/>
                </a:solidFill>
                <a:latin typeface="Arial"/>
              </a:rPr>
              <a:t>Copyright © Ciena Corporation 2023. All rights reserved. Confidential &amp; Proprietary.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9FC4F37-ED24-4E01-A8BE-4C07B063DA7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979" y="1561587"/>
            <a:ext cx="7317105" cy="1371600"/>
          </a:xfrm>
        </p:spPr>
        <p:txBody>
          <a:bodyPr anchor="b"/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C3B6256-B4E7-4F18-B471-7B271793B0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979" y="2933187"/>
            <a:ext cx="7317105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styles</a:t>
            </a: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3ABB1F4B-6537-4334-99B6-8D09823EBAFB}"/>
              </a:ext>
            </a:extLst>
          </p:cNvPr>
          <p:cNvSpPr>
            <a:spLocks/>
          </p:cNvSpPr>
          <p:nvPr userDrawn="1"/>
        </p:nvSpPr>
        <p:spPr bwMode="auto">
          <a:xfrm>
            <a:off x="9402354" y="0"/>
            <a:ext cx="2789646" cy="2880360"/>
          </a:xfrm>
          <a:custGeom>
            <a:avLst/>
            <a:gdLst>
              <a:gd name="T0" fmla="*/ 727 w 1758"/>
              <a:gd name="T1" fmla="*/ 0 h 1811"/>
              <a:gd name="T2" fmla="*/ 0 w 1758"/>
              <a:gd name="T3" fmla="*/ 0 h 1811"/>
              <a:gd name="T4" fmla="*/ 607 w 1758"/>
              <a:gd name="T5" fmla="*/ 1213 h 1811"/>
              <a:gd name="T6" fmla="*/ 1758 w 1758"/>
              <a:gd name="T7" fmla="*/ 1811 h 1811"/>
              <a:gd name="T8" fmla="*/ 1758 w 1758"/>
              <a:gd name="T9" fmla="*/ 1078 h 1811"/>
              <a:gd name="T10" fmla="*/ 727 w 1758"/>
              <a:gd name="T11" fmla="*/ 0 h 18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58" h="1811">
                <a:moveTo>
                  <a:pt x="727" y="0"/>
                </a:moveTo>
                <a:cubicBezTo>
                  <a:pt x="0" y="0"/>
                  <a:pt x="0" y="0"/>
                  <a:pt x="0" y="0"/>
                </a:cubicBezTo>
                <a:cubicBezTo>
                  <a:pt x="65" y="457"/>
                  <a:pt x="275" y="880"/>
                  <a:pt x="607" y="1213"/>
                </a:cubicBezTo>
                <a:cubicBezTo>
                  <a:pt x="925" y="1530"/>
                  <a:pt x="1325" y="1736"/>
                  <a:pt x="1758" y="1811"/>
                </a:cubicBezTo>
                <a:cubicBezTo>
                  <a:pt x="1758" y="1078"/>
                  <a:pt x="1758" y="1078"/>
                  <a:pt x="1758" y="1078"/>
                </a:cubicBezTo>
                <a:cubicBezTo>
                  <a:pt x="1244" y="940"/>
                  <a:pt x="842" y="522"/>
                  <a:pt x="72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70ECC7-AF11-4494-837A-0B779CB9632D}"/>
              </a:ext>
            </a:extLst>
          </p:cNvPr>
          <p:cNvGrpSpPr/>
          <p:nvPr userDrawn="1"/>
        </p:nvGrpSpPr>
        <p:grpSpPr>
          <a:xfrm>
            <a:off x="685979" y="595504"/>
            <a:ext cx="1646350" cy="522858"/>
            <a:chOff x="468313" y="351632"/>
            <a:chExt cx="844550" cy="268288"/>
          </a:xfrm>
          <a:solidFill>
            <a:schemeClr val="accent1"/>
          </a:solidFill>
        </p:grpSpPr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C21A2772-ECE1-4392-B620-854D21A35A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440DDAB1-BF9A-4E71-B690-D5C8121EF3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7CE81066-49AD-4236-8E8D-D565BDA909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AFFDB1A8-C248-40EC-86D7-4C17C7FE3F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Oval 19">
              <a:extLst>
                <a:ext uri="{FF2B5EF4-FFF2-40B4-BE49-F238E27FC236}">
                  <a16:creationId xmlns:a16="http://schemas.microsoft.com/office/drawing/2014/main" id="{B2C1FF26-41AE-49F8-B1EA-938C208AE75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D5C4FDBD-8C30-4F98-9BC2-984C842429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21212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only_GAP">
    <p:bg>
      <p:bgPr>
        <a:gradFill>
          <a:gsLst>
            <a:gs pos="0">
              <a:srgbClr val="000836"/>
            </a:gs>
            <a:gs pos="100000">
              <a:srgbClr val="00206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E58B2D2-7A1C-52F0-1D6C-B81B059E39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8339"/>
            <a:ext cx="12192003" cy="68413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B763E9A-D74E-07B8-1D2F-10B1F4F5F7CA}"/>
              </a:ext>
            </a:extLst>
          </p:cNvPr>
          <p:cNvSpPr/>
          <p:nvPr userDrawn="1"/>
        </p:nvSpPr>
        <p:spPr>
          <a:xfrm>
            <a:off x="0" y="0"/>
            <a:ext cx="12192000" cy="6864709"/>
          </a:xfrm>
          <a:prstGeom prst="rect">
            <a:avLst/>
          </a:prstGeom>
          <a:solidFill>
            <a:srgbClr val="002060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2CB21E9-178A-45C1-8BA4-C9CBAF9D263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77517" y="497752"/>
            <a:ext cx="9870628" cy="496725"/>
          </a:xfrm>
          <a:prstGeom prst="rect">
            <a:avLst/>
          </a:prstGeom>
        </p:spPr>
        <p:txBody>
          <a:bodyPr lIns="0" rIns="0"/>
          <a:lstStyle>
            <a:lvl1pPr>
              <a:defRPr sz="266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13F341C2-3655-EDFF-1921-13036C8603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2112" y="268552"/>
            <a:ext cx="700232" cy="404213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33D47C8-A294-4933-8DB9-F6BB05FE8D7B}"/>
              </a:ext>
            </a:extLst>
          </p:cNvPr>
          <p:cNvSpPr/>
          <p:nvPr userDrawn="1"/>
        </p:nvSpPr>
        <p:spPr>
          <a:xfrm>
            <a:off x="589547" y="327988"/>
            <a:ext cx="410400" cy="72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65000">
                <a:srgbClr val="D0333A"/>
              </a:gs>
              <a:gs pos="100000">
                <a:schemeClr val="accent1"/>
              </a:gs>
              <a:gs pos="90000">
                <a:schemeClr val="accent1"/>
              </a:gs>
            </a:gsLst>
            <a:lin ang="0" scaled="1"/>
          </a:gradFill>
          <a:ln>
            <a:noFill/>
          </a:ln>
          <a:effectLst>
            <a:outerShdw blurRad="317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620">
              <a:solidFill>
                <a:schemeClr val="bg1"/>
              </a:solidFill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1668F77-B39A-99B3-ACAF-9801B3B40C92}"/>
              </a:ext>
            </a:extLst>
          </p:cNvPr>
          <p:cNvSpPr txBox="1">
            <a:spLocks/>
          </p:cNvSpPr>
          <p:nvPr userDrawn="1"/>
        </p:nvSpPr>
        <p:spPr>
          <a:xfrm>
            <a:off x="10778229" y="6484536"/>
            <a:ext cx="1268457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spc="3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33" dirty="0">
                <a:solidFill>
                  <a:schemeClr val="bg1"/>
                </a:solidFill>
              </a:rPr>
              <a:t>Page </a:t>
            </a:r>
            <a:r>
              <a:rPr lang="es-419" sz="1333" dirty="0">
                <a:solidFill>
                  <a:schemeClr val="bg1"/>
                </a:solidFill>
              </a:rPr>
              <a:t>/ </a:t>
            </a:r>
            <a:fld id="{D6A4046A-9B56-4B1B-B60E-9745A2B9EDEA}" type="slidenum">
              <a:rPr lang="es-419" sz="1333" smtClean="0">
                <a:solidFill>
                  <a:schemeClr val="bg1"/>
                </a:solidFill>
              </a:rPr>
              <a:t>‹#›</a:t>
            </a:fld>
            <a:endParaRPr lang="en-US" sz="1333" dirty="0">
              <a:solidFill>
                <a:schemeClr val="bg1"/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7679F88-F891-7B1C-ED4B-B7373391F449}"/>
              </a:ext>
            </a:extLst>
          </p:cNvPr>
          <p:cNvSpPr txBox="1">
            <a:spLocks/>
          </p:cNvSpPr>
          <p:nvPr userDrawn="1"/>
        </p:nvSpPr>
        <p:spPr>
          <a:xfrm>
            <a:off x="2646834" y="6534893"/>
            <a:ext cx="6898335" cy="364793"/>
          </a:xfrm>
          <a:prstGeom prst="rect">
            <a:avLst/>
          </a:prstGeom>
        </p:spPr>
        <p:txBody>
          <a:bodyPr lIns="0" rIns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ID QUANTIQUE PROPRIETARY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EB0699C-7805-2A0E-DA85-B60718348BA1}"/>
              </a:ext>
            </a:extLst>
          </p:cNvPr>
          <p:cNvSpPr txBox="1">
            <a:spLocks/>
          </p:cNvSpPr>
          <p:nvPr userDrawn="1"/>
        </p:nvSpPr>
        <p:spPr>
          <a:xfrm>
            <a:off x="196255" y="6517294"/>
            <a:ext cx="909469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ctr" defTabSz="914400" rtl="0" eaLnBrk="1" latinLnBrk="0" hangingPunct="1">
              <a:defRPr sz="1100" kern="1200" spc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24.03.2024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719D68D-1B66-9B12-B2D4-FEC66A994CD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83600" y="939115"/>
            <a:ext cx="10444009" cy="455727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0" indent="0">
              <a:buNone/>
              <a:defRPr lang="en-US" sz="2400" smtClean="0">
                <a:solidFill>
                  <a:schemeClr val="bg1"/>
                </a:solidFill>
              </a:defRPr>
            </a:lvl1pPr>
            <a:lvl2pPr marL="457189" indent="0">
              <a:buNone/>
              <a:defRPr lang="en-US" sz="1600" smtClean="0">
                <a:solidFill>
                  <a:schemeClr val="accent3"/>
                </a:solidFill>
              </a:defRPr>
            </a:lvl2pPr>
            <a:lvl3pPr>
              <a:defRPr lang="en-US" sz="1400" smtClean="0">
                <a:solidFill>
                  <a:schemeClr val="accent3"/>
                </a:solidFill>
              </a:defRPr>
            </a:lvl3pPr>
            <a:lvl4pPr>
              <a:defRPr lang="en-US" sz="1200" smtClean="0">
                <a:solidFill>
                  <a:schemeClr val="accent3"/>
                </a:solidFill>
              </a:defRPr>
            </a:lvl4pPr>
            <a:lvl5pPr>
              <a:defRPr lang="en-US" sz="1200">
                <a:solidFill>
                  <a:schemeClr val="accent3"/>
                </a:solidFill>
              </a:defRPr>
            </a:lvl5pPr>
          </a:lstStyle>
          <a:p>
            <a:pPr marL="228594" lvl="0" indent="-228594">
              <a:buClr>
                <a:schemeClr val="accent1"/>
              </a:buClr>
            </a:pPr>
            <a:r>
              <a:rPr lang="en-US" dirty="0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229AE0-A59D-BDA5-693C-E5EA5507AE37}"/>
              </a:ext>
            </a:extLst>
          </p:cNvPr>
          <p:cNvSpPr/>
          <p:nvPr userDrawn="1"/>
        </p:nvSpPr>
        <p:spPr>
          <a:xfrm>
            <a:off x="0" y="6506625"/>
            <a:ext cx="12192000" cy="327988"/>
          </a:xfrm>
          <a:prstGeom prst="rect">
            <a:avLst/>
          </a:prstGeom>
          <a:solidFill>
            <a:srgbClr val="000836">
              <a:alpha val="23922"/>
            </a:srgbClr>
          </a:solidFill>
          <a:ln>
            <a:noFill/>
          </a:ln>
          <a:effectLst>
            <a:outerShdw blurRad="317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4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24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260B05-CFEB-41E7-8C08-3FF4992B2C6F}"/>
              </a:ext>
            </a:extLst>
          </p:cNvPr>
          <p:cNvCxnSpPr>
            <a:cxnSpLocks/>
          </p:cNvCxnSpPr>
          <p:nvPr userDrawn="1"/>
        </p:nvCxnSpPr>
        <p:spPr>
          <a:xfrm>
            <a:off x="1670071" y="6290958"/>
            <a:ext cx="0" cy="41685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32CB21E9-178A-45C1-8BA4-C9CBAF9D26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516" y="705065"/>
            <a:ext cx="9870628" cy="4967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61925FE-9D89-4818-8C0F-D3768E59807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76471" y="1481611"/>
            <a:ext cx="11044030" cy="435327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>
              <a:lnSpc>
                <a:spcPct val="100000"/>
              </a:lnSpc>
              <a:defRPr lang="en-US" sz="1800">
                <a:solidFill>
                  <a:schemeClr val="accent3"/>
                </a:solidFill>
              </a:defRPr>
            </a:lvl1pPr>
            <a:lvl2pPr>
              <a:lnSpc>
                <a:spcPct val="100000"/>
              </a:lnSpc>
              <a:defRPr lang="en-US" sz="1600">
                <a:solidFill>
                  <a:schemeClr val="accent3"/>
                </a:solidFill>
              </a:defRPr>
            </a:lvl2pPr>
            <a:lvl3pPr>
              <a:lnSpc>
                <a:spcPct val="100000"/>
              </a:lnSpc>
              <a:defRPr lang="en-US" sz="1400">
                <a:solidFill>
                  <a:schemeClr val="accent3"/>
                </a:solidFill>
              </a:defRPr>
            </a:lvl3pPr>
            <a:lvl4pPr>
              <a:lnSpc>
                <a:spcPct val="100000"/>
              </a:lnSpc>
              <a:defRPr lang="en-US" sz="1200">
                <a:solidFill>
                  <a:schemeClr val="accent3"/>
                </a:solidFill>
              </a:defRPr>
            </a:lvl4pPr>
            <a:lvl5pPr>
              <a:lnSpc>
                <a:spcPct val="100000"/>
              </a:lnSpc>
              <a:defRPr lang="en-US" sz="1200">
                <a:solidFill>
                  <a:schemeClr val="accent3"/>
                </a:solidFill>
              </a:defRPr>
            </a:lvl5pPr>
          </a:lstStyle>
          <a:p>
            <a:pPr lvl="0">
              <a:buClr>
                <a:schemeClr val="accent1"/>
              </a:buClr>
            </a:pPr>
            <a:r>
              <a:rPr lang="en-US"/>
              <a:t>Click to edit Master text styles</a:t>
            </a:r>
          </a:p>
          <a:p>
            <a:pPr lvl="1">
              <a:buClr>
                <a:schemeClr val="accent1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accent1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accent1"/>
              </a:buClr>
            </a:pPr>
            <a:r>
              <a:rPr lang="en-US"/>
              <a:t>Fifth level</a:t>
            </a: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07B8FB09-30C7-4B3E-A331-62DECAC4324D}"/>
              </a:ext>
            </a:extLst>
          </p:cNvPr>
          <p:cNvSpPr/>
          <p:nvPr userDrawn="1"/>
        </p:nvSpPr>
        <p:spPr>
          <a:xfrm flipH="1">
            <a:off x="11030486" y="5047488"/>
            <a:ext cx="1161509" cy="1810512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1D274B9-8353-4025-AE40-32949DB3533E}"/>
              </a:ext>
            </a:extLst>
          </p:cNvPr>
          <p:cNvSpPr/>
          <p:nvPr userDrawn="1"/>
        </p:nvSpPr>
        <p:spPr>
          <a:xfrm>
            <a:off x="589546" y="562395"/>
            <a:ext cx="410400" cy="72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65000">
                <a:srgbClr val="D0333A"/>
              </a:gs>
              <a:gs pos="100000">
                <a:schemeClr val="accent1"/>
              </a:gs>
              <a:gs pos="90000">
                <a:schemeClr val="accent1"/>
              </a:gs>
            </a:gsLst>
            <a:lin ang="0" scaled="1"/>
          </a:gradFill>
          <a:ln>
            <a:noFill/>
          </a:ln>
          <a:effectLst>
            <a:outerShdw blurRad="317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7892E3BD-6058-4A89-A9FA-2B6BD6C96C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2823" y="691446"/>
            <a:ext cx="907677" cy="523961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62EB4BB-9ACF-4DBD-A62A-D295A0AE0716}"/>
              </a:ext>
            </a:extLst>
          </p:cNvPr>
          <p:cNvSpPr txBox="1">
            <a:spLocks/>
          </p:cNvSpPr>
          <p:nvPr userDrawn="1"/>
        </p:nvSpPr>
        <p:spPr>
          <a:xfrm>
            <a:off x="10994903" y="6278035"/>
            <a:ext cx="105178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spc="3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/>
              <a:t>Page </a:t>
            </a:r>
            <a:r>
              <a:rPr lang="es-419" sz="1200"/>
              <a:t>/ </a:t>
            </a:r>
            <a:fld id="{D6A4046A-9B56-4B1B-B60E-9745A2B9EDEA}" type="slidenum">
              <a:rPr lang="es-419" sz="1200" smtClean="0"/>
              <a:t>‹#›</a:t>
            </a:fld>
            <a:endParaRPr lang="en-US" sz="120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C08A94B-EABE-415B-8957-50ED74A8F659}"/>
              </a:ext>
            </a:extLst>
          </p:cNvPr>
          <p:cNvSpPr txBox="1">
            <a:spLocks/>
          </p:cNvSpPr>
          <p:nvPr userDrawn="1"/>
        </p:nvSpPr>
        <p:spPr>
          <a:xfrm>
            <a:off x="2646832" y="6328392"/>
            <a:ext cx="6898335" cy="364793"/>
          </a:xfrm>
          <a:prstGeom prst="rect">
            <a:avLst/>
          </a:prstGeom>
        </p:spPr>
        <p:txBody>
          <a:bodyPr lIns="0" rIns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ID QUANTIQUE PROPRIETARY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810C055-10B0-46F0-B9AD-F973255830D8}"/>
              </a:ext>
            </a:extLst>
          </p:cNvPr>
          <p:cNvSpPr txBox="1">
            <a:spLocks/>
          </p:cNvSpPr>
          <p:nvPr userDrawn="1"/>
        </p:nvSpPr>
        <p:spPr>
          <a:xfrm>
            <a:off x="589545" y="6310793"/>
            <a:ext cx="909469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ctr" defTabSz="914400" rtl="0" eaLnBrk="1" latinLnBrk="0" hangingPunct="1">
              <a:defRPr sz="1100" kern="1200" spc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736744-34C7-4E9D-91F6-1F67DD76209C}" type="datetime1">
              <a:rPr lang="en-GB" smtClean="0"/>
              <a:t>24/03/2024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150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C1129-BC3A-4382-BEE4-170F3064003C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4377-25B2-4D9C-8CD0-D356FA825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35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 Numb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7494-DD66-A478-7CF6-11C578BC21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6800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304778" indent="-30477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defRPr sz="1600">
                <a:solidFill>
                  <a:schemeClr val="tx2"/>
                </a:solidFill>
              </a:defRPr>
            </a:lvl1pPr>
            <a:lvl2pPr marL="544760" indent="-30477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2"/>
              <a:defRPr sz="1600">
                <a:solidFill>
                  <a:schemeClr val="tx2"/>
                </a:solidFill>
              </a:defRPr>
            </a:lvl2pPr>
            <a:lvl3pPr marL="784742" indent="-30477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3"/>
              <a:defRPr sz="1600">
                <a:solidFill>
                  <a:schemeClr val="tx2"/>
                </a:solidFill>
              </a:defRPr>
            </a:lvl3pPr>
            <a:lvl4pPr marL="1024724" indent="-30477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4"/>
              <a:defRPr sz="1600">
                <a:solidFill>
                  <a:schemeClr val="tx2"/>
                </a:solidFill>
              </a:defRPr>
            </a:lvl4pPr>
            <a:lvl5pPr marL="1276104" indent="-30477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5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Text here</a:t>
            </a:r>
          </a:p>
          <a:p>
            <a:pPr lvl="1"/>
            <a:r>
              <a:rPr lang="en-US" dirty="0"/>
              <a:t>Text here</a:t>
            </a:r>
          </a:p>
          <a:p>
            <a:pPr lvl="2"/>
            <a:r>
              <a:rPr lang="en-US" dirty="0"/>
              <a:t>Text here</a:t>
            </a:r>
          </a:p>
          <a:p>
            <a:pPr lvl="3"/>
            <a:r>
              <a:rPr lang="en-US" dirty="0"/>
              <a:t>Text here</a:t>
            </a:r>
          </a:p>
          <a:p>
            <a:pPr marL="1276104" marR="0" lvl="4" indent="-304778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 dirty="0"/>
              <a:t>Text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5F6DF56-1BC2-2F0B-C57B-C1D817B149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6B4C56-703F-C230-A142-8BA0A116DEDB}"/>
              </a:ext>
            </a:extLst>
          </p:cNvPr>
          <p:cNvSpPr txBox="1"/>
          <p:nvPr userDrawn="1"/>
        </p:nvSpPr>
        <p:spPr>
          <a:xfrm>
            <a:off x="906706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F6435CA-6601-0B80-DBC4-827F05548E98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1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DD1AEB7-7A91-F37A-8098-1A01C413E0CA}"/>
              </a:ext>
            </a:extLst>
          </p:cNvPr>
          <p:cNvCxnSpPr>
            <a:cxnSpLocks/>
          </p:cNvCxnSpPr>
          <p:nvPr userDrawn="1"/>
        </p:nvCxnSpPr>
        <p:spPr>
          <a:xfrm>
            <a:off x="1867503" y="6440736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D1F0A7CA-1E30-E2BF-7969-46EE62F47B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54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23361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C1129-BC3A-4382-BEE4-170F3064003C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4377-25B2-4D9C-8CD0-D356FA825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412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C1129-BC3A-4382-BEE4-170F3064003C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4377-25B2-4D9C-8CD0-D356FA825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5796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C1129-BC3A-4382-BEE4-170F3064003C}" type="datetimeFigureOut">
              <a:rPr lang="en-US" smtClean="0"/>
              <a:t>3/24/24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4377-25B2-4D9C-8CD0-D356FA825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516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C1129-BC3A-4382-BEE4-170F3064003C}" type="datetimeFigureOut">
              <a:rPr lang="en-US" smtClean="0"/>
              <a:t>3/24/24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4377-25B2-4D9C-8CD0-D356FA825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8734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C1129-BC3A-4382-BEE4-170F3064003C}" type="datetimeFigureOut">
              <a:rPr lang="en-US" smtClean="0"/>
              <a:t>3/24/24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4377-25B2-4D9C-8CD0-D356FA825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62919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C1129-BC3A-4382-BEE4-170F3064003C}" type="datetimeFigureOut">
              <a:rPr lang="en-US" smtClean="0"/>
              <a:t>3/24/24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4377-25B2-4D9C-8CD0-D356FA825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37273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C1129-BC3A-4382-BEE4-170F3064003C}" type="datetimeFigureOut">
              <a:rPr lang="en-US" smtClean="0"/>
              <a:t>3/24/24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4377-25B2-4D9C-8CD0-D356FA825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3358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C1129-BC3A-4382-BEE4-170F3064003C}" type="datetimeFigureOut">
              <a:rPr lang="en-US" smtClean="0"/>
              <a:t>3/24/24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4377-25B2-4D9C-8CD0-D356FA825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227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C1129-BC3A-4382-BEE4-170F3064003C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4377-25B2-4D9C-8CD0-D356FA825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4318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C1129-BC3A-4382-BEE4-170F3064003C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4377-25B2-4D9C-8CD0-D356FA825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106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4B403941-CFEA-9A2F-6625-4961A6C63D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1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aseline="0">
                <a:solidFill>
                  <a:schemeClr val="accent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47F401-BF7E-355C-C976-B4494F0FF7C0}"/>
              </a:ext>
            </a:extLst>
          </p:cNvPr>
          <p:cNvSpPr txBox="1"/>
          <p:nvPr userDrawn="1"/>
        </p:nvSpPr>
        <p:spPr>
          <a:xfrm>
            <a:off x="906706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0667D5-1EF4-ED72-580D-4CC841A8EFE5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1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C2BFC7-9CB5-7F26-76B9-912A813A2A55}"/>
              </a:ext>
            </a:extLst>
          </p:cNvPr>
          <p:cNvCxnSpPr>
            <a:cxnSpLocks/>
          </p:cNvCxnSpPr>
          <p:nvPr userDrawn="1"/>
        </p:nvCxnSpPr>
        <p:spPr>
          <a:xfrm>
            <a:off x="1867503" y="6440736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E6CA1EE-0942-8B45-95D0-3E2681D73D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54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18113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11155600" y="6337993"/>
            <a:ext cx="731600" cy="2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rgbClr val="D9D9D9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rgbClr val="D9D9D9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rgbClr val="D9D9D9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rgbClr val="D9D9D9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rgbClr val="D9D9D9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rgbClr val="D9D9D9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rgbClr val="D9D9D9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rgbClr val="D9D9D9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33" b="0" i="0" u="none" strike="noStrike" cap="none">
                <a:solidFill>
                  <a:srgbClr val="D9D9D9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r>
              <a:rPr lang="en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604251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8">
          <p15:clr>
            <a:srgbClr val="FA7B17"/>
          </p15:clr>
        </p15:guide>
        <p15:guide id="2" pos="197">
          <p15:clr>
            <a:srgbClr val="FA7B17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>
            <a:extLst>
              <a:ext uri="{FF2B5EF4-FFF2-40B4-BE49-F238E27FC236}">
                <a16:creationId xmlns:a16="http://schemas.microsoft.com/office/drawing/2014/main" id="{C9C42FA6-4F3B-4A42-9BF9-A7AE58DFF5F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08365" y="3011559"/>
            <a:ext cx="9975272" cy="1792224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charset="0"/>
              <a:buNone/>
              <a:defRPr sz="22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E5EDB79A-2999-4B9B-BE8F-D58100C94A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8365" y="1385455"/>
            <a:ext cx="9975272" cy="1294671"/>
          </a:xfrm>
        </p:spPr>
        <p:txBody>
          <a:bodyPr anchor="b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3600" smtClean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1DD11D1F-14B6-48CD-8B6F-AC1BF4FE94F4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" y="950913"/>
            <a:ext cx="12192000" cy="0"/>
          </a:xfrm>
          <a:prstGeom prst="line">
            <a:avLst/>
          </a:prstGeom>
          <a:noFill/>
          <a:ln w="22225" algn="ctr">
            <a:solidFill>
              <a:schemeClr val="accent4"/>
            </a:solidFill>
            <a:round/>
            <a:headEnd type="none" w="sm" len="sm"/>
            <a:tailEnd type="none" w="sm" len="sm"/>
          </a:ln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35AC73A-89DF-401A-A0F4-A7EA405BE8ED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" y="6354186"/>
            <a:ext cx="12192000" cy="0"/>
          </a:xfrm>
          <a:prstGeom prst="line">
            <a:avLst/>
          </a:prstGeom>
          <a:noFill/>
          <a:ln w="22225" algn="ctr">
            <a:solidFill>
              <a:schemeClr val="accent4"/>
            </a:solidFill>
            <a:round/>
            <a:headEnd type="none" w="sm" len="sm"/>
            <a:tailEnd type="none" w="sm" len="sm"/>
          </a:ln>
        </p:spPr>
      </p:cxnSp>
      <p:pic>
        <p:nvPicPr>
          <p:cNvPr id="21" name="Picture 20" descr="LL_Logo_blue.png">
            <a:extLst>
              <a:ext uri="{FF2B5EF4-FFF2-40B4-BE49-F238E27FC236}">
                <a16:creationId xmlns:a16="http://schemas.microsoft.com/office/drawing/2014/main" id="{ED6EF529-1CC2-41F7-AABC-8A54B8ABE0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81418" y="5111497"/>
            <a:ext cx="3429165" cy="34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2655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33247" y="1293094"/>
            <a:ext cx="10918365" cy="483061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marL="539750" indent="-25558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800"/>
            </a:lvl2pPr>
            <a:lvl3pPr marL="757238" indent="-1841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Arial" pitchFamily="34" charset="0"/>
              <a:buChar char="•"/>
              <a:defRPr/>
            </a:lvl3pPr>
            <a:lvl4pPr marL="10332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/>
            </a:lvl4pPr>
            <a:lvl5pPr marL="12618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5000"/>
              <a:buFontTx/>
              <a:buNone/>
              <a:defRPr sz="1200"/>
            </a:lvl5pPr>
            <a:lvl6pPr>
              <a:buFont typeface="Arial" pitchFamily="34" charset="0"/>
              <a:buChar char="•"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28028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33248" y="1293094"/>
            <a:ext cx="5318753" cy="483061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marL="539750" indent="-25558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800"/>
            </a:lvl2pPr>
            <a:lvl3pPr marL="757238" indent="-1841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Arial" pitchFamily="34" charset="0"/>
              <a:buChar char="•"/>
              <a:defRPr/>
            </a:lvl3pPr>
            <a:lvl4pPr marL="10332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/>
            </a:lvl4pPr>
            <a:lvl5pPr marL="12618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5000"/>
              <a:buFontTx/>
              <a:buNone/>
              <a:defRPr sz="1200"/>
            </a:lvl5pPr>
            <a:lvl6pPr>
              <a:buFont typeface="Arial" pitchFamily="34" charset="0"/>
              <a:buChar char="•"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7"/>
          <p:cNvSpPr>
            <a:spLocks noGrp="1"/>
          </p:cNvSpPr>
          <p:nvPr>
            <p:ph sz="quarter" idx="11"/>
          </p:nvPr>
        </p:nvSpPr>
        <p:spPr>
          <a:xfrm>
            <a:off x="6220448" y="1293094"/>
            <a:ext cx="5318753" cy="483061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marL="539750" indent="-25558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800"/>
            </a:lvl2pPr>
            <a:lvl3pPr marL="757238" indent="-1841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Arial" pitchFamily="34" charset="0"/>
              <a:buChar char="•"/>
              <a:defRPr/>
            </a:lvl3pPr>
            <a:lvl4pPr marL="1033272" indent="158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/>
            </a:lvl4pPr>
            <a:lvl5pPr marL="12618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5000"/>
              <a:buFontTx/>
              <a:buNone/>
              <a:defRPr sz="1200"/>
            </a:lvl5pPr>
            <a:lvl6pPr>
              <a:buFont typeface="Arial" pitchFamily="34" charset="0"/>
              <a:buChar char="•"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4772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08506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56803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33247" y="1293094"/>
            <a:ext cx="10918365" cy="483061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marL="539750" indent="-25558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800"/>
            </a:lvl2pPr>
            <a:lvl3pPr marL="757238" indent="-1841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Arial" pitchFamily="34" charset="0"/>
              <a:buChar char="•"/>
              <a:defRPr/>
            </a:lvl3pPr>
            <a:lvl4pPr marL="10332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/>
            </a:lvl4pPr>
            <a:lvl5pPr marL="12618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5000"/>
              <a:buFontTx/>
              <a:buNone/>
              <a:defRPr sz="1200"/>
            </a:lvl5pPr>
            <a:lvl6pPr>
              <a:buFont typeface="Arial" pitchFamily="34" charset="0"/>
              <a:buChar char="•"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54037" y="145148"/>
            <a:ext cx="9683928" cy="46445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254037" y="593820"/>
            <a:ext cx="9683839" cy="29686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buNone/>
              <a:defRPr sz="240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58932895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33247" y="1680754"/>
            <a:ext cx="10918365" cy="4442955"/>
          </a:xfrm>
          <a:prstGeom prst="rect">
            <a:avLst/>
          </a:prstGeom>
        </p:spPr>
        <p:txBody>
          <a:bodyPr anchor="t" anchorCtr="1"/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/>
            </a:lvl1pPr>
            <a:lvl2pPr marL="539750" indent="-255588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1800"/>
            </a:lvl2pPr>
            <a:lvl3pPr marL="757238" indent="-18415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ct val="90000"/>
              <a:buFont typeface="Arial" pitchFamily="34" charset="0"/>
              <a:buChar char="•"/>
              <a:defRPr/>
            </a:lvl3pPr>
            <a:lvl4pPr marL="1033272" indent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FontTx/>
              <a:buNone/>
              <a:defRPr/>
            </a:lvl4pPr>
            <a:lvl5pPr marL="1261872" indent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ct val="85000"/>
              <a:buFontTx/>
              <a:buNone/>
              <a:defRPr sz="1200"/>
            </a:lvl5pPr>
            <a:lvl6pPr>
              <a:buFont typeface="Arial" pitchFamily="34" charset="0"/>
              <a:buChar char="•"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1014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13198" y="1768105"/>
            <a:ext cx="7960595" cy="3773711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13198" y="5603133"/>
            <a:ext cx="7960595" cy="27432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400"/>
              </a:lnSpc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2113198" y="1312860"/>
            <a:ext cx="7960595" cy="37739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2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412446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>
          <a:xfrm>
            <a:off x="2315444" y="1828800"/>
            <a:ext cx="7583424" cy="334327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2316481" y="5229437"/>
            <a:ext cx="7583424" cy="27432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400"/>
              </a:lnSpc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1"/>
          </p:nvPr>
        </p:nvSpPr>
        <p:spPr>
          <a:xfrm>
            <a:off x="2316481" y="1368517"/>
            <a:ext cx="7583424" cy="37739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0517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.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6">
            <a:extLst>
              <a:ext uri="{FF2B5EF4-FFF2-40B4-BE49-F238E27FC236}">
                <a16:creationId xmlns:a16="http://schemas.microsoft.com/office/drawing/2014/main" id="{BB2531A6-B2AF-8CE3-D4E6-FFA2A6F43CBA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4B403941-CFEA-9A2F-6625-4961A6C63D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1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aseline="0">
                <a:solidFill>
                  <a:schemeClr val="accent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47F401-BF7E-355C-C976-B4494F0FF7C0}"/>
              </a:ext>
            </a:extLst>
          </p:cNvPr>
          <p:cNvSpPr txBox="1"/>
          <p:nvPr userDrawn="1"/>
        </p:nvSpPr>
        <p:spPr>
          <a:xfrm>
            <a:off x="906706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0667D5-1EF4-ED72-580D-4CC841A8EFE5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1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C2BFC7-9CB5-7F26-76B9-912A813A2A55}"/>
              </a:ext>
            </a:extLst>
          </p:cNvPr>
          <p:cNvCxnSpPr>
            <a:cxnSpLocks/>
          </p:cNvCxnSpPr>
          <p:nvPr userDrawn="1"/>
        </p:nvCxnSpPr>
        <p:spPr>
          <a:xfrm>
            <a:off x="1867503" y="6440736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E6CA1EE-0942-8B45-95D0-3E2681D73D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54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33697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1786659" y="1700213"/>
            <a:ext cx="8606366" cy="3943350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25" y="5706497"/>
            <a:ext cx="8607552" cy="27432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400"/>
              </a:lnSpc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1"/>
          </p:nvPr>
        </p:nvSpPr>
        <p:spPr>
          <a:xfrm>
            <a:off x="1792225" y="1249252"/>
            <a:ext cx="8607552" cy="37739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958243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D1AAB-E8B2-6D11-954D-A3173D05A3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EE1945-E633-9235-9816-48F8B372C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EFC38-CF9F-6E6B-3198-9538630E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3D51D-5B3D-C549-AC93-4DEB6A1BA8DB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70353-A7FD-15E4-0086-FC7827111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E6F99-A848-D4E6-1A3F-17E1897E8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A7072-5C6F-0E42-B873-408439030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2632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D44C4-E632-AEF0-CB41-3F3F60ADD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BA8D5-6AE7-DBFC-62AA-12549C1C7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12099-0BD5-E132-FF00-ADE5BC489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3D51D-5B3D-C549-AC93-4DEB6A1BA8DB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5715D-3746-559C-DDCF-FDC7C183F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9D4C1-20A9-14A8-46BB-314A79156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A7072-5C6F-0E42-B873-408439030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3042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D07D1-79AB-0CEE-F812-2B1E26F8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D6CBE-E989-BBF2-4E3C-CB426357C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57BFF-6DD7-DAC9-B4F2-67245465A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3D51D-5B3D-C549-AC93-4DEB6A1BA8DB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0D899-784D-DDF8-3953-C47B5AFCE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3C698-8A9F-D22E-FA43-1A007744D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A7072-5C6F-0E42-B873-408439030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6519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66383-6232-81DE-737E-F030D418A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CF704-C358-0BEB-F973-AC2331D89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C2E92E-3049-9E25-714B-7F01FE3C6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3FE3F-9173-09BD-F947-3D54C1933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3D51D-5B3D-C549-AC93-4DEB6A1BA8DB}" type="datetimeFigureOut">
              <a:rPr lang="en-US" smtClean="0"/>
              <a:t>3/24/24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7DD0A2-E574-9F6B-98A2-F0D776DD8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74EE2-9D82-2B28-9FA4-E62F0731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A7072-5C6F-0E42-B873-408439030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5179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6CB88-627A-8C70-291A-025D4739C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C23358-0A3E-8A9E-7C22-95B8F6A3C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D2F688-26C2-C8DC-6730-CEEFD2FCA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413C9C-2810-45A5-AAE2-7EF80FE745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76883C-384E-5C45-C870-13762ED52B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428B7-4B53-940B-48D4-D7A9A9FDC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3D51D-5B3D-C549-AC93-4DEB6A1BA8DB}" type="datetimeFigureOut">
              <a:rPr lang="en-US" smtClean="0"/>
              <a:t>3/24/24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83AE71-EA6C-11E8-FAF0-263A44F9D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2ABF41-2569-9C6A-DE36-0B82805CD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A7072-5C6F-0E42-B873-408439030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466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FCD72-C7D4-D96F-C9AF-0F1D86D63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6CB102-0926-9B8A-D2D7-EAD5DF42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3D51D-5B3D-C549-AC93-4DEB6A1BA8DB}" type="datetimeFigureOut">
              <a:rPr lang="en-US" smtClean="0"/>
              <a:t>3/24/24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EFA6D5-CEAD-011B-0727-FC76B4349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76966-00BC-9DDD-1DB7-528E42383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A7072-5C6F-0E42-B873-408439030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9434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64A63A-9E21-A57A-B3A1-B499631DE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3D51D-5B3D-C549-AC93-4DEB6A1BA8DB}" type="datetimeFigureOut">
              <a:rPr lang="en-US" smtClean="0"/>
              <a:t>3/24/24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59B4A3-D766-C890-0F10-8403CE57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A5946-45CF-F6C3-5419-A71712282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A7072-5C6F-0E42-B873-408439030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8195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C494B-64A8-3807-B804-27924A99D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FB932-D610-3E4B-3096-18C9422B2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5D963E-CE78-4CDB-0ACC-D3F04788CE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570A9-07C7-3AE6-C972-3D9B7101A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3D51D-5B3D-C549-AC93-4DEB6A1BA8DB}" type="datetimeFigureOut">
              <a:rPr lang="en-US" smtClean="0"/>
              <a:t>3/24/24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785D81-EB4A-7C49-CD9D-27272B170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02BD4C-3D39-9B3A-831D-22257BFB8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A7072-5C6F-0E42-B873-408439030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1979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BF7EF-95C7-BD9E-EAEF-BB416FCD4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856D16-B6A4-D2C2-EFF1-CF98B9C410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91612-29AE-FE65-3D22-C1FECB9B9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E7DB07-E1C1-465F-B2FF-D178D80CD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3D51D-5B3D-C549-AC93-4DEB6A1BA8DB}" type="datetimeFigureOut">
              <a:rPr lang="en-US" smtClean="0"/>
              <a:t>3/24/24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0CB632-18C4-4ACC-8DD4-94BF473FF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AFB122-75A5-C05D-C4BE-D361BE802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A7072-5C6F-0E42-B873-408439030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367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_SReXperts-2023-Title-purple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F8D4DA54-1EAC-B2E4-6092-84586FB5D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289" y="-2380"/>
            <a:ext cx="12192000" cy="6858000"/>
          </a:xfrm>
          <a:prstGeom prst="rect">
            <a:avLst/>
          </a:prstGeom>
        </p:spPr>
      </p:pic>
      <p:pic>
        <p:nvPicPr>
          <p:cNvPr id="4" name="Picture 3" descr="A white arrow on a black background&#10;&#10;Description automatically generated">
            <a:extLst>
              <a:ext uri="{FF2B5EF4-FFF2-40B4-BE49-F238E27FC236}">
                <a16:creationId xmlns:a16="http://schemas.microsoft.com/office/drawing/2014/main" id="{8D7380F9-89AF-7A9D-C33E-F04AC27863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40" y="-20709"/>
            <a:ext cx="6878577" cy="6878709"/>
          </a:xfrm>
          <a:prstGeom prst="rect">
            <a:avLst/>
          </a:prstGeom>
        </p:spPr>
      </p:pic>
      <p:pic>
        <p:nvPicPr>
          <p:cNvPr id="6" name="Picture 5" descr="A white arrow and a circle&#10;&#10;Description automatically generated">
            <a:extLst>
              <a:ext uri="{FF2B5EF4-FFF2-40B4-BE49-F238E27FC236}">
                <a16:creationId xmlns:a16="http://schemas.microsoft.com/office/drawing/2014/main" id="{B3A73AD2-B973-54A7-F350-3B3A01FB88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617" y="3159779"/>
            <a:ext cx="2384204" cy="538443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F7D40140-1D64-5A66-E302-FC88B8B9D7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7483" y="1659166"/>
            <a:ext cx="5124371" cy="25675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096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0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5199BD4-932C-373F-1AB9-C8826AF981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7483" y="4540725"/>
            <a:ext cx="5124371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153619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308439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462058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6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615677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769297" indent="0">
              <a:spcBef>
                <a:spcPts val="0"/>
              </a:spcBef>
              <a:spcAft>
                <a:spcPts val="400"/>
              </a:spcAft>
              <a:buFont typeface="Nokia Pure Text" panose="020B0503020202020204" pitchFamily="34" charset="0"/>
              <a:buNone/>
              <a:defRPr sz="533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922916" indent="0">
              <a:spcBef>
                <a:spcPts val="0"/>
              </a:spcBef>
              <a:spcAft>
                <a:spcPts val="400"/>
              </a:spcAft>
              <a:buNone/>
              <a:defRPr sz="467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076534" indent="0">
              <a:spcBef>
                <a:spcPts val="0"/>
              </a:spcBef>
              <a:spcAft>
                <a:spcPts val="400"/>
              </a:spcAft>
              <a:buNone/>
              <a:defRPr sz="4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766666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1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D9E4F-E144-6ADB-58D8-2AD3B1CE6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2A1FF4-72B2-2268-9409-0895C1BABF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D3D5B-9DDE-A7C6-5D5E-514BE196D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3D51D-5B3D-C549-AC93-4DEB6A1BA8DB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A7D04-09A3-A8C7-18F5-105478EEB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69F53-E940-B9F1-1B37-4A292F7AA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A7072-5C6F-0E42-B873-408439030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3338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CD0D92-0B8E-2B1A-011D-81FB360099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CA21CD-525A-3577-BD21-6A388C8E2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4DCBD-06E3-6284-165F-6E7CB93E2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3D51D-5B3D-C549-AC93-4DEB6A1BA8DB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B794A-67A0-572E-FCF2-36A99CF2C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D47FF-EA0C-5B0C-E5D2-F1FAB1E4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A7072-5C6F-0E42-B873-408439030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2480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857281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211631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530643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52250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21704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761231" y="21"/>
            <a:ext cx="2430780" cy="1144905"/>
          </a:xfrm>
          <a:custGeom>
            <a:avLst/>
            <a:gdLst/>
            <a:ahLst/>
            <a:cxnLst/>
            <a:rect l="l" t="t" r="r" b="b"/>
            <a:pathLst>
              <a:path w="2430779" h="1144905">
                <a:moveTo>
                  <a:pt x="2430768" y="0"/>
                </a:moveTo>
                <a:lnTo>
                  <a:pt x="255837" y="1817"/>
                </a:lnTo>
                <a:lnTo>
                  <a:pt x="0" y="1144565"/>
                </a:lnTo>
                <a:lnTo>
                  <a:pt x="2430768" y="1142064"/>
                </a:lnTo>
                <a:lnTo>
                  <a:pt x="2430768" y="0"/>
                </a:lnTo>
                <a:close/>
              </a:path>
            </a:pathLst>
          </a:custGeom>
          <a:solidFill>
            <a:srgbClr val="E0249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54207" y="232016"/>
            <a:ext cx="1486962" cy="68055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54207" y="213903"/>
            <a:ext cx="448218" cy="462371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56840" y="0"/>
            <a:ext cx="4735158" cy="6858000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9770194" y="28"/>
            <a:ext cx="2421890" cy="1118235"/>
          </a:xfrm>
          <a:custGeom>
            <a:avLst/>
            <a:gdLst/>
            <a:ahLst/>
            <a:cxnLst/>
            <a:rect l="l" t="t" r="r" b="b"/>
            <a:pathLst>
              <a:path w="2421890" h="1118235">
                <a:moveTo>
                  <a:pt x="2421804" y="0"/>
                </a:moveTo>
                <a:lnTo>
                  <a:pt x="255838" y="1767"/>
                </a:lnTo>
                <a:lnTo>
                  <a:pt x="0" y="1117737"/>
                </a:lnTo>
                <a:lnTo>
                  <a:pt x="2421804" y="1115304"/>
                </a:lnTo>
                <a:lnTo>
                  <a:pt x="2421804" y="0"/>
                </a:lnTo>
                <a:close/>
              </a:path>
            </a:pathLst>
          </a:custGeom>
          <a:solidFill>
            <a:srgbClr val="E0249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54207" y="232016"/>
            <a:ext cx="1486962" cy="680555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54207" y="213903"/>
            <a:ext cx="448218" cy="46237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1540" y="2290721"/>
            <a:ext cx="6983730" cy="19862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53387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14384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0626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_SReXperts-2023-Title-Image purple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B27E6EDC-20AD-9574-51F8-3F876C6E6E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289" y="-2380"/>
            <a:ext cx="12192000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EC1856-FCEA-D87C-1DC2-38D320FEA4E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0"/>
            <a:ext cx="6096001" cy="6858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66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EDA70D8B-2F6C-6446-30B5-E3B73A38C1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7483" y="1659166"/>
            <a:ext cx="5124371" cy="25675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096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0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CBDF7BB-FFAB-289B-4F75-D810661743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7483" y="4540725"/>
            <a:ext cx="5124371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153619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308439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462058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6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615677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769297" indent="0">
              <a:spcBef>
                <a:spcPts val="0"/>
              </a:spcBef>
              <a:spcAft>
                <a:spcPts val="400"/>
              </a:spcAft>
              <a:buFont typeface="Nokia Pure Text" panose="020B0503020202020204" pitchFamily="34" charset="0"/>
              <a:buNone/>
              <a:defRPr sz="533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922916" indent="0">
              <a:spcBef>
                <a:spcPts val="0"/>
              </a:spcBef>
              <a:spcAft>
                <a:spcPts val="400"/>
              </a:spcAft>
              <a:buNone/>
              <a:defRPr sz="467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076534" indent="0">
              <a:spcBef>
                <a:spcPts val="0"/>
              </a:spcBef>
              <a:spcAft>
                <a:spcPts val="400"/>
              </a:spcAft>
              <a:buNone/>
              <a:defRPr sz="4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6" name="Graphic 3">
            <a:extLst>
              <a:ext uri="{FF2B5EF4-FFF2-40B4-BE49-F238E27FC236}">
                <a16:creationId xmlns:a16="http://schemas.microsoft.com/office/drawing/2014/main" id="{78A2909B-991A-B948-E3AD-0BCD451CE4B9}"/>
              </a:ext>
            </a:extLst>
          </p:cNvPr>
          <p:cNvGrpSpPr/>
          <p:nvPr userDrawn="1"/>
        </p:nvGrpSpPr>
        <p:grpSpPr>
          <a:xfrm>
            <a:off x="807483" y="414695"/>
            <a:ext cx="1494428" cy="33655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7" name="Freeform 33">
              <a:extLst>
                <a:ext uri="{FF2B5EF4-FFF2-40B4-BE49-F238E27FC236}">
                  <a16:creationId xmlns:a16="http://schemas.microsoft.com/office/drawing/2014/main" id="{CD9103F6-9192-E2EF-B7F2-8C10769A9FC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8" name="Freeform 34">
              <a:extLst>
                <a:ext uri="{FF2B5EF4-FFF2-40B4-BE49-F238E27FC236}">
                  <a16:creationId xmlns:a16="http://schemas.microsoft.com/office/drawing/2014/main" id="{3D17B865-A5A7-5946-E607-D9272846DAB1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9" name="Freeform 35">
              <a:extLst>
                <a:ext uri="{FF2B5EF4-FFF2-40B4-BE49-F238E27FC236}">
                  <a16:creationId xmlns:a16="http://schemas.microsoft.com/office/drawing/2014/main" id="{66F68147-D34A-AA34-2776-A7AC0BF4C7F1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10" name="Freeform 36">
              <a:extLst>
                <a:ext uri="{FF2B5EF4-FFF2-40B4-BE49-F238E27FC236}">
                  <a16:creationId xmlns:a16="http://schemas.microsoft.com/office/drawing/2014/main" id="{8217C9C3-1199-75E6-9628-33B8B5744C7F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11" name="Freeform 37">
              <a:extLst>
                <a:ext uri="{FF2B5EF4-FFF2-40B4-BE49-F238E27FC236}">
                  <a16:creationId xmlns:a16="http://schemas.microsoft.com/office/drawing/2014/main" id="{A9818453-0CAB-7E34-14F2-43B16331630E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5774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1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467435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761231" y="21"/>
            <a:ext cx="2430780" cy="1144905"/>
          </a:xfrm>
          <a:custGeom>
            <a:avLst/>
            <a:gdLst/>
            <a:ahLst/>
            <a:cxnLst/>
            <a:rect l="l" t="t" r="r" b="b"/>
            <a:pathLst>
              <a:path w="2430779" h="1144905">
                <a:moveTo>
                  <a:pt x="2430768" y="0"/>
                </a:moveTo>
                <a:lnTo>
                  <a:pt x="255837" y="1817"/>
                </a:lnTo>
                <a:lnTo>
                  <a:pt x="0" y="1144565"/>
                </a:lnTo>
                <a:lnTo>
                  <a:pt x="2430768" y="1142064"/>
                </a:lnTo>
                <a:lnTo>
                  <a:pt x="2430768" y="0"/>
                </a:lnTo>
                <a:close/>
              </a:path>
            </a:pathLst>
          </a:custGeom>
          <a:solidFill>
            <a:srgbClr val="E0249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54207" y="232016"/>
            <a:ext cx="1486962" cy="68055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54207" y="213903"/>
            <a:ext cx="448218" cy="462371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18759" y="1773935"/>
            <a:ext cx="332232" cy="33223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56152" y="790011"/>
            <a:ext cx="468978" cy="4005161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25132" y="790011"/>
            <a:ext cx="4271435" cy="500157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656152" y="790011"/>
            <a:ext cx="4740413" cy="450531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656152" y="4795173"/>
            <a:ext cx="4271435" cy="500157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927589" y="1290168"/>
            <a:ext cx="468977" cy="4005162"/>
          </a:xfrm>
          <a:prstGeom prst="rect">
            <a:avLst/>
          </a:prstGeom>
        </p:spPr>
      </p:pic>
      <p:sp>
        <p:nvSpPr>
          <p:cNvPr id="25" name="bg object 25"/>
          <p:cNvSpPr/>
          <p:nvPr/>
        </p:nvSpPr>
        <p:spPr>
          <a:xfrm>
            <a:off x="6662776" y="3397215"/>
            <a:ext cx="1315085" cy="732155"/>
          </a:xfrm>
          <a:custGeom>
            <a:avLst/>
            <a:gdLst/>
            <a:ahLst/>
            <a:cxnLst/>
            <a:rect l="l" t="t" r="r" b="b"/>
            <a:pathLst>
              <a:path w="1315084" h="732154">
                <a:moveTo>
                  <a:pt x="1314539" y="0"/>
                </a:moveTo>
                <a:lnTo>
                  <a:pt x="0" y="731566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601562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40690" y="2471973"/>
            <a:ext cx="2620645" cy="619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FF33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166381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FF33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30558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FF33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67723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FF33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693431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108454" y="6371082"/>
            <a:ext cx="9925050" cy="10795"/>
          </a:xfrm>
          <a:custGeom>
            <a:avLst/>
            <a:gdLst/>
            <a:ahLst/>
            <a:cxnLst/>
            <a:rect l="l" t="t" r="r" b="b"/>
            <a:pathLst>
              <a:path w="9925050" h="10795">
                <a:moveTo>
                  <a:pt x="0" y="0"/>
                </a:moveTo>
                <a:lnTo>
                  <a:pt x="9924427" y="10795"/>
                </a:lnTo>
              </a:path>
            </a:pathLst>
          </a:custGeom>
          <a:ln w="28575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4884"/>
            <a:ext cx="12192000" cy="906779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230124"/>
            <a:ext cx="12192000" cy="800100"/>
          </a:xfrm>
          <a:custGeom>
            <a:avLst/>
            <a:gdLst/>
            <a:ahLst/>
            <a:cxnLst/>
            <a:rect l="l" t="t" r="r" b="b"/>
            <a:pathLst>
              <a:path w="12192000" h="800100">
                <a:moveTo>
                  <a:pt x="12192000" y="0"/>
                </a:moveTo>
                <a:lnTo>
                  <a:pt x="0" y="0"/>
                </a:lnTo>
                <a:lnTo>
                  <a:pt x="0" y="800100"/>
                </a:lnTo>
                <a:lnTo>
                  <a:pt x="12192000" y="8001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1998" cy="24368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9163" y="6025896"/>
            <a:ext cx="1938527" cy="69037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581817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5207" y="2130150"/>
            <a:ext cx="10361587" cy="14709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401" y="3885668"/>
            <a:ext cx="8535206" cy="1752616"/>
          </a:xfrm>
        </p:spPr>
        <p:txBody>
          <a:bodyPr/>
          <a:lstStyle>
            <a:lvl1pPr marL="0" indent="0" algn="ctr">
              <a:buNone/>
              <a:defRPr/>
            </a:lvl1pPr>
            <a:lvl2pPr marL="418120" indent="0" algn="ctr">
              <a:buNone/>
              <a:defRPr/>
            </a:lvl2pPr>
            <a:lvl3pPr marL="836238" indent="0" algn="ctr">
              <a:buNone/>
              <a:defRPr/>
            </a:lvl3pPr>
            <a:lvl4pPr marL="1254357" indent="0" algn="ctr">
              <a:buNone/>
              <a:defRPr/>
            </a:lvl4pPr>
            <a:lvl5pPr marL="1672477" indent="0" algn="ctr">
              <a:buNone/>
              <a:defRPr/>
            </a:lvl5pPr>
            <a:lvl6pPr marL="2090596" indent="0" algn="ctr">
              <a:buNone/>
              <a:defRPr/>
            </a:lvl6pPr>
            <a:lvl7pPr marL="2508715" indent="0" algn="ctr">
              <a:buNone/>
              <a:defRPr/>
            </a:lvl7pPr>
            <a:lvl8pPr marL="2926833" indent="0" algn="ctr">
              <a:buNone/>
              <a:defRPr/>
            </a:lvl8pPr>
            <a:lvl9pPr marL="334495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574845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445764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587" y="4406954"/>
            <a:ext cx="10363604" cy="1362016"/>
          </a:xfrm>
        </p:spPr>
        <p:txBody>
          <a:bodyPr anchor="t"/>
          <a:lstStyle>
            <a:lvl1pPr algn="l">
              <a:defRPr sz="365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587" y="2906990"/>
            <a:ext cx="10363604" cy="1499961"/>
          </a:xfrm>
        </p:spPr>
        <p:txBody>
          <a:bodyPr anchor="b"/>
          <a:lstStyle>
            <a:lvl1pPr marL="0" indent="0">
              <a:buNone/>
              <a:defRPr sz="1829"/>
            </a:lvl1pPr>
            <a:lvl2pPr marL="418120" indent="0">
              <a:buNone/>
              <a:defRPr sz="1646"/>
            </a:lvl2pPr>
            <a:lvl3pPr marL="836238" indent="0">
              <a:buNone/>
              <a:defRPr sz="1464"/>
            </a:lvl3pPr>
            <a:lvl4pPr marL="1254357" indent="0">
              <a:buNone/>
              <a:defRPr sz="1281"/>
            </a:lvl4pPr>
            <a:lvl5pPr marL="1672477" indent="0">
              <a:buNone/>
              <a:defRPr sz="1281"/>
            </a:lvl5pPr>
            <a:lvl6pPr marL="2090596" indent="0">
              <a:buNone/>
              <a:defRPr sz="1281"/>
            </a:lvl6pPr>
            <a:lvl7pPr marL="2508715" indent="0">
              <a:buNone/>
              <a:defRPr sz="1281"/>
            </a:lvl7pPr>
            <a:lvl8pPr marL="2926833" indent="0">
              <a:buNone/>
              <a:defRPr sz="1281"/>
            </a:lvl8pPr>
            <a:lvl9pPr marL="3344954" indent="0">
              <a:buNone/>
              <a:defRPr sz="12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74554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itle purple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D8B9556B-E226-29CE-BFF3-E7C32B80AE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468C7B35-E524-955D-1902-B24FDCA717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7481" y="915797"/>
            <a:ext cx="3741072" cy="4617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32267EA-27BE-E6E0-D0BA-3A1D4A90C8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9953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0542" y="1231332"/>
            <a:ext cx="5186842" cy="4907906"/>
          </a:xfrm>
        </p:spPr>
        <p:txBody>
          <a:bodyPr/>
          <a:lstStyle>
            <a:lvl1pPr>
              <a:defRPr sz="2561"/>
            </a:lvl1pPr>
            <a:lvl2pPr>
              <a:defRPr sz="2195"/>
            </a:lvl2pPr>
            <a:lvl3pPr>
              <a:defRPr sz="1829"/>
            </a:lvl3pPr>
            <a:lvl4pPr>
              <a:defRPr sz="1646"/>
            </a:lvl4pPr>
            <a:lvl5pPr>
              <a:defRPr sz="1646"/>
            </a:lvl5pPr>
            <a:lvl6pPr>
              <a:defRPr sz="1646"/>
            </a:lvl6pPr>
            <a:lvl7pPr>
              <a:defRPr sz="1646"/>
            </a:lvl7pPr>
            <a:lvl8pPr>
              <a:defRPr sz="1646"/>
            </a:lvl8pPr>
            <a:lvl9pPr>
              <a:defRPr sz="16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909" y="1231332"/>
            <a:ext cx="5188857" cy="4907906"/>
          </a:xfrm>
        </p:spPr>
        <p:txBody>
          <a:bodyPr/>
          <a:lstStyle>
            <a:lvl1pPr>
              <a:defRPr sz="2561"/>
            </a:lvl1pPr>
            <a:lvl2pPr>
              <a:defRPr sz="2195"/>
            </a:lvl2pPr>
            <a:lvl3pPr>
              <a:defRPr sz="1829"/>
            </a:lvl3pPr>
            <a:lvl4pPr>
              <a:defRPr sz="1646"/>
            </a:lvl4pPr>
            <a:lvl5pPr>
              <a:defRPr sz="1646"/>
            </a:lvl5pPr>
            <a:lvl6pPr>
              <a:defRPr sz="1646"/>
            </a:lvl6pPr>
            <a:lvl7pPr>
              <a:defRPr sz="1646"/>
            </a:lvl7pPr>
            <a:lvl8pPr>
              <a:defRPr sz="1646"/>
            </a:lvl8pPr>
            <a:lvl9pPr>
              <a:defRPr sz="16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90148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796" y="274439"/>
            <a:ext cx="10974414" cy="114275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794" y="1534812"/>
            <a:ext cx="5388429" cy="640351"/>
          </a:xfrm>
        </p:spPr>
        <p:txBody>
          <a:bodyPr anchor="b"/>
          <a:lstStyle>
            <a:lvl1pPr marL="0" indent="0">
              <a:buNone/>
              <a:defRPr sz="2195" b="1"/>
            </a:lvl1pPr>
            <a:lvl2pPr marL="418120" indent="0">
              <a:buNone/>
              <a:defRPr sz="1829" b="1"/>
            </a:lvl2pPr>
            <a:lvl3pPr marL="836238" indent="0">
              <a:buNone/>
              <a:defRPr sz="1646" b="1"/>
            </a:lvl3pPr>
            <a:lvl4pPr marL="1254357" indent="0">
              <a:buNone/>
              <a:defRPr sz="1464" b="1"/>
            </a:lvl4pPr>
            <a:lvl5pPr marL="1672477" indent="0">
              <a:buNone/>
              <a:defRPr sz="1464" b="1"/>
            </a:lvl5pPr>
            <a:lvl6pPr marL="2090596" indent="0">
              <a:buNone/>
              <a:defRPr sz="1464" b="1"/>
            </a:lvl6pPr>
            <a:lvl7pPr marL="2508715" indent="0">
              <a:buNone/>
              <a:defRPr sz="1464" b="1"/>
            </a:lvl7pPr>
            <a:lvl8pPr marL="2926833" indent="0">
              <a:buNone/>
              <a:defRPr sz="1464" b="1"/>
            </a:lvl8pPr>
            <a:lvl9pPr marL="3344954" indent="0">
              <a:buNone/>
              <a:defRPr sz="14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794" y="2175160"/>
            <a:ext cx="5388429" cy="3951010"/>
          </a:xfrm>
        </p:spPr>
        <p:txBody>
          <a:bodyPr/>
          <a:lstStyle>
            <a:lvl1pPr>
              <a:defRPr sz="2195"/>
            </a:lvl1pPr>
            <a:lvl2pPr>
              <a:defRPr sz="1829"/>
            </a:lvl2pPr>
            <a:lvl3pPr>
              <a:defRPr sz="1646"/>
            </a:lvl3pPr>
            <a:lvl4pPr>
              <a:defRPr sz="1464"/>
            </a:lvl4pPr>
            <a:lvl5pPr>
              <a:defRPr sz="1464"/>
            </a:lvl5pPr>
            <a:lvl6pPr>
              <a:defRPr sz="1464"/>
            </a:lvl6pPr>
            <a:lvl7pPr>
              <a:defRPr sz="1464"/>
            </a:lvl7pPr>
            <a:lvl8pPr>
              <a:defRPr sz="1464"/>
            </a:lvl8pPr>
            <a:lvl9pPr>
              <a:defRPr sz="14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765" y="1534812"/>
            <a:ext cx="5390444" cy="640351"/>
          </a:xfrm>
        </p:spPr>
        <p:txBody>
          <a:bodyPr anchor="b"/>
          <a:lstStyle>
            <a:lvl1pPr marL="0" indent="0">
              <a:buNone/>
              <a:defRPr sz="2195" b="1"/>
            </a:lvl1pPr>
            <a:lvl2pPr marL="418120" indent="0">
              <a:buNone/>
              <a:defRPr sz="1829" b="1"/>
            </a:lvl2pPr>
            <a:lvl3pPr marL="836238" indent="0">
              <a:buNone/>
              <a:defRPr sz="1646" b="1"/>
            </a:lvl3pPr>
            <a:lvl4pPr marL="1254357" indent="0">
              <a:buNone/>
              <a:defRPr sz="1464" b="1"/>
            </a:lvl4pPr>
            <a:lvl5pPr marL="1672477" indent="0">
              <a:buNone/>
              <a:defRPr sz="1464" b="1"/>
            </a:lvl5pPr>
            <a:lvl6pPr marL="2090596" indent="0">
              <a:buNone/>
              <a:defRPr sz="1464" b="1"/>
            </a:lvl6pPr>
            <a:lvl7pPr marL="2508715" indent="0">
              <a:buNone/>
              <a:defRPr sz="1464" b="1"/>
            </a:lvl7pPr>
            <a:lvl8pPr marL="2926833" indent="0">
              <a:buNone/>
              <a:defRPr sz="1464" b="1"/>
            </a:lvl8pPr>
            <a:lvl9pPr marL="3344954" indent="0">
              <a:buNone/>
              <a:defRPr sz="14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65" y="2175160"/>
            <a:ext cx="5390444" cy="3951010"/>
          </a:xfrm>
        </p:spPr>
        <p:txBody>
          <a:bodyPr/>
          <a:lstStyle>
            <a:lvl1pPr>
              <a:defRPr sz="2195"/>
            </a:lvl1pPr>
            <a:lvl2pPr>
              <a:defRPr sz="1829"/>
            </a:lvl2pPr>
            <a:lvl3pPr>
              <a:defRPr sz="1646"/>
            </a:lvl3pPr>
            <a:lvl4pPr>
              <a:defRPr sz="1464"/>
            </a:lvl4pPr>
            <a:lvl5pPr>
              <a:defRPr sz="1464"/>
            </a:lvl5pPr>
            <a:lvl6pPr>
              <a:defRPr sz="1464"/>
            </a:lvl6pPr>
            <a:lvl7pPr>
              <a:defRPr sz="1464"/>
            </a:lvl7pPr>
            <a:lvl8pPr>
              <a:defRPr sz="1464"/>
            </a:lvl8pPr>
            <a:lvl9pPr>
              <a:defRPr sz="14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540796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327258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1110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797" y="272984"/>
            <a:ext cx="4011587" cy="1161634"/>
          </a:xfrm>
        </p:spPr>
        <p:txBody>
          <a:bodyPr anchor="b"/>
          <a:lstStyle>
            <a:lvl1pPr algn="l">
              <a:defRPr sz="182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540" y="272986"/>
            <a:ext cx="6815667" cy="5853186"/>
          </a:xfrm>
        </p:spPr>
        <p:txBody>
          <a:bodyPr/>
          <a:lstStyle>
            <a:lvl1pPr>
              <a:defRPr sz="2927"/>
            </a:lvl1pPr>
            <a:lvl2pPr>
              <a:defRPr sz="2561"/>
            </a:lvl2pPr>
            <a:lvl3pPr>
              <a:defRPr sz="2195"/>
            </a:lvl3pPr>
            <a:lvl4pPr>
              <a:defRPr sz="1829"/>
            </a:lvl4pPr>
            <a:lvl5pPr>
              <a:defRPr sz="1829"/>
            </a:lvl5pPr>
            <a:lvl6pPr>
              <a:defRPr sz="1829"/>
            </a:lvl6pPr>
            <a:lvl7pPr>
              <a:defRPr sz="1829"/>
            </a:lvl7pPr>
            <a:lvl8pPr>
              <a:defRPr sz="1829"/>
            </a:lvl8pPr>
            <a:lvl9pPr>
              <a:defRPr sz="182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797" y="1434621"/>
            <a:ext cx="4011587" cy="4691552"/>
          </a:xfrm>
        </p:spPr>
        <p:txBody>
          <a:bodyPr/>
          <a:lstStyle>
            <a:lvl1pPr marL="0" indent="0">
              <a:buNone/>
              <a:defRPr sz="1281"/>
            </a:lvl1pPr>
            <a:lvl2pPr marL="418120" indent="0">
              <a:buNone/>
              <a:defRPr sz="1098"/>
            </a:lvl2pPr>
            <a:lvl3pPr marL="836238" indent="0">
              <a:buNone/>
              <a:defRPr sz="915"/>
            </a:lvl3pPr>
            <a:lvl4pPr marL="1254357" indent="0">
              <a:buNone/>
              <a:defRPr sz="823"/>
            </a:lvl4pPr>
            <a:lvl5pPr marL="1672477" indent="0">
              <a:buNone/>
              <a:defRPr sz="823"/>
            </a:lvl5pPr>
            <a:lvl6pPr marL="2090596" indent="0">
              <a:buNone/>
              <a:defRPr sz="823"/>
            </a:lvl6pPr>
            <a:lvl7pPr marL="2508715" indent="0">
              <a:buNone/>
              <a:defRPr sz="823"/>
            </a:lvl7pPr>
            <a:lvl8pPr marL="2926833" indent="0">
              <a:buNone/>
              <a:defRPr sz="823"/>
            </a:lvl8pPr>
            <a:lvl9pPr marL="3344954" indent="0">
              <a:buNone/>
              <a:defRPr sz="82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223041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8811" y="4800457"/>
            <a:ext cx="7315603" cy="566297"/>
          </a:xfrm>
        </p:spPr>
        <p:txBody>
          <a:bodyPr anchor="b"/>
          <a:lstStyle>
            <a:lvl1pPr algn="l">
              <a:defRPr sz="182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8811" y="612765"/>
            <a:ext cx="7315603" cy="4115090"/>
          </a:xfrm>
        </p:spPr>
        <p:txBody>
          <a:bodyPr/>
          <a:lstStyle>
            <a:lvl1pPr marL="0" indent="0">
              <a:buNone/>
              <a:defRPr sz="2927"/>
            </a:lvl1pPr>
            <a:lvl2pPr marL="418120" indent="0">
              <a:buNone/>
              <a:defRPr sz="2561"/>
            </a:lvl2pPr>
            <a:lvl3pPr marL="836238" indent="0">
              <a:buNone/>
              <a:defRPr sz="2195"/>
            </a:lvl3pPr>
            <a:lvl4pPr marL="1254357" indent="0">
              <a:buNone/>
              <a:defRPr sz="1829"/>
            </a:lvl4pPr>
            <a:lvl5pPr marL="1672477" indent="0">
              <a:buNone/>
              <a:defRPr sz="1829"/>
            </a:lvl5pPr>
            <a:lvl6pPr marL="2090596" indent="0">
              <a:buNone/>
              <a:defRPr sz="1829"/>
            </a:lvl6pPr>
            <a:lvl7pPr marL="2508715" indent="0">
              <a:buNone/>
              <a:defRPr sz="1829"/>
            </a:lvl7pPr>
            <a:lvl8pPr marL="2926833" indent="0">
              <a:buNone/>
              <a:defRPr sz="1829"/>
            </a:lvl8pPr>
            <a:lvl9pPr marL="3344954" indent="0">
              <a:buNone/>
              <a:defRPr sz="1829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8811" y="5366754"/>
            <a:ext cx="7315603" cy="805884"/>
          </a:xfrm>
        </p:spPr>
        <p:txBody>
          <a:bodyPr/>
          <a:lstStyle>
            <a:lvl1pPr marL="0" indent="0">
              <a:buNone/>
              <a:defRPr sz="1281"/>
            </a:lvl1pPr>
            <a:lvl2pPr marL="418120" indent="0">
              <a:buNone/>
              <a:defRPr sz="1098"/>
            </a:lvl2pPr>
            <a:lvl3pPr marL="836238" indent="0">
              <a:buNone/>
              <a:defRPr sz="915"/>
            </a:lvl3pPr>
            <a:lvl4pPr marL="1254357" indent="0">
              <a:buNone/>
              <a:defRPr sz="823"/>
            </a:lvl4pPr>
            <a:lvl5pPr marL="1672477" indent="0">
              <a:buNone/>
              <a:defRPr sz="823"/>
            </a:lvl5pPr>
            <a:lvl6pPr marL="2090596" indent="0">
              <a:buNone/>
              <a:defRPr sz="823"/>
            </a:lvl6pPr>
            <a:lvl7pPr marL="2508715" indent="0">
              <a:buNone/>
              <a:defRPr sz="823"/>
            </a:lvl7pPr>
            <a:lvl8pPr marL="2926833" indent="0">
              <a:buNone/>
              <a:defRPr sz="823"/>
            </a:lvl8pPr>
            <a:lvl9pPr marL="3344954" indent="0">
              <a:buNone/>
              <a:defRPr sz="82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319436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496130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72" y="87122"/>
            <a:ext cx="2640794" cy="605211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0542" y="87122"/>
            <a:ext cx="7734905" cy="605211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673012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430"/>
            <a:ext cx="9144000" cy="2387159"/>
          </a:xfrm>
        </p:spPr>
        <p:txBody>
          <a:bodyPr anchor="b"/>
          <a:lstStyle>
            <a:lvl1pPr algn="ctr">
              <a:defRPr sz="548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19"/>
            <a:ext cx="9144000" cy="1655329"/>
          </a:xfrm>
        </p:spPr>
        <p:txBody>
          <a:bodyPr/>
          <a:lstStyle>
            <a:lvl1pPr marL="0" indent="0" algn="ctr">
              <a:buNone/>
              <a:defRPr sz="2195"/>
            </a:lvl1pPr>
            <a:lvl2pPr marL="418201" indent="0" algn="ctr">
              <a:buNone/>
              <a:defRPr sz="1829"/>
            </a:lvl2pPr>
            <a:lvl3pPr marL="836402" indent="0" algn="ctr">
              <a:buNone/>
              <a:defRPr sz="1646"/>
            </a:lvl3pPr>
            <a:lvl4pPr marL="1254603" indent="0" algn="ctr">
              <a:buNone/>
              <a:defRPr sz="1464"/>
            </a:lvl4pPr>
            <a:lvl5pPr marL="1672803" indent="0" algn="ctr">
              <a:buNone/>
              <a:defRPr sz="1464"/>
            </a:lvl5pPr>
            <a:lvl6pPr marL="2091004" indent="0" algn="ctr">
              <a:buNone/>
              <a:defRPr sz="1464"/>
            </a:lvl6pPr>
            <a:lvl7pPr marL="2509205" indent="0" algn="ctr">
              <a:buNone/>
              <a:defRPr sz="1464"/>
            </a:lvl7pPr>
            <a:lvl8pPr marL="2927406" indent="0" algn="ctr">
              <a:buNone/>
              <a:defRPr sz="1464"/>
            </a:lvl8pPr>
            <a:lvl9pPr marL="3345607" indent="0" algn="ctr">
              <a:buNone/>
              <a:defRPr sz="1464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2191586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9484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itle2 purple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EDE80659-9500-AC6B-41C2-BE58B97FCA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37FF11F9-A30B-3591-174E-0AB6E2B181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7482" y="1324505"/>
            <a:ext cx="2312559" cy="2928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9AC43B-A42D-847D-7F1F-CDCEB1C582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2411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556" y="1709056"/>
            <a:ext cx="10514794" cy="2853264"/>
          </a:xfrm>
        </p:spPr>
        <p:txBody>
          <a:bodyPr anchor="b"/>
          <a:lstStyle>
            <a:lvl1pPr>
              <a:defRPr sz="548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556" y="4589909"/>
            <a:ext cx="10514794" cy="1499960"/>
          </a:xfrm>
        </p:spPr>
        <p:txBody>
          <a:bodyPr/>
          <a:lstStyle>
            <a:lvl1pPr marL="0" indent="0">
              <a:buNone/>
              <a:defRPr sz="2195"/>
            </a:lvl1pPr>
            <a:lvl2pPr marL="418201" indent="0">
              <a:buNone/>
              <a:defRPr sz="1829"/>
            </a:lvl2pPr>
            <a:lvl3pPr marL="836402" indent="0">
              <a:buNone/>
              <a:defRPr sz="1646"/>
            </a:lvl3pPr>
            <a:lvl4pPr marL="1254603" indent="0">
              <a:buNone/>
              <a:defRPr sz="1464"/>
            </a:lvl4pPr>
            <a:lvl5pPr marL="1672803" indent="0">
              <a:buNone/>
              <a:defRPr sz="1464"/>
            </a:lvl5pPr>
            <a:lvl6pPr marL="2091004" indent="0">
              <a:buNone/>
              <a:defRPr sz="1464"/>
            </a:lvl6pPr>
            <a:lvl7pPr marL="2509205" indent="0">
              <a:buNone/>
              <a:defRPr sz="1464"/>
            </a:lvl7pPr>
            <a:lvl8pPr marL="2927406" indent="0">
              <a:buNone/>
              <a:defRPr sz="1464"/>
            </a:lvl8pPr>
            <a:lvl9pPr marL="3345607" indent="0">
              <a:buNone/>
              <a:defRPr sz="146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405967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5160" y="1231333"/>
            <a:ext cx="5235222" cy="4707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3905" y="1231333"/>
            <a:ext cx="5237238" cy="4707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217119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620" y="364464"/>
            <a:ext cx="10514794" cy="13257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620" y="1681466"/>
            <a:ext cx="5156603" cy="823309"/>
          </a:xfrm>
        </p:spPr>
        <p:txBody>
          <a:bodyPr anchor="b"/>
          <a:lstStyle>
            <a:lvl1pPr marL="0" indent="0">
              <a:buNone/>
              <a:defRPr sz="2195" b="1"/>
            </a:lvl1pPr>
            <a:lvl2pPr marL="418201" indent="0">
              <a:buNone/>
              <a:defRPr sz="1829" b="1"/>
            </a:lvl2pPr>
            <a:lvl3pPr marL="836402" indent="0">
              <a:buNone/>
              <a:defRPr sz="1646" b="1"/>
            </a:lvl3pPr>
            <a:lvl4pPr marL="1254603" indent="0">
              <a:buNone/>
              <a:defRPr sz="1464" b="1"/>
            </a:lvl4pPr>
            <a:lvl5pPr marL="1672803" indent="0">
              <a:buNone/>
              <a:defRPr sz="1464" b="1"/>
            </a:lvl5pPr>
            <a:lvl6pPr marL="2091004" indent="0">
              <a:buNone/>
              <a:defRPr sz="1464" b="1"/>
            </a:lvl6pPr>
            <a:lvl7pPr marL="2509205" indent="0">
              <a:buNone/>
              <a:defRPr sz="1464" b="1"/>
            </a:lvl7pPr>
            <a:lvl8pPr marL="2927406" indent="0">
              <a:buNone/>
              <a:defRPr sz="1464" b="1"/>
            </a:lvl8pPr>
            <a:lvl9pPr marL="3345607" indent="0">
              <a:buNone/>
              <a:defRPr sz="14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620" y="2504775"/>
            <a:ext cx="5156603" cy="36852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604" y="1681466"/>
            <a:ext cx="5182810" cy="823309"/>
          </a:xfrm>
        </p:spPr>
        <p:txBody>
          <a:bodyPr anchor="b"/>
          <a:lstStyle>
            <a:lvl1pPr marL="0" indent="0">
              <a:buNone/>
              <a:defRPr sz="2195" b="1"/>
            </a:lvl1pPr>
            <a:lvl2pPr marL="418201" indent="0">
              <a:buNone/>
              <a:defRPr sz="1829" b="1"/>
            </a:lvl2pPr>
            <a:lvl3pPr marL="836402" indent="0">
              <a:buNone/>
              <a:defRPr sz="1646" b="1"/>
            </a:lvl3pPr>
            <a:lvl4pPr marL="1254603" indent="0">
              <a:buNone/>
              <a:defRPr sz="1464" b="1"/>
            </a:lvl4pPr>
            <a:lvl5pPr marL="1672803" indent="0">
              <a:buNone/>
              <a:defRPr sz="1464" b="1"/>
            </a:lvl5pPr>
            <a:lvl6pPr marL="2091004" indent="0">
              <a:buNone/>
              <a:defRPr sz="1464" b="1"/>
            </a:lvl6pPr>
            <a:lvl7pPr marL="2509205" indent="0">
              <a:buNone/>
              <a:defRPr sz="1464" b="1"/>
            </a:lvl7pPr>
            <a:lvl8pPr marL="2927406" indent="0">
              <a:buNone/>
              <a:defRPr sz="1464" b="1"/>
            </a:lvl8pPr>
            <a:lvl9pPr marL="3345607" indent="0">
              <a:buNone/>
              <a:defRPr sz="14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604" y="2504775"/>
            <a:ext cx="5182810" cy="36852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633477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528247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62804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621" y="457395"/>
            <a:ext cx="3930952" cy="1600151"/>
          </a:xfrm>
        </p:spPr>
        <p:txBody>
          <a:bodyPr anchor="b"/>
          <a:lstStyle>
            <a:lvl1pPr>
              <a:defRPr sz="292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811" y="987389"/>
            <a:ext cx="6172603" cy="4873057"/>
          </a:xfrm>
        </p:spPr>
        <p:txBody>
          <a:bodyPr/>
          <a:lstStyle>
            <a:lvl1pPr>
              <a:defRPr sz="2927"/>
            </a:lvl1pPr>
            <a:lvl2pPr>
              <a:defRPr sz="2561"/>
            </a:lvl2pPr>
            <a:lvl3pPr>
              <a:defRPr sz="2195"/>
            </a:lvl3pPr>
            <a:lvl4pPr>
              <a:defRPr sz="1829"/>
            </a:lvl4pPr>
            <a:lvl5pPr>
              <a:defRPr sz="1829"/>
            </a:lvl5pPr>
            <a:lvl6pPr>
              <a:defRPr sz="1829"/>
            </a:lvl6pPr>
            <a:lvl7pPr>
              <a:defRPr sz="1829"/>
            </a:lvl7pPr>
            <a:lvl8pPr>
              <a:defRPr sz="1829"/>
            </a:lvl8pPr>
            <a:lvl9pPr>
              <a:defRPr sz="182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621" y="2057546"/>
            <a:ext cx="3930952" cy="3811613"/>
          </a:xfrm>
        </p:spPr>
        <p:txBody>
          <a:bodyPr/>
          <a:lstStyle>
            <a:lvl1pPr marL="0" indent="0">
              <a:buNone/>
              <a:defRPr sz="1464"/>
            </a:lvl1pPr>
            <a:lvl2pPr marL="418201" indent="0">
              <a:buNone/>
              <a:defRPr sz="1281"/>
            </a:lvl2pPr>
            <a:lvl3pPr marL="836402" indent="0">
              <a:buNone/>
              <a:defRPr sz="1098"/>
            </a:lvl3pPr>
            <a:lvl4pPr marL="1254603" indent="0">
              <a:buNone/>
              <a:defRPr sz="915"/>
            </a:lvl4pPr>
            <a:lvl5pPr marL="1672803" indent="0">
              <a:buNone/>
              <a:defRPr sz="915"/>
            </a:lvl5pPr>
            <a:lvl6pPr marL="2091004" indent="0">
              <a:buNone/>
              <a:defRPr sz="915"/>
            </a:lvl6pPr>
            <a:lvl7pPr marL="2509205" indent="0">
              <a:buNone/>
              <a:defRPr sz="915"/>
            </a:lvl7pPr>
            <a:lvl8pPr marL="2927406" indent="0">
              <a:buNone/>
              <a:defRPr sz="915"/>
            </a:lvl8pPr>
            <a:lvl9pPr marL="3345607" indent="0">
              <a:buNone/>
              <a:defRPr sz="91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229269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621" y="457395"/>
            <a:ext cx="3930952" cy="1600151"/>
          </a:xfrm>
        </p:spPr>
        <p:txBody>
          <a:bodyPr anchor="b"/>
          <a:lstStyle>
            <a:lvl1pPr>
              <a:defRPr sz="292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811" y="987389"/>
            <a:ext cx="6172603" cy="4873057"/>
          </a:xfrm>
        </p:spPr>
        <p:txBody>
          <a:bodyPr/>
          <a:lstStyle>
            <a:lvl1pPr marL="0" indent="0">
              <a:buNone/>
              <a:defRPr sz="2927"/>
            </a:lvl1pPr>
            <a:lvl2pPr marL="418201" indent="0">
              <a:buNone/>
              <a:defRPr sz="2561"/>
            </a:lvl2pPr>
            <a:lvl3pPr marL="836402" indent="0">
              <a:buNone/>
              <a:defRPr sz="2195"/>
            </a:lvl3pPr>
            <a:lvl4pPr marL="1254603" indent="0">
              <a:buNone/>
              <a:defRPr sz="1829"/>
            </a:lvl4pPr>
            <a:lvl5pPr marL="1672803" indent="0">
              <a:buNone/>
              <a:defRPr sz="1829"/>
            </a:lvl5pPr>
            <a:lvl6pPr marL="2091004" indent="0">
              <a:buNone/>
              <a:defRPr sz="1829"/>
            </a:lvl6pPr>
            <a:lvl7pPr marL="2509205" indent="0">
              <a:buNone/>
              <a:defRPr sz="1829"/>
            </a:lvl7pPr>
            <a:lvl8pPr marL="2927406" indent="0">
              <a:buNone/>
              <a:defRPr sz="1829"/>
            </a:lvl8pPr>
            <a:lvl9pPr marL="3345607" indent="0">
              <a:buNone/>
              <a:defRPr sz="182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621" y="2057546"/>
            <a:ext cx="3930952" cy="3811613"/>
          </a:xfrm>
        </p:spPr>
        <p:txBody>
          <a:bodyPr/>
          <a:lstStyle>
            <a:lvl1pPr marL="0" indent="0">
              <a:buNone/>
              <a:defRPr sz="1464"/>
            </a:lvl1pPr>
            <a:lvl2pPr marL="418201" indent="0">
              <a:buNone/>
              <a:defRPr sz="1281"/>
            </a:lvl2pPr>
            <a:lvl3pPr marL="836402" indent="0">
              <a:buNone/>
              <a:defRPr sz="1098"/>
            </a:lvl3pPr>
            <a:lvl4pPr marL="1254603" indent="0">
              <a:buNone/>
              <a:defRPr sz="915"/>
            </a:lvl4pPr>
            <a:lvl5pPr marL="1672803" indent="0">
              <a:buNone/>
              <a:defRPr sz="915"/>
            </a:lvl5pPr>
            <a:lvl6pPr marL="2091004" indent="0">
              <a:buNone/>
              <a:defRPr sz="915"/>
            </a:lvl6pPr>
            <a:lvl7pPr marL="2509205" indent="0">
              <a:buNone/>
              <a:defRPr sz="915"/>
            </a:lvl7pPr>
            <a:lvl8pPr marL="2927406" indent="0">
              <a:buNone/>
              <a:defRPr sz="915"/>
            </a:lvl8pPr>
            <a:lvl9pPr marL="3345607" indent="0">
              <a:buNone/>
              <a:defRPr sz="91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751408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047525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6159" y="87123"/>
            <a:ext cx="2664984" cy="58517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5160" y="87123"/>
            <a:ext cx="7807476" cy="58517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601272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778000" y="6550026"/>
            <a:ext cx="8636000" cy="2984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Distribution Statement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0803241" y="6553200"/>
            <a:ext cx="1016000" cy="29210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10"/>
          <p:cNvSpPr>
            <a:spLocks noGrp="1"/>
          </p:cNvSpPr>
          <p:nvPr>
            <p:ph sz="quarter" idx="13"/>
          </p:nvPr>
        </p:nvSpPr>
        <p:spPr>
          <a:xfrm>
            <a:off x="558800" y="1143000"/>
            <a:ext cx="11074400" cy="5334000"/>
          </a:xfrm>
        </p:spPr>
        <p:txBody>
          <a:bodyPr/>
          <a:lstStyle>
            <a:lvl1pPr marL="329333" indent="-329333">
              <a:buFont typeface="Arial" pitchFamily="34" charset="0"/>
              <a:buChar char="•"/>
              <a:defRPr sz="1729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13556" indent="-274445">
              <a:buFont typeface="Arial" pitchFamily="34" charset="0"/>
              <a:buChar char="•"/>
              <a:defRPr sz="1537"/>
            </a:lvl2pPr>
            <a:lvl3pPr marL="1097777" indent="-219555">
              <a:buFont typeface="Arial" pitchFamily="34" charset="0"/>
              <a:buChar char="•"/>
              <a:defRPr sz="1345"/>
            </a:lvl3pPr>
            <a:lvl4pPr marL="1536888" indent="-219555">
              <a:buFont typeface="Arial" pitchFamily="34" charset="0"/>
              <a:buChar char="•"/>
              <a:defRPr sz="1249"/>
            </a:lvl4pPr>
            <a:lvl5pPr marL="1975999" indent="-219555">
              <a:buFont typeface="Arial" pitchFamily="34" charset="0"/>
              <a:buChar char="•"/>
              <a:defRPr sz="124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163234" y="151418"/>
            <a:ext cx="9520767" cy="612648"/>
          </a:xfrm>
        </p:spPr>
        <p:txBody>
          <a:bodyPr>
            <a:normAutofit/>
          </a:bodyPr>
          <a:lstStyle>
            <a:lvl1pPr algn="l">
              <a:defRPr sz="2305" b="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508000" y="840102"/>
            <a:ext cx="11176000" cy="1587"/>
          </a:xfrm>
          <a:prstGeom prst="line">
            <a:avLst/>
          </a:prstGeom>
          <a:noFill/>
          <a:ln w="22225">
            <a:solidFill>
              <a:srgbClr val="0F5E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298442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purple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D7D62A8-580D-1847-4AF5-0DA0D416A8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88324" y="1324505"/>
            <a:ext cx="7954107" cy="45450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FontTx/>
              <a:buNone/>
              <a:defRPr sz="1600">
                <a:solidFill>
                  <a:schemeClr val="bg1"/>
                </a:solidFill>
              </a:defRPr>
            </a:lvl1pPr>
            <a:lvl2pPr marL="120014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FontTx/>
              <a:buNone/>
              <a:defRPr sz="1467">
                <a:solidFill>
                  <a:schemeClr val="bg1"/>
                </a:solidFill>
              </a:defRPr>
            </a:lvl2pPr>
            <a:lvl3pPr marL="24003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FontTx/>
              <a:buNone/>
              <a:defRPr sz="1467">
                <a:solidFill>
                  <a:schemeClr val="bg1"/>
                </a:solidFill>
              </a:defRPr>
            </a:lvl3pPr>
            <a:lvl4pPr marL="360044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FontTx/>
              <a:buNone/>
              <a:defRPr lang="en-US" sz="1467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48006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FontTx/>
              <a:buNone/>
              <a:defRPr sz="1467">
                <a:solidFill>
                  <a:schemeClr val="bg1"/>
                </a:solidFill>
              </a:defRPr>
            </a:lvl5pPr>
            <a:lvl6pPr marL="720090" indent="-12001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733">
                <a:solidFill>
                  <a:schemeClr val="tx2"/>
                </a:solidFill>
              </a:defRPr>
            </a:lvl6pPr>
            <a:lvl7pPr marL="720090">
              <a:defRPr sz="800"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 Placeholder 42">
            <a:extLst>
              <a:ext uri="{FF2B5EF4-FFF2-40B4-BE49-F238E27FC236}">
                <a16:creationId xmlns:a16="http://schemas.microsoft.com/office/drawing/2014/main" id="{7B142718-3ED5-F7BD-5041-4F0DF51566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7482" y="1324505"/>
            <a:ext cx="2312559" cy="2928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554FAC7-8657-A8C8-5E55-659B9C3B96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9020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computer keyboard&#10;&#10;Description automatically generated">
            <a:extLst>
              <a:ext uri="{FF2B5EF4-FFF2-40B4-BE49-F238E27FC236}">
                <a16:creationId xmlns:a16="http://schemas.microsoft.com/office/drawing/2014/main" id="{A6EA1FFA-8B73-DF4C-B5DD-F8F1C91380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BE50F89-0691-6D40-8D23-57C7B9A71287}"/>
              </a:ext>
            </a:extLst>
          </p:cNvPr>
          <p:cNvSpPr/>
          <p:nvPr userDrawn="1"/>
        </p:nvSpPr>
        <p:spPr>
          <a:xfrm>
            <a:off x="1064871" y="995423"/>
            <a:ext cx="9873205" cy="3727048"/>
          </a:xfrm>
          <a:prstGeom prst="rect">
            <a:avLst/>
          </a:prstGeom>
          <a:solidFill>
            <a:srgbClr val="17375E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5657" y="1517536"/>
            <a:ext cx="8485812" cy="972471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815656" y="3909431"/>
            <a:ext cx="8482770" cy="50975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Author | Date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818700" y="2580241"/>
            <a:ext cx="8482770" cy="509752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1887690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09DB-B9C6-4F8D-AFDB-B08CF82F0E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D3D204B-B4D4-C24C-8434-F957CA1C7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74388"/>
            <a:ext cx="10972800" cy="720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AE0E338-3312-CB43-8F48-409501FBE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7866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78871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C8BC8616-84BA-8D46-806C-6EF711CD95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944653"/>
            <a:ext cx="12192000" cy="7201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09DB-B9C6-4F8D-AFDB-B08CF82F0EF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4E9398-21A0-1E4E-8038-DF68F4324AA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737677" y="1846295"/>
            <a:ext cx="8482770" cy="509752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15485024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www.ethernetalliance.org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09DB-B9C6-4F8D-AFDB-B08CF82F0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05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www.ethernetalliance.org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09DB-B9C6-4F8D-AFDB-B08CF82F0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4937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www.ethernetalliance.org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09DB-B9C6-4F8D-AFDB-B08CF82F0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3840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 b="0">
                <a:solidFill>
                  <a:srgbClr val="FC042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www.ethernetalliance.org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09DB-B9C6-4F8D-AFDB-B08CF82F0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3575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 b="0">
                <a:solidFill>
                  <a:srgbClr val="FC042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www.ethernetalliance.org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09DB-B9C6-4F8D-AFDB-B08CF82F0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6323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48221C-1C8C-0841-A008-6D14E46B28C9}"/>
              </a:ext>
            </a:extLst>
          </p:cNvPr>
          <p:cNvSpPr/>
          <p:nvPr userDrawn="1"/>
        </p:nvSpPr>
        <p:spPr>
          <a:xfrm>
            <a:off x="-115747" y="705772"/>
            <a:ext cx="12500658" cy="1794360"/>
          </a:xfrm>
          <a:prstGeom prst="rect">
            <a:avLst/>
          </a:prstGeom>
          <a:solidFill>
            <a:srgbClr val="185F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5A9993C-572C-4F41-A0D7-9D1996BE6B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3935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877235"/>
            <a:ext cx="12192000" cy="1470025"/>
          </a:xfrm>
        </p:spPr>
        <p:txBody>
          <a:bodyPr>
            <a:normAutofit/>
          </a:bodyPr>
          <a:lstStyle>
            <a:lvl1pPr algn="ctr"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www.ethernetalliance.org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09DB-B9C6-4F8D-AFDB-B08CF82F0EF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38582" y="2560252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>
                <a:solidFill>
                  <a:srgbClr val="185F8C"/>
                </a:solidFill>
                <a:latin typeface="Century Gothic" pitchFamily="34" charset="0"/>
              </a:rPr>
              <a:t>If you have any questions or comments, please email </a:t>
            </a:r>
            <a:r>
              <a:rPr lang="en-US" sz="1800" b="1" dirty="0">
                <a:solidFill>
                  <a:srgbClr val="185F8C"/>
                </a:solidFill>
                <a:latin typeface="Century Gothic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admin</a:t>
            </a:r>
            <a:r>
              <a:rPr lang="en-US" sz="1800" b="1" dirty="0">
                <a:solidFill>
                  <a:srgbClr val="175F8B"/>
                </a:solidFill>
                <a:latin typeface="Century Gothic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@ethernetalliance.org</a:t>
            </a:r>
            <a:r>
              <a:rPr lang="en-US" sz="1800" b="1" dirty="0">
                <a:solidFill>
                  <a:schemeClr val="tx1"/>
                </a:solidFill>
                <a:latin typeface="Century Gothic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A71A35-D224-5D4F-8C4C-27D2C1E0EB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00483" y="3631147"/>
            <a:ext cx="2991034" cy="18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1390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re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226577" y="182767"/>
            <a:ext cx="10479859" cy="863805"/>
          </a:xfrm>
          <a:prstGeom prst="rect">
            <a:avLst/>
          </a:prstGeom>
        </p:spPr>
        <p:txBody>
          <a:bodyPr/>
          <a:lstStyle>
            <a:lvl1pPr algn="l">
              <a:defRPr sz="3733" b="1" i="0">
                <a:solidFill>
                  <a:srgbClr val="73B532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225155" y="1143673"/>
            <a:ext cx="4736856" cy="42833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2400"/>
            </a:lvl1pPr>
          </a:lstStyle>
          <a:p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35068" y="1693296"/>
            <a:ext cx="4789885" cy="3464984"/>
          </a:xfrm>
          <a:prstGeom prst="rect">
            <a:avLst/>
          </a:prstGeom>
        </p:spPr>
        <p:txBody>
          <a:bodyPr/>
          <a:lstStyle>
            <a:lvl1pPr marL="243834" indent="-243834">
              <a:spcBef>
                <a:spcPts val="0"/>
              </a:spcBef>
              <a:spcAft>
                <a:spcPts val="800"/>
              </a:spcAft>
              <a:buFont typeface="Wingdings" charset="2"/>
              <a:buChar char="§"/>
              <a:defRPr sz="1867" b="1" i="0">
                <a:latin typeface="Helvetica" charset="0"/>
                <a:ea typeface="Helvetica" charset="0"/>
                <a:cs typeface="Helvetica" charset="0"/>
              </a:defRPr>
            </a:lvl1pPr>
            <a:lvl2pPr marL="853419" indent="-243834">
              <a:spcBef>
                <a:spcPts val="0"/>
              </a:spcBef>
              <a:spcAft>
                <a:spcPts val="800"/>
              </a:spcAft>
              <a:buFont typeface="Courier New" charset="0"/>
              <a:buChar char="o"/>
              <a:defRPr sz="1467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1280128" indent="-182875">
              <a:spcBef>
                <a:spcPts val="0"/>
              </a:spcBef>
              <a:spcAft>
                <a:spcPts val="800"/>
              </a:spcAft>
              <a:defRPr sz="1467" b="0" i="1">
                <a:latin typeface="Helvetica Light Oblique" charset="0"/>
                <a:ea typeface="Helvetica Light Oblique" charset="0"/>
                <a:cs typeface="Helvetica Light Oblique" charset="0"/>
              </a:defRPr>
            </a:lvl3pPr>
            <a:lvl4pPr marL="1767796" indent="-182875">
              <a:spcBef>
                <a:spcPts val="0"/>
              </a:spcBef>
              <a:spcAft>
                <a:spcPts val="800"/>
              </a:spcAft>
              <a:defRPr sz="1333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2255464" indent="-182875">
              <a:spcBef>
                <a:spcPts val="0"/>
              </a:spcBef>
              <a:spcAft>
                <a:spcPts val="800"/>
              </a:spcAft>
              <a:defRPr sz="1333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953105" y="6356351"/>
            <a:ext cx="1400695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AF56D92-6C00-034B-8319-F400623588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6503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2 colums purple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D7CBC407-091A-B2A0-5F82-718F746670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91129" y="1324506"/>
            <a:ext cx="3890108" cy="41907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FontTx/>
              <a:buNone/>
              <a:defRPr sz="1600">
                <a:solidFill>
                  <a:schemeClr val="bg1"/>
                </a:solidFill>
              </a:defRPr>
            </a:lvl1pPr>
            <a:lvl2pPr marL="120014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FontTx/>
              <a:buNone/>
              <a:defRPr sz="1467">
                <a:solidFill>
                  <a:schemeClr val="bg1"/>
                </a:solidFill>
              </a:defRPr>
            </a:lvl2pPr>
            <a:lvl3pPr marL="24003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FontTx/>
              <a:buNone/>
              <a:defRPr sz="1467">
                <a:solidFill>
                  <a:schemeClr val="bg1"/>
                </a:solidFill>
              </a:defRPr>
            </a:lvl3pPr>
            <a:lvl4pPr marL="360044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FontTx/>
              <a:buNone/>
              <a:defRPr lang="en-US" sz="1467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48006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FontTx/>
              <a:buNone/>
              <a:defRPr sz="1467">
                <a:solidFill>
                  <a:schemeClr val="bg1"/>
                </a:solidFill>
              </a:defRPr>
            </a:lvl5pPr>
            <a:lvl6pPr marL="720090" indent="-12001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733">
                <a:solidFill>
                  <a:schemeClr val="tx2"/>
                </a:solidFill>
              </a:defRPr>
            </a:lvl6pPr>
            <a:lvl7pPr marL="720090">
              <a:defRPr sz="800"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52323" y="1324506"/>
            <a:ext cx="3890108" cy="41907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FontTx/>
              <a:buNone/>
              <a:defRPr sz="1600">
                <a:solidFill>
                  <a:schemeClr val="bg1"/>
                </a:solidFill>
              </a:defRPr>
            </a:lvl1pPr>
            <a:lvl2pPr marL="120014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FontTx/>
              <a:buNone/>
              <a:defRPr sz="1467">
                <a:solidFill>
                  <a:schemeClr val="bg1"/>
                </a:solidFill>
              </a:defRPr>
            </a:lvl2pPr>
            <a:lvl3pPr marL="24003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FontTx/>
              <a:buNone/>
              <a:defRPr sz="1467">
                <a:solidFill>
                  <a:schemeClr val="bg1"/>
                </a:solidFill>
              </a:defRPr>
            </a:lvl3pPr>
            <a:lvl4pPr marL="360044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FontTx/>
              <a:buNone/>
              <a:defRPr lang="en-US" sz="1467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48006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FontTx/>
              <a:buNone/>
              <a:defRPr sz="1467">
                <a:solidFill>
                  <a:schemeClr val="bg1"/>
                </a:solidFill>
              </a:defRPr>
            </a:lvl5pPr>
            <a:lvl6pPr marL="720090" indent="-12001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733">
                <a:solidFill>
                  <a:schemeClr val="tx2"/>
                </a:solidFill>
              </a:defRPr>
            </a:lvl6pPr>
            <a:lvl7pPr marL="720090">
              <a:defRPr sz="800"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 Placeholder 42">
            <a:extLst>
              <a:ext uri="{FF2B5EF4-FFF2-40B4-BE49-F238E27FC236}">
                <a16:creationId xmlns:a16="http://schemas.microsoft.com/office/drawing/2014/main" id="{14E8D7C7-180C-D616-55D1-29FEFF87AB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7482" y="1324505"/>
            <a:ext cx="2312559" cy="2928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50A0EE7-82D5-9902-DEB3-AD8D101549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7143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00C7E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52525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33" b="1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pPr marL="50799">
              <a:spcBef>
                <a:spcPts val="40"/>
              </a:spcBef>
            </a:pPr>
            <a:fld id="{81D60167-4931-47E6-BA6A-407CBD079E47}" type="slidenum">
              <a:rPr lang="en-NL" spc="-67" smtClean="0"/>
              <a:pPr marL="50799">
                <a:spcBef>
                  <a:spcPts val="40"/>
                </a:spcBef>
              </a:pPr>
              <a:t>‹#›</a:t>
            </a:fld>
            <a:endParaRPr lang="en-NL" spc="-67" dirty="0"/>
          </a:p>
        </p:txBody>
      </p:sp>
    </p:spTree>
    <p:extLst>
      <p:ext uri="{BB962C8B-B14F-4D97-AF65-F5344CB8AC3E}">
        <p14:creationId xmlns:p14="http://schemas.microsoft.com/office/powerpoint/2010/main" val="255863689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927993" y="6535285"/>
            <a:ext cx="833120" cy="210820"/>
          </a:xfrm>
          <a:custGeom>
            <a:avLst/>
            <a:gdLst/>
            <a:ahLst/>
            <a:cxnLst/>
            <a:rect l="l" t="t" r="r" b="b"/>
            <a:pathLst>
              <a:path w="624840" h="158114">
                <a:moveTo>
                  <a:pt x="38239" y="116687"/>
                </a:moveTo>
                <a:lnTo>
                  <a:pt x="23990" y="116687"/>
                </a:lnTo>
                <a:lnTo>
                  <a:pt x="17526" y="116700"/>
                </a:lnTo>
                <a:lnTo>
                  <a:pt x="11557" y="121335"/>
                </a:lnTo>
                <a:lnTo>
                  <a:pt x="9131" y="127292"/>
                </a:lnTo>
                <a:lnTo>
                  <a:pt x="0" y="147739"/>
                </a:lnTo>
                <a:lnTo>
                  <a:pt x="4813" y="155219"/>
                </a:lnTo>
                <a:lnTo>
                  <a:pt x="17741" y="155219"/>
                </a:lnTo>
                <a:lnTo>
                  <a:pt x="21996" y="152577"/>
                </a:lnTo>
                <a:lnTo>
                  <a:pt x="23723" y="148577"/>
                </a:lnTo>
                <a:lnTo>
                  <a:pt x="38239" y="116687"/>
                </a:lnTo>
                <a:close/>
              </a:path>
              <a:path w="624840" h="158114">
                <a:moveTo>
                  <a:pt x="85445" y="98018"/>
                </a:moveTo>
                <a:lnTo>
                  <a:pt x="78994" y="91592"/>
                </a:lnTo>
                <a:lnTo>
                  <a:pt x="63042" y="91592"/>
                </a:lnTo>
                <a:lnTo>
                  <a:pt x="56578" y="98018"/>
                </a:lnTo>
                <a:lnTo>
                  <a:pt x="56578" y="113868"/>
                </a:lnTo>
                <a:lnTo>
                  <a:pt x="63042" y="120294"/>
                </a:lnTo>
                <a:lnTo>
                  <a:pt x="78994" y="120294"/>
                </a:lnTo>
                <a:lnTo>
                  <a:pt x="85445" y="113868"/>
                </a:lnTo>
                <a:lnTo>
                  <a:pt x="85445" y="105943"/>
                </a:lnTo>
                <a:lnTo>
                  <a:pt x="85445" y="98018"/>
                </a:lnTo>
                <a:close/>
              </a:path>
              <a:path w="624840" h="158114">
                <a:moveTo>
                  <a:pt x="142011" y="147764"/>
                </a:moveTo>
                <a:lnTo>
                  <a:pt x="138988" y="140893"/>
                </a:lnTo>
                <a:lnTo>
                  <a:pt x="76974" y="0"/>
                </a:lnTo>
                <a:lnTo>
                  <a:pt x="65112" y="12"/>
                </a:lnTo>
                <a:lnTo>
                  <a:pt x="31826" y="76466"/>
                </a:lnTo>
                <a:lnTo>
                  <a:pt x="30607" y="83769"/>
                </a:lnTo>
                <a:lnTo>
                  <a:pt x="32905" y="89725"/>
                </a:lnTo>
                <a:lnTo>
                  <a:pt x="38100" y="93726"/>
                </a:lnTo>
                <a:lnTo>
                  <a:pt x="45593" y="95199"/>
                </a:lnTo>
                <a:lnTo>
                  <a:pt x="46875" y="95199"/>
                </a:lnTo>
                <a:lnTo>
                  <a:pt x="71094" y="37985"/>
                </a:lnTo>
                <a:lnTo>
                  <a:pt x="119976" y="152590"/>
                </a:lnTo>
                <a:lnTo>
                  <a:pt x="124231" y="155232"/>
                </a:lnTo>
                <a:lnTo>
                  <a:pt x="137198" y="155232"/>
                </a:lnTo>
                <a:lnTo>
                  <a:pt x="142011" y="147764"/>
                </a:lnTo>
                <a:close/>
              </a:path>
              <a:path w="624840" h="158114">
                <a:moveTo>
                  <a:pt x="254127" y="6235"/>
                </a:moveTo>
                <a:lnTo>
                  <a:pt x="249732" y="1866"/>
                </a:lnTo>
                <a:lnTo>
                  <a:pt x="238493" y="1866"/>
                </a:lnTo>
                <a:lnTo>
                  <a:pt x="234099" y="6235"/>
                </a:lnTo>
                <a:lnTo>
                  <a:pt x="234010" y="57912"/>
                </a:lnTo>
                <a:lnTo>
                  <a:pt x="233121" y="57200"/>
                </a:lnTo>
                <a:lnTo>
                  <a:pt x="233121" y="99415"/>
                </a:lnTo>
                <a:lnTo>
                  <a:pt x="232486" y="107327"/>
                </a:lnTo>
                <a:lnTo>
                  <a:pt x="203974" y="137731"/>
                </a:lnTo>
                <a:lnTo>
                  <a:pt x="196088" y="138430"/>
                </a:lnTo>
                <a:lnTo>
                  <a:pt x="188188" y="137731"/>
                </a:lnTo>
                <a:lnTo>
                  <a:pt x="159702" y="107213"/>
                </a:lnTo>
                <a:lnTo>
                  <a:pt x="159054" y="99402"/>
                </a:lnTo>
                <a:lnTo>
                  <a:pt x="159702" y="91668"/>
                </a:lnTo>
                <a:lnTo>
                  <a:pt x="188188" y="61493"/>
                </a:lnTo>
                <a:lnTo>
                  <a:pt x="227393" y="77990"/>
                </a:lnTo>
                <a:lnTo>
                  <a:pt x="233121" y="99415"/>
                </a:lnTo>
                <a:lnTo>
                  <a:pt x="233121" y="57200"/>
                </a:lnTo>
                <a:lnTo>
                  <a:pt x="224929" y="50571"/>
                </a:lnTo>
                <a:lnTo>
                  <a:pt x="215773" y="45377"/>
                </a:lnTo>
                <a:lnTo>
                  <a:pt x="205917" y="42303"/>
                </a:lnTo>
                <a:lnTo>
                  <a:pt x="194754" y="41300"/>
                </a:lnTo>
                <a:lnTo>
                  <a:pt x="183261" y="42354"/>
                </a:lnTo>
                <a:lnTo>
                  <a:pt x="147777" y="67119"/>
                </a:lnTo>
                <a:lnTo>
                  <a:pt x="138811" y="99415"/>
                </a:lnTo>
                <a:lnTo>
                  <a:pt x="139814" y="111264"/>
                </a:lnTo>
                <a:lnTo>
                  <a:pt x="163347" y="148412"/>
                </a:lnTo>
                <a:lnTo>
                  <a:pt x="195173" y="157924"/>
                </a:lnTo>
                <a:lnTo>
                  <a:pt x="206298" y="156870"/>
                </a:lnTo>
                <a:lnTo>
                  <a:pt x="216090" y="153695"/>
                </a:lnTo>
                <a:lnTo>
                  <a:pt x="225069" y="148488"/>
                </a:lnTo>
                <a:lnTo>
                  <a:pt x="234010" y="141173"/>
                </a:lnTo>
                <a:lnTo>
                  <a:pt x="234010" y="150761"/>
                </a:lnTo>
                <a:lnTo>
                  <a:pt x="238493" y="155219"/>
                </a:lnTo>
                <a:lnTo>
                  <a:pt x="249555" y="155219"/>
                </a:lnTo>
                <a:lnTo>
                  <a:pt x="254038" y="150761"/>
                </a:lnTo>
                <a:lnTo>
                  <a:pt x="254038" y="141173"/>
                </a:lnTo>
                <a:lnTo>
                  <a:pt x="254050" y="138430"/>
                </a:lnTo>
                <a:lnTo>
                  <a:pt x="254088" y="60782"/>
                </a:lnTo>
                <a:lnTo>
                  <a:pt x="254101" y="57912"/>
                </a:lnTo>
                <a:lnTo>
                  <a:pt x="254127" y="6235"/>
                </a:lnTo>
                <a:close/>
              </a:path>
              <a:path w="624840" h="158114">
                <a:moveTo>
                  <a:pt x="331355" y="145783"/>
                </a:moveTo>
                <a:lnTo>
                  <a:pt x="329196" y="141376"/>
                </a:lnTo>
                <a:lnTo>
                  <a:pt x="327139" y="137185"/>
                </a:lnTo>
                <a:lnTo>
                  <a:pt x="322160" y="135255"/>
                </a:lnTo>
                <a:lnTo>
                  <a:pt x="313486" y="138772"/>
                </a:lnTo>
                <a:lnTo>
                  <a:pt x="309270" y="139649"/>
                </a:lnTo>
                <a:lnTo>
                  <a:pt x="305168" y="139649"/>
                </a:lnTo>
                <a:lnTo>
                  <a:pt x="297218" y="138277"/>
                </a:lnTo>
                <a:lnTo>
                  <a:pt x="291553" y="134150"/>
                </a:lnTo>
                <a:lnTo>
                  <a:pt x="288150" y="127279"/>
                </a:lnTo>
                <a:lnTo>
                  <a:pt x="287007" y="117652"/>
                </a:lnTo>
                <a:lnTo>
                  <a:pt x="287007" y="61010"/>
                </a:lnTo>
                <a:lnTo>
                  <a:pt x="319811" y="61010"/>
                </a:lnTo>
                <a:lnTo>
                  <a:pt x="323634" y="57200"/>
                </a:lnTo>
                <a:lnTo>
                  <a:pt x="323634" y="47802"/>
                </a:lnTo>
                <a:lnTo>
                  <a:pt x="319811" y="43980"/>
                </a:lnTo>
                <a:lnTo>
                  <a:pt x="287007" y="43980"/>
                </a:lnTo>
                <a:lnTo>
                  <a:pt x="287020" y="6438"/>
                </a:lnTo>
                <a:lnTo>
                  <a:pt x="282625" y="2082"/>
                </a:lnTo>
                <a:lnTo>
                  <a:pt x="271792" y="2082"/>
                </a:lnTo>
                <a:lnTo>
                  <a:pt x="267398" y="6438"/>
                </a:lnTo>
                <a:lnTo>
                  <a:pt x="267385" y="43980"/>
                </a:lnTo>
                <a:lnTo>
                  <a:pt x="267169" y="61010"/>
                </a:lnTo>
                <a:lnTo>
                  <a:pt x="267169" y="116217"/>
                </a:lnTo>
                <a:lnTo>
                  <a:pt x="267741" y="125615"/>
                </a:lnTo>
                <a:lnTo>
                  <a:pt x="294551" y="157238"/>
                </a:lnTo>
                <a:lnTo>
                  <a:pt x="302869" y="157924"/>
                </a:lnTo>
                <a:lnTo>
                  <a:pt x="311213" y="157924"/>
                </a:lnTo>
                <a:lnTo>
                  <a:pt x="318630" y="156375"/>
                </a:lnTo>
                <a:lnTo>
                  <a:pt x="329552" y="151142"/>
                </a:lnTo>
                <a:lnTo>
                  <a:pt x="331355" y="145783"/>
                </a:lnTo>
                <a:close/>
              </a:path>
              <a:path w="624840" h="158114">
                <a:moveTo>
                  <a:pt x="403656" y="46291"/>
                </a:moveTo>
                <a:lnTo>
                  <a:pt x="399592" y="41541"/>
                </a:lnTo>
                <a:lnTo>
                  <a:pt x="393052" y="41135"/>
                </a:lnTo>
                <a:lnTo>
                  <a:pt x="391947" y="41097"/>
                </a:lnTo>
                <a:lnTo>
                  <a:pt x="390842" y="41097"/>
                </a:lnTo>
                <a:lnTo>
                  <a:pt x="380695" y="42354"/>
                </a:lnTo>
                <a:lnTo>
                  <a:pt x="371767" y="45872"/>
                </a:lnTo>
                <a:lnTo>
                  <a:pt x="364337" y="51257"/>
                </a:lnTo>
                <a:lnTo>
                  <a:pt x="358686" y="58127"/>
                </a:lnTo>
                <a:lnTo>
                  <a:pt x="358686" y="48209"/>
                </a:lnTo>
                <a:lnTo>
                  <a:pt x="354444" y="43980"/>
                </a:lnTo>
                <a:lnTo>
                  <a:pt x="343941" y="43980"/>
                </a:lnTo>
                <a:lnTo>
                  <a:pt x="339699" y="48209"/>
                </a:lnTo>
                <a:lnTo>
                  <a:pt x="339686" y="145262"/>
                </a:lnTo>
                <a:lnTo>
                  <a:pt x="339712" y="150761"/>
                </a:lnTo>
                <a:lnTo>
                  <a:pt x="344208" y="155219"/>
                </a:lnTo>
                <a:lnTo>
                  <a:pt x="355257" y="155219"/>
                </a:lnTo>
                <a:lnTo>
                  <a:pt x="359752" y="150761"/>
                </a:lnTo>
                <a:lnTo>
                  <a:pt x="359752" y="97053"/>
                </a:lnTo>
                <a:lnTo>
                  <a:pt x="360413" y="88557"/>
                </a:lnTo>
                <a:lnTo>
                  <a:pt x="381520" y="60185"/>
                </a:lnTo>
                <a:lnTo>
                  <a:pt x="391248" y="60185"/>
                </a:lnTo>
                <a:lnTo>
                  <a:pt x="392061" y="60210"/>
                </a:lnTo>
                <a:lnTo>
                  <a:pt x="398081" y="60629"/>
                </a:lnTo>
                <a:lnTo>
                  <a:pt x="398614" y="60185"/>
                </a:lnTo>
                <a:lnTo>
                  <a:pt x="401078" y="58127"/>
                </a:lnTo>
                <a:lnTo>
                  <a:pt x="402628" y="56832"/>
                </a:lnTo>
                <a:lnTo>
                  <a:pt x="403656" y="46291"/>
                </a:lnTo>
                <a:close/>
              </a:path>
              <a:path w="624840" h="158114">
                <a:moveTo>
                  <a:pt x="512813" y="57912"/>
                </a:moveTo>
                <a:lnTo>
                  <a:pt x="512800" y="48260"/>
                </a:lnTo>
                <a:lnTo>
                  <a:pt x="508508" y="43992"/>
                </a:lnTo>
                <a:lnTo>
                  <a:pt x="497903" y="43992"/>
                </a:lnTo>
                <a:lnTo>
                  <a:pt x="493610" y="48260"/>
                </a:lnTo>
                <a:lnTo>
                  <a:pt x="493610" y="57912"/>
                </a:lnTo>
                <a:lnTo>
                  <a:pt x="492556" y="57061"/>
                </a:lnTo>
                <a:lnTo>
                  <a:pt x="492556" y="99618"/>
                </a:lnTo>
                <a:lnTo>
                  <a:pt x="491921" y="107340"/>
                </a:lnTo>
                <a:lnTo>
                  <a:pt x="463219" y="137756"/>
                </a:lnTo>
                <a:lnTo>
                  <a:pt x="455307" y="138468"/>
                </a:lnTo>
                <a:lnTo>
                  <a:pt x="447408" y="137756"/>
                </a:lnTo>
                <a:lnTo>
                  <a:pt x="419087" y="107454"/>
                </a:lnTo>
                <a:lnTo>
                  <a:pt x="418465" y="99618"/>
                </a:lnTo>
                <a:lnTo>
                  <a:pt x="419087" y="91770"/>
                </a:lnTo>
                <a:lnTo>
                  <a:pt x="447421" y="61468"/>
                </a:lnTo>
                <a:lnTo>
                  <a:pt x="486778" y="77990"/>
                </a:lnTo>
                <a:lnTo>
                  <a:pt x="492556" y="99618"/>
                </a:lnTo>
                <a:lnTo>
                  <a:pt x="492556" y="57061"/>
                </a:lnTo>
                <a:lnTo>
                  <a:pt x="484771" y="50711"/>
                </a:lnTo>
                <a:lnTo>
                  <a:pt x="475538" y="45504"/>
                </a:lnTo>
                <a:lnTo>
                  <a:pt x="465480" y="42354"/>
                </a:lnTo>
                <a:lnTo>
                  <a:pt x="454164" y="41300"/>
                </a:lnTo>
                <a:lnTo>
                  <a:pt x="442569" y="42316"/>
                </a:lnTo>
                <a:lnTo>
                  <a:pt x="407136" y="66243"/>
                </a:lnTo>
                <a:lnTo>
                  <a:pt x="398208" y="98780"/>
                </a:lnTo>
                <a:lnTo>
                  <a:pt x="399211" y="110832"/>
                </a:lnTo>
                <a:lnTo>
                  <a:pt x="422630" y="148348"/>
                </a:lnTo>
                <a:lnTo>
                  <a:pt x="454164" y="157924"/>
                </a:lnTo>
                <a:lnTo>
                  <a:pt x="465747" y="156768"/>
                </a:lnTo>
                <a:lnTo>
                  <a:pt x="476148" y="153441"/>
                </a:lnTo>
                <a:lnTo>
                  <a:pt x="485419" y="148120"/>
                </a:lnTo>
                <a:lnTo>
                  <a:pt x="493610" y="140970"/>
                </a:lnTo>
                <a:lnTo>
                  <a:pt x="493610" y="150952"/>
                </a:lnTo>
                <a:lnTo>
                  <a:pt x="497903" y="155219"/>
                </a:lnTo>
                <a:lnTo>
                  <a:pt x="508508" y="155219"/>
                </a:lnTo>
                <a:lnTo>
                  <a:pt x="512813" y="150952"/>
                </a:lnTo>
                <a:lnTo>
                  <a:pt x="512813" y="140970"/>
                </a:lnTo>
                <a:lnTo>
                  <a:pt x="512813" y="138468"/>
                </a:lnTo>
                <a:lnTo>
                  <a:pt x="512813" y="60769"/>
                </a:lnTo>
                <a:lnTo>
                  <a:pt x="512813" y="57912"/>
                </a:lnTo>
                <a:close/>
              </a:path>
              <a:path w="624840" h="158114">
                <a:moveTo>
                  <a:pt x="624674" y="87782"/>
                </a:moveTo>
                <a:lnTo>
                  <a:pt x="605193" y="47853"/>
                </a:lnTo>
                <a:lnTo>
                  <a:pt x="580415" y="41084"/>
                </a:lnTo>
                <a:lnTo>
                  <a:pt x="569074" y="42151"/>
                </a:lnTo>
                <a:lnTo>
                  <a:pt x="559625" y="45288"/>
                </a:lnTo>
                <a:lnTo>
                  <a:pt x="551713" y="50431"/>
                </a:lnTo>
                <a:lnTo>
                  <a:pt x="544931" y="57505"/>
                </a:lnTo>
                <a:lnTo>
                  <a:pt x="544931" y="48272"/>
                </a:lnTo>
                <a:lnTo>
                  <a:pt x="540639" y="43992"/>
                </a:lnTo>
                <a:lnTo>
                  <a:pt x="529615" y="43992"/>
                </a:lnTo>
                <a:lnTo>
                  <a:pt x="525310" y="48260"/>
                </a:lnTo>
                <a:lnTo>
                  <a:pt x="525310" y="145669"/>
                </a:lnTo>
                <a:lnTo>
                  <a:pt x="525310" y="150939"/>
                </a:lnTo>
                <a:lnTo>
                  <a:pt x="529602" y="155219"/>
                </a:lnTo>
                <a:lnTo>
                  <a:pt x="541045" y="155219"/>
                </a:lnTo>
                <a:lnTo>
                  <a:pt x="545350" y="150952"/>
                </a:lnTo>
                <a:lnTo>
                  <a:pt x="545350" y="94335"/>
                </a:lnTo>
                <a:lnTo>
                  <a:pt x="546011" y="87096"/>
                </a:lnTo>
                <a:lnTo>
                  <a:pt x="567956" y="59563"/>
                </a:lnTo>
                <a:lnTo>
                  <a:pt x="585495" y="59563"/>
                </a:lnTo>
                <a:lnTo>
                  <a:pt x="604837" y="93383"/>
                </a:lnTo>
                <a:lnTo>
                  <a:pt x="604837" y="150939"/>
                </a:lnTo>
                <a:lnTo>
                  <a:pt x="609142" y="155219"/>
                </a:lnTo>
                <a:lnTo>
                  <a:pt x="620369" y="155219"/>
                </a:lnTo>
                <a:lnTo>
                  <a:pt x="624674" y="150952"/>
                </a:lnTo>
                <a:lnTo>
                  <a:pt x="624674" y="877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867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5070" y="566252"/>
            <a:ext cx="5113020" cy="492443"/>
          </a:xfrm>
        </p:spPr>
        <p:txBody>
          <a:bodyPr lIns="0" tIns="0" rIns="0" bIns="0"/>
          <a:lstStyle>
            <a:lvl1pPr>
              <a:defRPr sz="3200" b="1" i="0">
                <a:solidFill>
                  <a:srgbClr val="00C7E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5070" y="1427479"/>
            <a:ext cx="5721773" cy="369332"/>
          </a:xfrm>
        </p:spPr>
        <p:txBody>
          <a:bodyPr lIns="0" tIns="0" rIns="0" bIns="0"/>
          <a:lstStyle>
            <a:lvl1pPr>
              <a:defRPr sz="2400" b="0" i="0">
                <a:solidFill>
                  <a:srgbClr val="52525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33" b="1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pPr marL="50799">
              <a:spcBef>
                <a:spcPts val="40"/>
              </a:spcBef>
            </a:pPr>
            <a:fld id="{81D60167-4931-47E6-BA6A-407CBD079E47}" type="slidenum">
              <a:rPr lang="en-NL" spc="-67" smtClean="0"/>
              <a:pPr marL="50799">
                <a:spcBef>
                  <a:spcPts val="40"/>
                </a:spcBef>
              </a:pPr>
              <a:t>‹#›</a:t>
            </a:fld>
            <a:endParaRPr lang="en-NL" spc="-67" dirty="0"/>
          </a:p>
        </p:txBody>
      </p:sp>
    </p:spTree>
    <p:extLst>
      <p:ext uri="{BB962C8B-B14F-4D97-AF65-F5344CB8AC3E}">
        <p14:creationId xmlns:p14="http://schemas.microsoft.com/office/powerpoint/2010/main" val="155851834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5070" y="566252"/>
            <a:ext cx="5113020" cy="492443"/>
          </a:xfrm>
        </p:spPr>
        <p:txBody>
          <a:bodyPr lIns="0" tIns="0" rIns="0" bIns="0"/>
          <a:lstStyle>
            <a:lvl1pPr>
              <a:defRPr sz="3200" b="1" i="0">
                <a:solidFill>
                  <a:srgbClr val="00C7E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33" b="1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pPr marL="50799">
              <a:spcBef>
                <a:spcPts val="40"/>
              </a:spcBef>
            </a:pPr>
            <a:fld id="{81D60167-4931-47E6-BA6A-407CBD079E47}" type="slidenum">
              <a:rPr lang="en-NL" spc="-67" smtClean="0"/>
              <a:pPr marL="50799">
                <a:spcBef>
                  <a:spcPts val="40"/>
                </a:spcBef>
              </a:pPr>
              <a:t>‹#›</a:t>
            </a:fld>
            <a:endParaRPr lang="en-NL" spc="-67" dirty="0"/>
          </a:p>
        </p:txBody>
      </p:sp>
    </p:spTree>
    <p:extLst>
      <p:ext uri="{BB962C8B-B14F-4D97-AF65-F5344CB8AC3E}">
        <p14:creationId xmlns:p14="http://schemas.microsoft.com/office/powerpoint/2010/main" val="75915940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5070" y="566252"/>
            <a:ext cx="5113020" cy="492443"/>
          </a:xfrm>
        </p:spPr>
        <p:txBody>
          <a:bodyPr lIns="0" tIns="0" rIns="0" bIns="0"/>
          <a:lstStyle>
            <a:lvl1pPr>
              <a:defRPr sz="3200" b="1" i="0">
                <a:solidFill>
                  <a:srgbClr val="00C7E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33" b="1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pPr marL="50799">
              <a:spcBef>
                <a:spcPts val="40"/>
              </a:spcBef>
            </a:pPr>
            <a:fld id="{81D60167-4931-47E6-BA6A-407CBD079E47}" type="slidenum">
              <a:rPr lang="en-NL" spc="-67" smtClean="0"/>
              <a:pPr marL="50799">
                <a:spcBef>
                  <a:spcPts val="40"/>
                </a:spcBef>
              </a:pPr>
              <a:t>‹#›</a:t>
            </a:fld>
            <a:endParaRPr lang="en-NL" spc="-67" dirty="0"/>
          </a:p>
        </p:txBody>
      </p:sp>
    </p:spTree>
    <p:extLst>
      <p:ext uri="{BB962C8B-B14F-4D97-AF65-F5344CB8AC3E}">
        <p14:creationId xmlns:p14="http://schemas.microsoft.com/office/powerpoint/2010/main" val="31110316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33" b="1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pPr marL="50799">
              <a:spcBef>
                <a:spcPts val="40"/>
              </a:spcBef>
            </a:pPr>
            <a:fld id="{81D60167-4931-47E6-BA6A-407CBD079E47}" type="slidenum">
              <a:rPr lang="en-NL" spc="-67" smtClean="0"/>
              <a:pPr marL="50799">
                <a:spcBef>
                  <a:spcPts val="40"/>
                </a:spcBef>
              </a:pPr>
              <a:t>‹#›</a:t>
            </a:fld>
            <a:endParaRPr lang="en-NL" spc="-67" dirty="0"/>
          </a:p>
        </p:txBody>
      </p:sp>
    </p:spTree>
    <p:extLst>
      <p:ext uri="{BB962C8B-B14F-4D97-AF65-F5344CB8AC3E}">
        <p14:creationId xmlns:p14="http://schemas.microsoft.com/office/powerpoint/2010/main" val="198162251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85615-47DE-E1CD-C40D-40344CB52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F9D7D7-1FEB-0BE4-B9EC-F6798278A8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8D8AE-58F1-411B-9407-1A6AE774D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50E94-7715-D74C-84D7-D5F847599083}" type="datetimeFigureOut">
              <a:rPr lang="en-NL" smtClean="0"/>
              <a:t>24/03/2024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8DC12-5EB7-8F2C-9CF6-B014A555E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55286-E495-D606-670C-96B46C1C5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468D-146F-A04C-924A-EF301274253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2179657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C03C0-2677-9ECB-05BD-74181037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E6149-5D78-3A64-BA81-F40921A0F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90F71-7848-749E-E247-31B0ED793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50E94-7715-D74C-84D7-D5F847599083}" type="datetimeFigureOut">
              <a:rPr lang="en-NL" smtClean="0"/>
              <a:t>24/03/2024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838FE-AC63-F44A-E977-4BB7E525C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E4DDF-D599-F0EF-F28B-1F584B56E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468D-146F-A04C-924A-EF301274253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6124351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DFDD1-881B-1B2C-9B00-7D7FE5379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4686C0-3287-30BE-7EE2-DA8B9EEC7C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3DD5F-5356-D5DD-9C11-75FB773B6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50E94-7715-D74C-84D7-D5F847599083}" type="datetimeFigureOut">
              <a:rPr lang="en-NL" smtClean="0"/>
              <a:t>24/03/2024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49BE2-5762-4C85-68D1-78A456491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C59D7-A6F1-C9BB-E37E-9589CECF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468D-146F-A04C-924A-EF301274253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7728370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4774F-CE6C-B496-AD0B-4831F56A8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99A68-54BB-F480-E39C-04A5FDF08C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8075FB-6971-5CD1-67B6-071A9C14E5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73D0B1-DD6B-856A-9D56-23F1D5ABF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50E94-7715-D74C-84D7-D5F847599083}" type="datetimeFigureOut">
              <a:rPr lang="en-NL" smtClean="0"/>
              <a:t>24/03/2024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6F8ADE-13B2-7B33-4379-F59B16D14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E0B35-9C3D-4D04-7916-0DD0719E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468D-146F-A04C-924A-EF301274253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3712028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7C9B3-7318-1A92-72CA-1989E009F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32B70-183F-E393-43AA-996286DB4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2EEB1-C139-CF02-BF54-3FC37AC1EA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92236-E094-F234-69DD-9F876596B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3E75BE-0A54-637D-06E8-FB68399B8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CA6C12-6D02-CD90-F7DB-FD449B8A9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50E94-7715-D74C-84D7-D5F847599083}" type="datetimeFigureOut">
              <a:rPr lang="en-NL" smtClean="0"/>
              <a:t>24/03/2024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A8D4CE-4E2B-970C-883B-23226FFCA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B7CD9D-F5C8-5C36-9851-0029364AB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468D-146F-A04C-924A-EF301274253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49941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+image purple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53A9E8D0-1C6B-4326-B19E-22B4EAB7FB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02579" y="0"/>
            <a:ext cx="5489423" cy="6858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66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20D030F4-AD71-9EC7-287F-DF0F91D6E3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00754" y="1324504"/>
            <a:ext cx="3402535" cy="46597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1pPr>
            <a:lvl2pPr marL="120014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None/>
              <a:defRPr sz="1467">
                <a:solidFill>
                  <a:schemeClr val="bg1"/>
                </a:solidFill>
              </a:defRPr>
            </a:lvl2pPr>
            <a:lvl3pPr marL="24003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None/>
              <a:defRPr sz="1333">
                <a:solidFill>
                  <a:schemeClr val="bg1"/>
                </a:solidFill>
              </a:defRPr>
            </a:lvl3pPr>
            <a:lvl4pPr marL="360044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4pPr>
            <a:lvl5pPr marL="48006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None/>
              <a:defRPr sz="10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19D4A9F3-E6EF-2E16-AC87-29796D0EBDD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7483" y="1324505"/>
            <a:ext cx="2093980" cy="2928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7BC0EA9-F54A-8095-F444-80DE81F08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576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768D7-6176-5EF2-1E7B-673472CD5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8231D0-097B-6FC1-08B1-F2436A3A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50E94-7715-D74C-84D7-D5F847599083}" type="datetimeFigureOut">
              <a:rPr lang="en-NL" smtClean="0"/>
              <a:t>24/03/2024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69338E-814E-41DC-4990-C53A0CE57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C7C8B-2F52-E89B-DA61-A1B40D96B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468D-146F-A04C-924A-EF301274253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6732732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6D4DD4-73B4-4947-69DD-0DC0395F0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50E94-7715-D74C-84D7-D5F847599083}" type="datetimeFigureOut">
              <a:rPr lang="en-NL" smtClean="0"/>
              <a:t>24/03/2024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6ECA54-6959-310C-F5F1-45794F4C8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5DF17-8F52-5405-6617-B0C04453C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468D-146F-A04C-924A-EF301274253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8868380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CD550-2DB7-F29E-8D5C-82B4DB3AD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84CAC-771F-CB95-2F3F-73FFC051C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25E382-931F-B0C5-4D5D-3C4EF0ADD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29FB53-E7E5-42F6-0927-4F307701E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50E94-7715-D74C-84D7-D5F847599083}" type="datetimeFigureOut">
              <a:rPr lang="en-NL" smtClean="0"/>
              <a:t>24/03/2024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E3B0F0-9130-3ED4-A8F2-67AE32DCE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6F4182-9EEB-24B4-9275-9A1D9D614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468D-146F-A04C-924A-EF301274253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0558561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BA238-390C-2BEB-C0C6-0EB844B85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A009DE-B532-F476-6175-CAF8AA5531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D5BE29-04D2-4624-B609-E2F7205CF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9AF0B3-4F8B-95C6-9CB5-48D14C920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50E94-7715-D74C-84D7-D5F847599083}" type="datetimeFigureOut">
              <a:rPr lang="en-NL" smtClean="0"/>
              <a:t>24/03/2024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46B755-CA66-9807-96B9-565DD8F91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462C3-8B03-C282-DF60-033412AF0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468D-146F-A04C-924A-EF301274253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4853809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29033-517C-4E37-E0CC-36CB5DC41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0E6C7C-C4D9-F7C7-755F-F77E3699E0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38041-E193-9381-3BDB-182B97699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50E94-7715-D74C-84D7-D5F847599083}" type="datetimeFigureOut">
              <a:rPr lang="en-NL" smtClean="0"/>
              <a:t>24/03/2024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68BBF-2C5D-9675-9F94-4EA1DF93B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FE636-FBEB-3E7E-88A0-9F33686A7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468D-146F-A04C-924A-EF301274253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4327236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289D97-5F31-CC2D-A9A0-DB667B6FD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47E94E-4D68-5757-5402-455A6DC847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1E48E-D56B-91F6-E1D4-2E60CC68A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50E94-7715-D74C-84D7-D5F847599083}" type="datetimeFigureOut">
              <a:rPr lang="en-NL" smtClean="0"/>
              <a:t>24/03/2024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3AAEE-812F-7836-F5A9-4867C6CF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1BCB1-D646-8662-7CA7-82E2A8D4B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468D-146F-A04C-924A-EF301274253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6534133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- Metr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612B34-0743-45E5-6A43-606DD1801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3340" y="0"/>
            <a:ext cx="7988660" cy="68579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2711972-DFF4-D836-5FF7-8477A9535C5D}"/>
              </a:ext>
            </a:extLst>
          </p:cNvPr>
          <p:cNvGrpSpPr/>
          <p:nvPr userDrawn="1"/>
        </p:nvGrpSpPr>
        <p:grpSpPr>
          <a:xfrm>
            <a:off x="-8312" y="-3175"/>
            <a:ext cx="7325027" cy="6863523"/>
            <a:chOff x="-8312" y="-3175"/>
            <a:chExt cx="7325027" cy="6863523"/>
          </a:xfrm>
        </p:grpSpPr>
        <p:sp>
          <p:nvSpPr>
            <p:cNvPr id="5" name="Rectangle 10">
              <a:extLst>
                <a:ext uri="{FF2B5EF4-FFF2-40B4-BE49-F238E27FC236}">
                  <a16:creationId xmlns:a16="http://schemas.microsoft.com/office/drawing/2014/main" id="{C45CEAB9-8D01-F4E4-CF32-6D93D0BA4C0E}"/>
                </a:ext>
              </a:extLst>
            </p:cNvPr>
            <p:cNvSpPr/>
            <p:nvPr/>
          </p:nvSpPr>
          <p:spPr>
            <a:xfrm>
              <a:off x="-8312" y="0"/>
              <a:ext cx="7321248" cy="6858000"/>
            </a:xfrm>
            <a:custGeom>
              <a:avLst/>
              <a:gdLst>
                <a:gd name="connsiteX0" fmla="*/ 0 w 6622137"/>
                <a:gd name="connsiteY0" fmla="*/ 0 h 6855204"/>
                <a:gd name="connsiteX1" fmla="*/ 6622137 w 6622137"/>
                <a:gd name="connsiteY1" fmla="*/ 0 h 6855204"/>
                <a:gd name="connsiteX2" fmla="*/ 6622137 w 6622137"/>
                <a:gd name="connsiteY2" fmla="*/ 6855204 h 6855204"/>
                <a:gd name="connsiteX3" fmla="*/ 0 w 6622137"/>
                <a:gd name="connsiteY3" fmla="*/ 6855204 h 6855204"/>
                <a:gd name="connsiteX4" fmla="*/ 0 w 6622137"/>
                <a:gd name="connsiteY4" fmla="*/ 0 h 6855204"/>
                <a:gd name="connsiteX0" fmla="*/ 0 w 8141655"/>
                <a:gd name="connsiteY0" fmla="*/ 0 h 6855204"/>
                <a:gd name="connsiteX1" fmla="*/ 8141655 w 8141655"/>
                <a:gd name="connsiteY1" fmla="*/ 0 h 6855204"/>
                <a:gd name="connsiteX2" fmla="*/ 6622137 w 8141655"/>
                <a:gd name="connsiteY2" fmla="*/ 6855204 h 6855204"/>
                <a:gd name="connsiteX3" fmla="*/ 0 w 8141655"/>
                <a:gd name="connsiteY3" fmla="*/ 6855204 h 6855204"/>
                <a:gd name="connsiteX4" fmla="*/ 0 w 8141655"/>
                <a:gd name="connsiteY4" fmla="*/ 0 h 6855204"/>
                <a:gd name="connsiteX0" fmla="*/ 0 w 8326840"/>
                <a:gd name="connsiteY0" fmla="*/ 0 h 6855204"/>
                <a:gd name="connsiteX1" fmla="*/ 8141655 w 8326840"/>
                <a:gd name="connsiteY1" fmla="*/ 0 h 6855204"/>
                <a:gd name="connsiteX2" fmla="*/ 6622137 w 8326840"/>
                <a:gd name="connsiteY2" fmla="*/ 6855204 h 6855204"/>
                <a:gd name="connsiteX3" fmla="*/ 0 w 8326840"/>
                <a:gd name="connsiteY3" fmla="*/ 6855204 h 6855204"/>
                <a:gd name="connsiteX4" fmla="*/ 0 w 8326840"/>
                <a:gd name="connsiteY4" fmla="*/ 0 h 6855204"/>
                <a:gd name="connsiteX0" fmla="*/ 0 w 8393590"/>
                <a:gd name="connsiteY0" fmla="*/ 0 h 6855204"/>
                <a:gd name="connsiteX1" fmla="*/ 8141655 w 8393590"/>
                <a:gd name="connsiteY1" fmla="*/ 0 h 6855204"/>
                <a:gd name="connsiteX2" fmla="*/ 6622137 w 8393590"/>
                <a:gd name="connsiteY2" fmla="*/ 6855204 h 6855204"/>
                <a:gd name="connsiteX3" fmla="*/ 0 w 8393590"/>
                <a:gd name="connsiteY3" fmla="*/ 6855204 h 6855204"/>
                <a:gd name="connsiteX4" fmla="*/ 0 w 8393590"/>
                <a:gd name="connsiteY4" fmla="*/ 0 h 6855204"/>
                <a:gd name="connsiteX0" fmla="*/ 1080655 w 8393590"/>
                <a:gd name="connsiteY0" fmla="*/ 0 h 6855204"/>
                <a:gd name="connsiteX1" fmla="*/ 8141655 w 8393590"/>
                <a:gd name="connsiteY1" fmla="*/ 0 h 6855204"/>
                <a:gd name="connsiteX2" fmla="*/ 6622137 w 8393590"/>
                <a:gd name="connsiteY2" fmla="*/ 6855204 h 6855204"/>
                <a:gd name="connsiteX3" fmla="*/ 0 w 8393590"/>
                <a:gd name="connsiteY3" fmla="*/ 6855204 h 6855204"/>
                <a:gd name="connsiteX4" fmla="*/ 1080655 w 8393590"/>
                <a:gd name="connsiteY4" fmla="*/ 0 h 6855204"/>
                <a:gd name="connsiteX0" fmla="*/ 92364 w 7405299"/>
                <a:gd name="connsiteY0" fmla="*/ 0 h 6855204"/>
                <a:gd name="connsiteX1" fmla="*/ 7153364 w 7405299"/>
                <a:gd name="connsiteY1" fmla="*/ 0 h 6855204"/>
                <a:gd name="connsiteX2" fmla="*/ 5633846 w 7405299"/>
                <a:gd name="connsiteY2" fmla="*/ 6855204 h 6855204"/>
                <a:gd name="connsiteX3" fmla="*/ 0 w 7405299"/>
                <a:gd name="connsiteY3" fmla="*/ 6836731 h 6855204"/>
                <a:gd name="connsiteX4" fmla="*/ 92364 w 7405299"/>
                <a:gd name="connsiteY4" fmla="*/ 0 h 6855204"/>
                <a:gd name="connsiteX0" fmla="*/ 0 w 7312935"/>
                <a:gd name="connsiteY0" fmla="*/ 0 h 6855204"/>
                <a:gd name="connsiteX1" fmla="*/ 7061000 w 7312935"/>
                <a:gd name="connsiteY1" fmla="*/ 0 h 6855204"/>
                <a:gd name="connsiteX2" fmla="*/ 5541482 w 7312935"/>
                <a:gd name="connsiteY2" fmla="*/ 6855204 h 6855204"/>
                <a:gd name="connsiteX3" fmla="*/ 36945 w 7312935"/>
                <a:gd name="connsiteY3" fmla="*/ 6836731 h 6855204"/>
                <a:gd name="connsiteX4" fmla="*/ 0 w 7312935"/>
                <a:gd name="connsiteY4" fmla="*/ 0 h 6855204"/>
                <a:gd name="connsiteX0" fmla="*/ 0 w 7312935"/>
                <a:gd name="connsiteY0" fmla="*/ 0 h 6855204"/>
                <a:gd name="connsiteX1" fmla="*/ 7061000 w 7312935"/>
                <a:gd name="connsiteY1" fmla="*/ 0 h 6855204"/>
                <a:gd name="connsiteX2" fmla="*/ 5541482 w 7312935"/>
                <a:gd name="connsiteY2" fmla="*/ 6855204 h 6855204"/>
                <a:gd name="connsiteX3" fmla="*/ 0 w 7312935"/>
                <a:gd name="connsiteY3" fmla="*/ 6845967 h 6855204"/>
                <a:gd name="connsiteX4" fmla="*/ 0 w 7312935"/>
                <a:gd name="connsiteY4" fmla="*/ 0 h 6855204"/>
                <a:gd name="connsiteX0" fmla="*/ 8313 w 7321248"/>
                <a:gd name="connsiteY0" fmla="*/ 0 h 6855204"/>
                <a:gd name="connsiteX1" fmla="*/ 7069313 w 7321248"/>
                <a:gd name="connsiteY1" fmla="*/ 0 h 6855204"/>
                <a:gd name="connsiteX2" fmla="*/ 5549795 w 7321248"/>
                <a:gd name="connsiteY2" fmla="*/ 6855204 h 6855204"/>
                <a:gd name="connsiteX3" fmla="*/ 0 w 7321248"/>
                <a:gd name="connsiteY3" fmla="*/ 6854269 h 6855204"/>
                <a:gd name="connsiteX4" fmla="*/ 8313 w 7321248"/>
                <a:gd name="connsiteY4" fmla="*/ 0 h 6855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1248" h="6855204">
                  <a:moveTo>
                    <a:pt x="8313" y="0"/>
                  </a:moveTo>
                  <a:lnTo>
                    <a:pt x="7069313" y="0"/>
                  </a:lnTo>
                  <a:cubicBezTo>
                    <a:pt x="7825077" y="3756059"/>
                    <a:pt x="6752040" y="4818615"/>
                    <a:pt x="5549795" y="6855204"/>
                  </a:cubicBezTo>
                  <a:lnTo>
                    <a:pt x="0" y="6854269"/>
                  </a:lnTo>
                  <a:lnTo>
                    <a:pt x="8313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7A8A522B-1935-09F4-7C51-F449EDEC06CC}"/>
                </a:ext>
              </a:extLst>
            </p:cNvPr>
            <p:cNvSpPr/>
            <p:nvPr/>
          </p:nvSpPr>
          <p:spPr>
            <a:xfrm>
              <a:off x="5175770" y="-3175"/>
              <a:ext cx="2140945" cy="6863523"/>
            </a:xfrm>
            <a:custGeom>
              <a:avLst/>
              <a:gdLst>
                <a:gd name="connsiteX0" fmla="*/ 0 w 2156792"/>
                <a:gd name="connsiteY0" fmla="*/ 0 h 6858000"/>
                <a:gd name="connsiteX1" fmla="*/ 2156792 w 2156792"/>
                <a:gd name="connsiteY1" fmla="*/ 0 h 6858000"/>
                <a:gd name="connsiteX2" fmla="*/ 2156792 w 2156792"/>
                <a:gd name="connsiteY2" fmla="*/ 6858000 h 6858000"/>
                <a:gd name="connsiteX3" fmla="*/ 0 w 2156792"/>
                <a:gd name="connsiteY3" fmla="*/ 6858000 h 6858000"/>
                <a:gd name="connsiteX4" fmla="*/ 0 w 2156792"/>
                <a:gd name="connsiteY4" fmla="*/ 0 h 6858000"/>
                <a:gd name="connsiteX0" fmla="*/ 1779104 w 2156792"/>
                <a:gd name="connsiteY0" fmla="*/ 9939 h 6858000"/>
                <a:gd name="connsiteX1" fmla="*/ 2156792 w 2156792"/>
                <a:gd name="connsiteY1" fmla="*/ 0 h 6858000"/>
                <a:gd name="connsiteX2" fmla="*/ 2156792 w 2156792"/>
                <a:gd name="connsiteY2" fmla="*/ 6858000 h 6858000"/>
                <a:gd name="connsiteX3" fmla="*/ 0 w 2156792"/>
                <a:gd name="connsiteY3" fmla="*/ 6858000 h 6858000"/>
                <a:gd name="connsiteX4" fmla="*/ 1779104 w 2156792"/>
                <a:gd name="connsiteY4" fmla="*/ 9939 h 6858000"/>
                <a:gd name="connsiteX0" fmla="*/ 1779104 w 2156792"/>
                <a:gd name="connsiteY0" fmla="*/ 0 h 6848061"/>
                <a:gd name="connsiteX1" fmla="*/ 1878497 w 2156792"/>
                <a:gd name="connsiteY1" fmla="*/ 19878 h 6848061"/>
                <a:gd name="connsiteX2" fmla="*/ 2156792 w 2156792"/>
                <a:gd name="connsiteY2" fmla="*/ 6848061 h 6848061"/>
                <a:gd name="connsiteX3" fmla="*/ 0 w 2156792"/>
                <a:gd name="connsiteY3" fmla="*/ 6848061 h 6848061"/>
                <a:gd name="connsiteX4" fmla="*/ 1779104 w 2156792"/>
                <a:gd name="connsiteY4" fmla="*/ 0 h 6848061"/>
                <a:gd name="connsiteX0" fmla="*/ 1779104 w 1878497"/>
                <a:gd name="connsiteY0" fmla="*/ 0 h 6848061"/>
                <a:gd name="connsiteX1" fmla="*/ 1878497 w 1878497"/>
                <a:gd name="connsiteY1" fmla="*/ 19878 h 6848061"/>
                <a:gd name="connsiteX2" fmla="*/ 467139 w 1878497"/>
                <a:gd name="connsiteY2" fmla="*/ 6828183 h 6848061"/>
                <a:gd name="connsiteX3" fmla="*/ 0 w 1878497"/>
                <a:gd name="connsiteY3" fmla="*/ 6848061 h 6848061"/>
                <a:gd name="connsiteX4" fmla="*/ 1779104 w 1878497"/>
                <a:gd name="connsiteY4" fmla="*/ 0 h 6848061"/>
                <a:gd name="connsiteX0" fmla="*/ 1779104 w 1878497"/>
                <a:gd name="connsiteY0" fmla="*/ 0 h 6848061"/>
                <a:gd name="connsiteX1" fmla="*/ 1878497 w 1878497"/>
                <a:gd name="connsiteY1" fmla="*/ 19878 h 6848061"/>
                <a:gd name="connsiteX2" fmla="*/ 467139 w 1878497"/>
                <a:gd name="connsiteY2" fmla="*/ 6828183 h 6848061"/>
                <a:gd name="connsiteX3" fmla="*/ 0 w 1878497"/>
                <a:gd name="connsiteY3" fmla="*/ 6848061 h 6848061"/>
                <a:gd name="connsiteX4" fmla="*/ 1779104 w 1878497"/>
                <a:gd name="connsiteY4" fmla="*/ 0 h 6848061"/>
                <a:gd name="connsiteX0" fmla="*/ 1779104 w 2112058"/>
                <a:gd name="connsiteY0" fmla="*/ 0 h 6848061"/>
                <a:gd name="connsiteX1" fmla="*/ 1878497 w 2112058"/>
                <a:gd name="connsiteY1" fmla="*/ 19878 h 6848061"/>
                <a:gd name="connsiteX2" fmla="*/ 467139 w 2112058"/>
                <a:gd name="connsiteY2" fmla="*/ 6828183 h 6848061"/>
                <a:gd name="connsiteX3" fmla="*/ 0 w 2112058"/>
                <a:gd name="connsiteY3" fmla="*/ 6848061 h 6848061"/>
                <a:gd name="connsiteX4" fmla="*/ 1779104 w 2112058"/>
                <a:gd name="connsiteY4" fmla="*/ 0 h 6848061"/>
                <a:gd name="connsiteX0" fmla="*/ 1779104 w 2105583"/>
                <a:gd name="connsiteY0" fmla="*/ 0 h 6848061"/>
                <a:gd name="connsiteX1" fmla="*/ 1878497 w 2105583"/>
                <a:gd name="connsiteY1" fmla="*/ 19878 h 6848061"/>
                <a:gd name="connsiteX2" fmla="*/ 429039 w 2105583"/>
                <a:gd name="connsiteY2" fmla="*/ 6837708 h 6848061"/>
                <a:gd name="connsiteX3" fmla="*/ 0 w 2105583"/>
                <a:gd name="connsiteY3" fmla="*/ 6848061 h 6848061"/>
                <a:gd name="connsiteX4" fmla="*/ 1779104 w 2105583"/>
                <a:gd name="connsiteY4" fmla="*/ 0 h 6848061"/>
                <a:gd name="connsiteX0" fmla="*/ 1779104 w 2120384"/>
                <a:gd name="connsiteY0" fmla="*/ 0 h 6848061"/>
                <a:gd name="connsiteX1" fmla="*/ 1878497 w 2120384"/>
                <a:gd name="connsiteY1" fmla="*/ 19878 h 6848061"/>
                <a:gd name="connsiteX2" fmla="*/ 429039 w 2120384"/>
                <a:gd name="connsiteY2" fmla="*/ 6837708 h 6848061"/>
                <a:gd name="connsiteX3" fmla="*/ 0 w 2120384"/>
                <a:gd name="connsiteY3" fmla="*/ 6848061 h 6848061"/>
                <a:gd name="connsiteX4" fmla="*/ 1779104 w 2120384"/>
                <a:gd name="connsiteY4" fmla="*/ 0 h 6848061"/>
                <a:gd name="connsiteX0" fmla="*/ 1779104 w 2120384"/>
                <a:gd name="connsiteY0" fmla="*/ 0 h 6848061"/>
                <a:gd name="connsiteX1" fmla="*/ 1878497 w 2120384"/>
                <a:gd name="connsiteY1" fmla="*/ 19878 h 6848061"/>
                <a:gd name="connsiteX2" fmla="*/ 429039 w 2120384"/>
                <a:gd name="connsiteY2" fmla="*/ 6837708 h 6848061"/>
                <a:gd name="connsiteX3" fmla="*/ 0 w 2120384"/>
                <a:gd name="connsiteY3" fmla="*/ 6848061 h 6848061"/>
                <a:gd name="connsiteX4" fmla="*/ 1779104 w 2120384"/>
                <a:gd name="connsiteY4" fmla="*/ 0 h 6848061"/>
                <a:gd name="connsiteX0" fmla="*/ 1779104 w 2120384"/>
                <a:gd name="connsiteY0" fmla="*/ 0 h 6848061"/>
                <a:gd name="connsiteX1" fmla="*/ 1878497 w 2120384"/>
                <a:gd name="connsiteY1" fmla="*/ 19878 h 6848061"/>
                <a:gd name="connsiteX2" fmla="*/ 429039 w 2120384"/>
                <a:gd name="connsiteY2" fmla="*/ 6837708 h 6848061"/>
                <a:gd name="connsiteX3" fmla="*/ 0 w 2120384"/>
                <a:gd name="connsiteY3" fmla="*/ 6848061 h 6848061"/>
                <a:gd name="connsiteX4" fmla="*/ 1779104 w 2120384"/>
                <a:gd name="connsiteY4" fmla="*/ 0 h 6848061"/>
                <a:gd name="connsiteX0" fmla="*/ 1779104 w 2120384"/>
                <a:gd name="connsiteY0" fmla="*/ 0 h 6848061"/>
                <a:gd name="connsiteX1" fmla="*/ 1878497 w 2120384"/>
                <a:gd name="connsiteY1" fmla="*/ 9939 h 6848061"/>
                <a:gd name="connsiteX2" fmla="*/ 429039 w 2120384"/>
                <a:gd name="connsiteY2" fmla="*/ 6837708 h 6848061"/>
                <a:gd name="connsiteX3" fmla="*/ 0 w 2120384"/>
                <a:gd name="connsiteY3" fmla="*/ 6848061 h 6848061"/>
                <a:gd name="connsiteX4" fmla="*/ 1779104 w 2120384"/>
                <a:gd name="connsiteY4" fmla="*/ 0 h 6848061"/>
                <a:gd name="connsiteX0" fmla="*/ 1779104 w 2138672"/>
                <a:gd name="connsiteY0" fmla="*/ 1212 h 6849273"/>
                <a:gd name="connsiteX1" fmla="*/ 1900799 w 2138672"/>
                <a:gd name="connsiteY1" fmla="*/ 0 h 6849273"/>
                <a:gd name="connsiteX2" fmla="*/ 429039 w 2138672"/>
                <a:gd name="connsiteY2" fmla="*/ 6838920 h 6849273"/>
                <a:gd name="connsiteX3" fmla="*/ 0 w 2138672"/>
                <a:gd name="connsiteY3" fmla="*/ 6849273 h 6849273"/>
                <a:gd name="connsiteX4" fmla="*/ 1779104 w 2138672"/>
                <a:gd name="connsiteY4" fmla="*/ 1212 h 6849273"/>
                <a:gd name="connsiteX0" fmla="*/ 1812558 w 2138672"/>
                <a:gd name="connsiteY0" fmla="*/ 1212 h 6849273"/>
                <a:gd name="connsiteX1" fmla="*/ 1900799 w 2138672"/>
                <a:gd name="connsiteY1" fmla="*/ 0 h 6849273"/>
                <a:gd name="connsiteX2" fmla="*/ 429039 w 2138672"/>
                <a:gd name="connsiteY2" fmla="*/ 6838920 h 6849273"/>
                <a:gd name="connsiteX3" fmla="*/ 0 w 2138672"/>
                <a:gd name="connsiteY3" fmla="*/ 6849273 h 6849273"/>
                <a:gd name="connsiteX4" fmla="*/ 1812558 w 2138672"/>
                <a:gd name="connsiteY4" fmla="*/ 1212 h 6849273"/>
                <a:gd name="connsiteX0" fmla="*/ 1812558 w 2138672"/>
                <a:gd name="connsiteY0" fmla="*/ 1212 h 6849273"/>
                <a:gd name="connsiteX1" fmla="*/ 1900799 w 2138672"/>
                <a:gd name="connsiteY1" fmla="*/ 0 h 6849273"/>
                <a:gd name="connsiteX2" fmla="*/ 429039 w 2138672"/>
                <a:gd name="connsiteY2" fmla="*/ 6838920 h 6849273"/>
                <a:gd name="connsiteX3" fmla="*/ 0 w 2138672"/>
                <a:gd name="connsiteY3" fmla="*/ 6849273 h 6849273"/>
                <a:gd name="connsiteX4" fmla="*/ 1812558 w 2138672"/>
                <a:gd name="connsiteY4" fmla="*/ 1212 h 6849273"/>
                <a:gd name="connsiteX0" fmla="*/ 1812558 w 2138672"/>
                <a:gd name="connsiteY0" fmla="*/ 1212 h 6849273"/>
                <a:gd name="connsiteX1" fmla="*/ 1900799 w 2138672"/>
                <a:gd name="connsiteY1" fmla="*/ 0 h 6849273"/>
                <a:gd name="connsiteX2" fmla="*/ 429039 w 2138672"/>
                <a:gd name="connsiteY2" fmla="*/ 6838920 h 6849273"/>
                <a:gd name="connsiteX3" fmla="*/ 0 w 2138672"/>
                <a:gd name="connsiteY3" fmla="*/ 6849273 h 6849273"/>
                <a:gd name="connsiteX4" fmla="*/ 1812558 w 2138672"/>
                <a:gd name="connsiteY4" fmla="*/ 1212 h 6849273"/>
                <a:gd name="connsiteX0" fmla="*/ 1812558 w 2138672"/>
                <a:gd name="connsiteY0" fmla="*/ 1212 h 6849273"/>
                <a:gd name="connsiteX1" fmla="*/ 1900799 w 2138672"/>
                <a:gd name="connsiteY1" fmla="*/ 0 h 6849273"/>
                <a:gd name="connsiteX2" fmla="*/ 429039 w 2138672"/>
                <a:gd name="connsiteY2" fmla="*/ 6838920 h 6849273"/>
                <a:gd name="connsiteX3" fmla="*/ 0 w 2138672"/>
                <a:gd name="connsiteY3" fmla="*/ 6849273 h 6849273"/>
                <a:gd name="connsiteX4" fmla="*/ 1812558 w 2138672"/>
                <a:gd name="connsiteY4" fmla="*/ 1212 h 6849273"/>
                <a:gd name="connsiteX0" fmla="*/ 1812558 w 2138672"/>
                <a:gd name="connsiteY0" fmla="*/ 1212 h 6849273"/>
                <a:gd name="connsiteX1" fmla="*/ 1900799 w 2138672"/>
                <a:gd name="connsiteY1" fmla="*/ 0 h 6849273"/>
                <a:gd name="connsiteX2" fmla="*/ 429039 w 2138672"/>
                <a:gd name="connsiteY2" fmla="*/ 6838920 h 6849273"/>
                <a:gd name="connsiteX3" fmla="*/ 0 w 2138672"/>
                <a:gd name="connsiteY3" fmla="*/ 6849273 h 6849273"/>
                <a:gd name="connsiteX4" fmla="*/ 1812558 w 2138672"/>
                <a:gd name="connsiteY4" fmla="*/ 1212 h 6849273"/>
                <a:gd name="connsiteX0" fmla="*/ 1812558 w 2138672"/>
                <a:gd name="connsiteY0" fmla="*/ 1212 h 6849273"/>
                <a:gd name="connsiteX1" fmla="*/ 1900799 w 2138672"/>
                <a:gd name="connsiteY1" fmla="*/ 0 h 6849273"/>
                <a:gd name="connsiteX2" fmla="*/ 429039 w 2138672"/>
                <a:gd name="connsiteY2" fmla="*/ 6838920 h 6849273"/>
                <a:gd name="connsiteX3" fmla="*/ 0 w 2138672"/>
                <a:gd name="connsiteY3" fmla="*/ 6849273 h 6849273"/>
                <a:gd name="connsiteX4" fmla="*/ 1812558 w 2138672"/>
                <a:gd name="connsiteY4" fmla="*/ 1212 h 6849273"/>
                <a:gd name="connsiteX0" fmla="*/ 1812558 w 2138672"/>
                <a:gd name="connsiteY0" fmla="*/ 1212 h 6849273"/>
                <a:gd name="connsiteX1" fmla="*/ 1900799 w 2138672"/>
                <a:gd name="connsiteY1" fmla="*/ 0 h 6849273"/>
                <a:gd name="connsiteX2" fmla="*/ 429039 w 2138672"/>
                <a:gd name="connsiteY2" fmla="*/ 6838920 h 6849273"/>
                <a:gd name="connsiteX3" fmla="*/ 0 w 2138672"/>
                <a:gd name="connsiteY3" fmla="*/ 6849273 h 6849273"/>
                <a:gd name="connsiteX4" fmla="*/ 1812558 w 2138672"/>
                <a:gd name="connsiteY4" fmla="*/ 1212 h 6849273"/>
                <a:gd name="connsiteX0" fmla="*/ 1812558 w 2138672"/>
                <a:gd name="connsiteY0" fmla="*/ 1212 h 6849273"/>
                <a:gd name="connsiteX1" fmla="*/ 1900799 w 2138672"/>
                <a:gd name="connsiteY1" fmla="*/ 0 h 6849273"/>
                <a:gd name="connsiteX2" fmla="*/ 429039 w 2138672"/>
                <a:gd name="connsiteY2" fmla="*/ 6838920 h 6849273"/>
                <a:gd name="connsiteX3" fmla="*/ 0 w 2138672"/>
                <a:gd name="connsiteY3" fmla="*/ 6849273 h 6849273"/>
                <a:gd name="connsiteX4" fmla="*/ 1812558 w 2138672"/>
                <a:gd name="connsiteY4" fmla="*/ 1212 h 6849273"/>
                <a:gd name="connsiteX0" fmla="*/ 1812558 w 2138672"/>
                <a:gd name="connsiteY0" fmla="*/ 1212 h 6864320"/>
                <a:gd name="connsiteX1" fmla="*/ 1900799 w 2138672"/>
                <a:gd name="connsiteY1" fmla="*/ 0 h 6864320"/>
                <a:gd name="connsiteX2" fmla="*/ 429039 w 2138672"/>
                <a:gd name="connsiteY2" fmla="*/ 6864320 h 6864320"/>
                <a:gd name="connsiteX3" fmla="*/ 0 w 2138672"/>
                <a:gd name="connsiteY3" fmla="*/ 6849273 h 6864320"/>
                <a:gd name="connsiteX4" fmla="*/ 1812558 w 2138672"/>
                <a:gd name="connsiteY4" fmla="*/ 1212 h 6864320"/>
                <a:gd name="connsiteX0" fmla="*/ 1812558 w 2138672"/>
                <a:gd name="connsiteY0" fmla="*/ 1212 h 6864320"/>
                <a:gd name="connsiteX1" fmla="*/ 1900799 w 2138672"/>
                <a:gd name="connsiteY1" fmla="*/ 0 h 6864320"/>
                <a:gd name="connsiteX2" fmla="*/ 429039 w 2138672"/>
                <a:gd name="connsiteY2" fmla="*/ 6864320 h 6864320"/>
                <a:gd name="connsiteX3" fmla="*/ 0 w 2138672"/>
                <a:gd name="connsiteY3" fmla="*/ 6849273 h 6864320"/>
                <a:gd name="connsiteX4" fmla="*/ 1812558 w 2138672"/>
                <a:gd name="connsiteY4" fmla="*/ 1212 h 6864320"/>
                <a:gd name="connsiteX0" fmla="*/ 1812558 w 2138672"/>
                <a:gd name="connsiteY0" fmla="*/ 1212 h 6864320"/>
                <a:gd name="connsiteX1" fmla="*/ 1900799 w 2138672"/>
                <a:gd name="connsiteY1" fmla="*/ 0 h 6864320"/>
                <a:gd name="connsiteX2" fmla="*/ 429039 w 2138672"/>
                <a:gd name="connsiteY2" fmla="*/ 6864320 h 6864320"/>
                <a:gd name="connsiteX3" fmla="*/ 0 w 2138672"/>
                <a:gd name="connsiteY3" fmla="*/ 6849273 h 6864320"/>
                <a:gd name="connsiteX4" fmla="*/ 1812558 w 2138672"/>
                <a:gd name="connsiteY4" fmla="*/ 1212 h 6864320"/>
                <a:gd name="connsiteX0" fmla="*/ 1812558 w 2139237"/>
                <a:gd name="connsiteY0" fmla="*/ 1212 h 6854807"/>
                <a:gd name="connsiteX1" fmla="*/ 1900799 w 2139237"/>
                <a:gd name="connsiteY1" fmla="*/ 0 h 6854807"/>
                <a:gd name="connsiteX2" fmla="*/ 432214 w 2139237"/>
                <a:gd name="connsiteY2" fmla="*/ 6854807 h 6854807"/>
                <a:gd name="connsiteX3" fmla="*/ 0 w 2139237"/>
                <a:gd name="connsiteY3" fmla="*/ 6849273 h 6854807"/>
                <a:gd name="connsiteX4" fmla="*/ 1812558 w 2139237"/>
                <a:gd name="connsiteY4" fmla="*/ 1212 h 6854807"/>
                <a:gd name="connsiteX0" fmla="*/ 1812558 w 2140945"/>
                <a:gd name="connsiteY0" fmla="*/ 1212 h 6854807"/>
                <a:gd name="connsiteX1" fmla="*/ 1900799 w 2140945"/>
                <a:gd name="connsiteY1" fmla="*/ 0 h 6854807"/>
                <a:gd name="connsiteX2" fmla="*/ 441739 w 2140945"/>
                <a:gd name="connsiteY2" fmla="*/ 6854807 h 6854807"/>
                <a:gd name="connsiteX3" fmla="*/ 0 w 2140945"/>
                <a:gd name="connsiteY3" fmla="*/ 6849273 h 6854807"/>
                <a:gd name="connsiteX4" fmla="*/ 1812558 w 2140945"/>
                <a:gd name="connsiteY4" fmla="*/ 1212 h 6854807"/>
                <a:gd name="connsiteX0" fmla="*/ 1812558 w 2140945"/>
                <a:gd name="connsiteY0" fmla="*/ 1212 h 6854807"/>
                <a:gd name="connsiteX1" fmla="*/ 1900799 w 2140945"/>
                <a:gd name="connsiteY1" fmla="*/ 0 h 6854807"/>
                <a:gd name="connsiteX2" fmla="*/ 441739 w 2140945"/>
                <a:gd name="connsiteY2" fmla="*/ 6854807 h 6854807"/>
                <a:gd name="connsiteX3" fmla="*/ 0 w 2140945"/>
                <a:gd name="connsiteY3" fmla="*/ 6849273 h 6854807"/>
                <a:gd name="connsiteX4" fmla="*/ 1812558 w 2140945"/>
                <a:gd name="connsiteY4" fmla="*/ 1212 h 6854807"/>
                <a:gd name="connsiteX0" fmla="*/ 1812558 w 2140945"/>
                <a:gd name="connsiteY0" fmla="*/ 1212 h 6854807"/>
                <a:gd name="connsiteX1" fmla="*/ 1900799 w 2140945"/>
                <a:gd name="connsiteY1" fmla="*/ 0 h 6854807"/>
                <a:gd name="connsiteX2" fmla="*/ 441739 w 2140945"/>
                <a:gd name="connsiteY2" fmla="*/ 6854807 h 6854807"/>
                <a:gd name="connsiteX3" fmla="*/ 0 w 2140945"/>
                <a:gd name="connsiteY3" fmla="*/ 6851789 h 6854807"/>
                <a:gd name="connsiteX4" fmla="*/ 1812558 w 2140945"/>
                <a:gd name="connsiteY4" fmla="*/ 1212 h 685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0945" h="6854807">
                  <a:moveTo>
                    <a:pt x="1812558" y="1212"/>
                  </a:moveTo>
                  <a:lnTo>
                    <a:pt x="1900799" y="0"/>
                  </a:lnTo>
                  <a:cubicBezTo>
                    <a:pt x="2493833" y="2835966"/>
                    <a:pt x="1981477" y="4932414"/>
                    <a:pt x="441739" y="6854807"/>
                  </a:cubicBezTo>
                  <a:cubicBezTo>
                    <a:pt x="444776" y="6852962"/>
                    <a:pt x="143013" y="6856805"/>
                    <a:pt x="0" y="6851789"/>
                  </a:cubicBezTo>
                  <a:cubicBezTo>
                    <a:pt x="2258207" y="4362108"/>
                    <a:pt x="2220708" y="2117129"/>
                    <a:pt x="1812558" y="1212"/>
                  </a:cubicBezTo>
                  <a:close/>
                </a:path>
              </a:pathLst>
            </a:custGeom>
            <a:gradFill>
              <a:gsLst>
                <a:gs pos="100000">
                  <a:srgbClr val="FBB300"/>
                </a:gs>
                <a:gs pos="0">
                  <a:srgbClr val="FF4900"/>
                </a:gs>
              </a:gsLst>
              <a:lin ang="16200000" scaled="1"/>
            </a:gra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772511" y="2131849"/>
            <a:ext cx="5039472" cy="926275"/>
          </a:xfrm>
        </p:spPr>
        <p:txBody>
          <a:bodyPr vert="horz" lIns="0" tIns="45720" rIns="91440" bIns="45720" rtlCol="0" anchor="b" anchorCtr="0">
            <a:noAutofit/>
          </a:bodyPr>
          <a:lstStyle>
            <a:lvl1pPr>
              <a:defRPr lang="en-US" sz="4400" b="1">
                <a:solidFill>
                  <a:schemeClr val="tx2"/>
                </a:solidFill>
              </a:defRPr>
            </a:lvl1pPr>
          </a:lstStyle>
          <a:p>
            <a:pPr marL="0" lvl="0"/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806376" y="3281549"/>
            <a:ext cx="5005608" cy="400110"/>
          </a:xfr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000" dirty="0" smtClean="0">
                <a:solidFill>
                  <a:schemeClr val="tx2"/>
                </a:solidFill>
                <a:latin typeface="+mn-lt"/>
                <a:cs typeface="Arial"/>
              </a:defRPr>
            </a:lvl1pPr>
          </a:lstStyle>
          <a:p>
            <a:pPr marL="0" lvl="0"/>
            <a:r>
              <a:rPr lang="en-US" dirty="0"/>
              <a:t>Name of Presenter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86A7E5-00D0-45B9-9A0F-D1C02666A5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17" y="522627"/>
            <a:ext cx="2366611" cy="651836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F6F84BC-61AD-4C9D-9A4C-BBC547E770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5900" y="3733988"/>
            <a:ext cx="5005608" cy="400110"/>
          </a:xfr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000" dirty="0" smtClean="0">
                <a:solidFill>
                  <a:schemeClr val="tx2"/>
                </a:solidFill>
                <a:latin typeface="+mn-lt"/>
                <a:cs typeface="Arial"/>
              </a:defRPr>
            </a:lvl1pPr>
          </a:lstStyle>
          <a:p>
            <a:pPr marL="0" lvl="0"/>
            <a:r>
              <a:rPr lang="en-US" dirty="0"/>
              <a:t>Date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9B804CA-C17F-8DF0-D2BD-C6E47B4C8469}"/>
              </a:ext>
            </a:extLst>
          </p:cNvPr>
          <p:cNvCxnSpPr>
            <a:cxnSpLocks/>
          </p:cNvCxnSpPr>
          <p:nvPr userDrawn="1"/>
        </p:nvCxnSpPr>
        <p:spPr>
          <a:xfrm>
            <a:off x="822633" y="3138083"/>
            <a:ext cx="4095423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rgbClr val="FF8500"/>
                </a:gs>
              </a:gsLst>
              <a:lin ang="0" scaled="0"/>
            </a:gra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D595004-267F-DA31-4905-6A0174236E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796" y="676591"/>
            <a:ext cx="1883709" cy="47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675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lank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9D54083-6499-66E2-315B-48C0037B8B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377D6B2-EF34-1B9E-1883-1AA97FC6EE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1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itl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CCE141E6-E9B9-E23E-A269-AFF6949891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7481" y="915797"/>
            <a:ext cx="3741072" cy="4617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ADB4003-1A60-CBBE-22E6-A726795AEF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287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itle2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2">
            <a:extLst>
              <a:ext uri="{FF2B5EF4-FFF2-40B4-BE49-F238E27FC236}">
                <a16:creationId xmlns:a16="http://schemas.microsoft.com/office/drawing/2014/main" id="{1B2B9E30-A3D7-500E-A2CA-52DF8D4BAE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7483" y="1324505"/>
            <a:ext cx="2093980" cy="2928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76C1F00-1F29-98EE-63AC-86152B6566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662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9DFCC971-EBFB-5C3C-4B3A-BF74A0D3E9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88324" y="1324505"/>
            <a:ext cx="7954107" cy="45295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FontTx/>
              <a:buNone/>
              <a:defRPr sz="1600">
                <a:solidFill>
                  <a:schemeClr val="tx2"/>
                </a:solidFill>
              </a:defRPr>
            </a:lvl1pPr>
            <a:lvl2pPr marL="120014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FontTx/>
              <a:buNone/>
              <a:defRPr sz="1467">
                <a:solidFill>
                  <a:schemeClr val="tx2"/>
                </a:solidFill>
              </a:defRPr>
            </a:lvl2pPr>
            <a:lvl3pPr marL="24003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FontTx/>
              <a:buNone/>
              <a:defRPr sz="1467">
                <a:solidFill>
                  <a:schemeClr val="tx2"/>
                </a:solidFill>
              </a:defRPr>
            </a:lvl3pPr>
            <a:lvl4pPr marL="360044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FontTx/>
              <a:buNone/>
              <a:defRPr lang="en-US" sz="1467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48006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FontTx/>
              <a:buNone/>
              <a:defRPr sz="1467">
                <a:solidFill>
                  <a:schemeClr val="tx2"/>
                </a:solidFill>
              </a:defRPr>
            </a:lvl5pPr>
            <a:lvl6pPr marL="720090" indent="-12001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733">
                <a:solidFill>
                  <a:schemeClr val="tx2"/>
                </a:solidFill>
              </a:defRPr>
            </a:lvl6pPr>
            <a:lvl7pPr marL="720090">
              <a:defRPr sz="800"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92030A37-8322-2788-E8CF-0C9C529E03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7482" y="1324505"/>
            <a:ext cx="2312559" cy="2928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BB8C7E5-4302-B051-4786-EE4C9BAA2F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43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2 colums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E05E8ACA-8A17-BE6D-1316-AB48803A6F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91129" y="1324506"/>
            <a:ext cx="3890108" cy="41907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FontTx/>
              <a:buNone/>
              <a:defRPr sz="1600">
                <a:solidFill>
                  <a:schemeClr val="tx2"/>
                </a:solidFill>
              </a:defRPr>
            </a:lvl1pPr>
            <a:lvl2pPr marL="120014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FontTx/>
              <a:buNone/>
              <a:defRPr sz="1467">
                <a:solidFill>
                  <a:schemeClr val="tx2"/>
                </a:solidFill>
              </a:defRPr>
            </a:lvl2pPr>
            <a:lvl3pPr marL="24003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FontTx/>
              <a:buNone/>
              <a:defRPr sz="1467">
                <a:solidFill>
                  <a:schemeClr val="tx2"/>
                </a:solidFill>
              </a:defRPr>
            </a:lvl3pPr>
            <a:lvl4pPr marL="360044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FontTx/>
              <a:buNone/>
              <a:defRPr lang="en-US" sz="1467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48006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FontTx/>
              <a:buNone/>
              <a:defRPr sz="1467">
                <a:solidFill>
                  <a:schemeClr val="tx2"/>
                </a:solidFill>
              </a:defRPr>
            </a:lvl5pPr>
            <a:lvl6pPr marL="720090" indent="-12001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733">
                <a:solidFill>
                  <a:schemeClr val="tx2"/>
                </a:solidFill>
              </a:defRPr>
            </a:lvl6pPr>
            <a:lvl7pPr marL="720090">
              <a:defRPr sz="800"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26DDCDEE-B351-792D-02A0-1C253B6CE8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52323" y="1324506"/>
            <a:ext cx="3890108" cy="41907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FontTx/>
              <a:buNone/>
              <a:defRPr sz="1600">
                <a:solidFill>
                  <a:schemeClr val="tx2"/>
                </a:solidFill>
              </a:defRPr>
            </a:lvl1pPr>
            <a:lvl2pPr marL="120014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FontTx/>
              <a:buNone/>
              <a:defRPr sz="1467">
                <a:solidFill>
                  <a:schemeClr val="tx2"/>
                </a:solidFill>
              </a:defRPr>
            </a:lvl2pPr>
            <a:lvl3pPr marL="24003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FontTx/>
              <a:buNone/>
              <a:defRPr sz="1467">
                <a:solidFill>
                  <a:schemeClr val="tx2"/>
                </a:solidFill>
              </a:defRPr>
            </a:lvl3pPr>
            <a:lvl4pPr marL="360044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FontTx/>
              <a:buNone/>
              <a:defRPr lang="en-US" sz="1467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48006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FontTx/>
              <a:buNone/>
              <a:defRPr sz="1467">
                <a:solidFill>
                  <a:schemeClr val="tx2"/>
                </a:solidFill>
              </a:defRPr>
            </a:lvl5pPr>
            <a:lvl6pPr marL="720090" indent="-12001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733">
                <a:solidFill>
                  <a:schemeClr val="tx2"/>
                </a:solidFill>
              </a:defRPr>
            </a:lvl6pPr>
            <a:lvl7pPr marL="720090">
              <a:defRPr sz="800"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05BB10C0-83B5-6BAE-2ADE-6CE614A350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7482" y="1324505"/>
            <a:ext cx="2312559" cy="2928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2D68C2B-9BC4-D7A0-5143-739BAE1F5A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569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+imag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02579" y="0"/>
            <a:ext cx="5489423" cy="6858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667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B35CAB1B-9678-E533-5A57-67A117985B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00754" y="1324504"/>
            <a:ext cx="3402535" cy="46597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None/>
              <a:defRPr sz="1600">
                <a:solidFill>
                  <a:schemeClr val="tx2"/>
                </a:solidFill>
              </a:defRPr>
            </a:lvl1pPr>
            <a:lvl2pPr marL="120014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None/>
              <a:defRPr sz="1467">
                <a:solidFill>
                  <a:schemeClr val="tx2"/>
                </a:solidFill>
              </a:defRPr>
            </a:lvl2pPr>
            <a:lvl3pPr marL="24003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None/>
              <a:defRPr sz="1333">
                <a:solidFill>
                  <a:schemeClr val="tx2"/>
                </a:solidFill>
              </a:defRPr>
            </a:lvl3pPr>
            <a:lvl4pPr marL="360044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None/>
              <a:defRPr sz="1200">
                <a:solidFill>
                  <a:schemeClr val="tx2"/>
                </a:solidFill>
              </a:defRPr>
            </a:lvl4pPr>
            <a:lvl5pPr marL="48006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70000"/>
              <a:buNone/>
              <a:defRPr sz="10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BA1DB9EB-B973-C377-CB9D-7A8F6A708E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7483" y="1324505"/>
            <a:ext cx="2093980" cy="2928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2B112A9-5704-B778-5C2D-B58918ECBE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5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51AA10F-A429-E2BF-6C7F-FD79AD35B5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5653" y="3195581"/>
            <a:ext cx="8954634" cy="1835150"/>
          </a:xfrm>
        </p:spPr>
        <p:txBody>
          <a:bodyPr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Title Inserted Here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E5D0AEB7-6FEA-6D10-B7E0-8A9B40A289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3362" y="5266215"/>
            <a:ext cx="2754663" cy="265127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Presenter Name 1,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9BE2DD-7476-25E6-7108-24EB14B470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3361" y="5532193"/>
            <a:ext cx="2754663" cy="29989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Company, Country</a:t>
            </a:r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BFCD4187-F53A-D82A-D183-77B7DBECCF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132" y="685800"/>
            <a:ext cx="1672554" cy="1672554"/>
          </a:xfrm>
          <a:prstGeom prst="rect">
            <a:avLst/>
          </a:prstGeom>
        </p:spPr>
      </p:pic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847DCBBA-2D4D-181A-E607-F910BC5C44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24432" y="5266215"/>
            <a:ext cx="2754663" cy="265127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Presenter Name 2,</a:t>
            </a: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E271CFCB-0AFF-3B0E-C209-8D60DF613A1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24431" y="5532193"/>
            <a:ext cx="2754663" cy="29989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Company, Country</a:t>
            </a:r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EBC526CE-C039-EB6A-FC50-5D5158A423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95623" y="5276154"/>
            <a:ext cx="2754663" cy="265127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Presenter Name 3,</a:t>
            </a: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FED2DB50-48B9-C928-64F8-B895737A8DC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95622" y="5542132"/>
            <a:ext cx="2754663" cy="29989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Company, Country</a:t>
            </a:r>
          </a:p>
        </p:txBody>
      </p:sp>
    </p:spTree>
    <p:extLst>
      <p:ext uri="{BB962C8B-B14F-4D97-AF65-F5344CB8AC3E}">
        <p14:creationId xmlns:p14="http://schemas.microsoft.com/office/powerpoint/2010/main" val="1633874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48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Blank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2F37E922-B524-CFDB-6E32-A3482D805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653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Divider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01D2CA4-939C-12C2-DF49-53BE4EA4C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5171A027-F306-2076-1655-516991AB6F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60774" y="1440000"/>
            <a:ext cx="8870453" cy="40086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Divider pages </a:t>
            </a:r>
            <a:br>
              <a:rPr lang="en-US" noProof="0" dirty="0"/>
            </a:br>
            <a:r>
              <a:rPr lang="en-US" noProof="0" dirty="0"/>
              <a:t>or large quotes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6DCEE33-0AE6-A5A7-655E-DC0804E4A4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076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Divider_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4F21A385-98F4-A1A5-DA6A-6A7823FF70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60774" y="1440000"/>
            <a:ext cx="8870453" cy="40086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Divider pages </a:t>
            </a:r>
            <a:br>
              <a:rPr lang="en-US" noProof="0" dirty="0"/>
            </a:br>
            <a:r>
              <a:rPr lang="en-US" noProof="0" dirty="0"/>
              <a:t>or large quotes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7A86165-ABE0-B9F6-2BFC-2F8B8B0EE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775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velengths_2024_01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ity skyline in the water&#10;&#10;Description automatically generated with medium confidence">
            <a:extLst>
              <a:ext uri="{FF2B5EF4-FFF2-40B4-BE49-F238E27FC236}">
                <a16:creationId xmlns:a16="http://schemas.microsoft.com/office/drawing/2014/main" id="{EBD1A766-3A0C-46FA-D938-BF0DB51A2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3"/>
            <a:ext cx="12192000" cy="6857868"/>
          </a:xfrm>
          <a:prstGeom prst="rect">
            <a:avLst/>
          </a:prstGeom>
        </p:spPr>
      </p:pic>
      <p:sp>
        <p:nvSpPr>
          <p:cNvPr id="13" name="Title 10">
            <a:extLst>
              <a:ext uri="{FF2B5EF4-FFF2-40B4-BE49-F238E27FC236}">
                <a16:creationId xmlns:a16="http://schemas.microsoft.com/office/drawing/2014/main" id="{03CA74A3-B91A-84E3-75B5-B71BA2C67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483" y="2397419"/>
            <a:ext cx="5124371" cy="22232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3999" dirty="0"/>
              <a:t>Title of presentation</a:t>
            </a:r>
            <a:br>
              <a:rPr lang="en-US" sz="3999" dirty="0"/>
            </a:br>
            <a:r>
              <a:rPr lang="en-US" sz="3999" dirty="0"/>
              <a:t>2 lines</a:t>
            </a:r>
            <a:br>
              <a:rPr lang="en-US" sz="3999" dirty="0"/>
            </a:br>
            <a:r>
              <a:rPr lang="en-US" sz="3999" dirty="0"/>
              <a:t>or 3 lines</a:t>
            </a:r>
            <a:endParaRPr lang="en-FI" dirty="0"/>
          </a:p>
        </p:txBody>
      </p:sp>
      <p:grpSp>
        <p:nvGrpSpPr>
          <p:cNvPr id="15" name="Graphic 3">
            <a:extLst>
              <a:ext uri="{FF2B5EF4-FFF2-40B4-BE49-F238E27FC236}">
                <a16:creationId xmlns:a16="http://schemas.microsoft.com/office/drawing/2014/main" id="{0C75F654-1761-CD33-12BC-2ECEC9951B8F}"/>
              </a:ext>
            </a:extLst>
          </p:cNvPr>
          <p:cNvGrpSpPr/>
          <p:nvPr userDrawn="1"/>
        </p:nvGrpSpPr>
        <p:grpSpPr>
          <a:xfrm>
            <a:off x="10163206" y="550725"/>
            <a:ext cx="1494428" cy="336551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16" name="Freeform 33">
              <a:extLst>
                <a:ext uri="{FF2B5EF4-FFF2-40B4-BE49-F238E27FC236}">
                  <a16:creationId xmlns:a16="http://schemas.microsoft.com/office/drawing/2014/main" id="{1538CB87-8FA9-86F1-E5E1-4A6D2F99D2FB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17" name="Freeform 34">
              <a:extLst>
                <a:ext uri="{FF2B5EF4-FFF2-40B4-BE49-F238E27FC236}">
                  <a16:creationId xmlns:a16="http://schemas.microsoft.com/office/drawing/2014/main" id="{A79CDACF-5A82-7CCD-FA37-56F036EFF97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18" name="Freeform 35">
              <a:extLst>
                <a:ext uri="{FF2B5EF4-FFF2-40B4-BE49-F238E27FC236}">
                  <a16:creationId xmlns:a16="http://schemas.microsoft.com/office/drawing/2014/main" id="{986BF5EA-10AE-ACD7-F269-AC447DD3D1C8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19" name="Freeform 36">
              <a:extLst>
                <a:ext uri="{FF2B5EF4-FFF2-40B4-BE49-F238E27FC236}">
                  <a16:creationId xmlns:a16="http://schemas.microsoft.com/office/drawing/2014/main" id="{876385DD-6C4A-2787-FC94-9E8EFC0480F1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20" name="Freeform 37">
              <a:extLst>
                <a:ext uri="{FF2B5EF4-FFF2-40B4-BE49-F238E27FC236}">
                  <a16:creationId xmlns:a16="http://schemas.microsoft.com/office/drawing/2014/main" id="{814648C6-90A5-9BE9-7174-2E63C52181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tx2"/>
                </a:solidFill>
              </a:endParaRPr>
            </a:p>
          </p:txBody>
        </p:sp>
      </p:grp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B1F9346-C751-D859-C52B-8FE4C39790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483" y="4796793"/>
            <a:ext cx="5124371" cy="18850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153611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308423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462035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6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615646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769258" indent="0">
              <a:spcBef>
                <a:spcPts val="0"/>
              </a:spcBef>
              <a:spcAft>
                <a:spcPts val="400"/>
              </a:spcAft>
              <a:buFont typeface="Nokia Pure Text" panose="020B0503020202020204" pitchFamily="34" charset="0"/>
              <a:buNone/>
              <a:defRPr sz="533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922870" indent="0">
              <a:spcBef>
                <a:spcPts val="0"/>
              </a:spcBef>
              <a:spcAft>
                <a:spcPts val="400"/>
              </a:spcAft>
              <a:buNone/>
              <a:defRPr sz="467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076480" indent="0">
              <a:spcBef>
                <a:spcPts val="0"/>
              </a:spcBef>
              <a:spcAft>
                <a:spcPts val="400"/>
              </a:spcAft>
              <a:buNone/>
              <a:defRPr sz="4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3085820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velengths_2024_02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ity skyline in the water&#10;&#10;Description automatically generated with medium confidence">
            <a:extLst>
              <a:ext uri="{FF2B5EF4-FFF2-40B4-BE49-F238E27FC236}">
                <a16:creationId xmlns:a16="http://schemas.microsoft.com/office/drawing/2014/main" id="{AFFA07BF-D689-52E6-8E25-5F5E34517B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62"/>
            <a:ext cx="12192000" cy="6857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6C1F5E-381F-99CC-D36B-F3471C9E7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353" y="-10815"/>
            <a:ext cx="6878577" cy="6878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81D8A5-2F56-4AAB-F52D-27E65BFF8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618" y="3159784"/>
            <a:ext cx="2384204" cy="538432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4D30CD89-1E0B-5328-A13C-BF07732BF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483" y="2458254"/>
            <a:ext cx="5124371" cy="21775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3999" dirty="0"/>
              <a:t>Title of presentation</a:t>
            </a:r>
            <a:br>
              <a:rPr lang="en-US" sz="3999" dirty="0"/>
            </a:br>
            <a:r>
              <a:rPr lang="en-US" sz="3999" dirty="0"/>
              <a:t>2 lines</a:t>
            </a:r>
            <a:br>
              <a:rPr lang="en-US" sz="3999" dirty="0"/>
            </a:br>
            <a:r>
              <a:rPr lang="en-US" sz="3999" dirty="0"/>
              <a:t>or 3 lines</a:t>
            </a:r>
            <a:endParaRPr lang="en-FI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B0B0DC4-0F9E-D837-AEB2-A1FD4BA080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483" y="5003751"/>
            <a:ext cx="5124371" cy="16354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153611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308423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462035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6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615646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769258" indent="0">
              <a:spcBef>
                <a:spcPts val="0"/>
              </a:spcBef>
              <a:spcAft>
                <a:spcPts val="400"/>
              </a:spcAft>
              <a:buFont typeface="Nokia Pure Text" panose="020B0503020202020204" pitchFamily="34" charset="0"/>
              <a:buNone/>
              <a:defRPr sz="533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922870" indent="0">
              <a:spcBef>
                <a:spcPts val="0"/>
              </a:spcBef>
              <a:spcAft>
                <a:spcPts val="400"/>
              </a:spcAft>
              <a:buNone/>
              <a:defRPr sz="467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076480" indent="0">
              <a:spcBef>
                <a:spcPts val="0"/>
              </a:spcBef>
              <a:spcAft>
                <a:spcPts val="400"/>
              </a:spcAft>
              <a:buNone/>
              <a:defRPr sz="4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894575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avelengths_2024_03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3F76A8-A9ED-DB4C-B61B-5A70F89B8E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92"/>
            <a:ext cx="12192000" cy="6868752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D70454DA-F7BF-BD5D-8138-1D3396466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483" y="1828550"/>
            <a:ext cx="5124371" cy="248482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3999" dirty="0"/>
              <a:t>Title of presentation</a:t>
            </a:r>
            <a:br>
              <a:rPr lang="en-US" sz="3999" dirty="0"/>
            </a:br>
            <a:r>
              <a:rPr lang="en-US" sz="3999" dirty="0"/>
              <a:t>2 lines</a:t>
            </a:r>
            <a:br>
              <a:rPr lang="en-US" sz="3999" dirty="0"/>
            </a:br>
            <a:r>
              <a:rPr lang="en-US" sz="3999" dirty="0"/>
              <a:t>or 3 lines</a:t>
            </a:r>
            <a:endParaRPr lang="en-FI" dirty="0"/>
          </a:p>
        </p:txBody>
      </p:sp>
      <p:grpSp>
        <p:nvGrpSpPr>
          <p:cNvPr id="10" name="Graphic 3">
            <a:extLst>
              <a:ext uri="{FF2B5EF4-FFF2-40B4-BE49-F238E27FC236}">
                <a16:creationId xmlns:a16="http://schemas.microsoft.com/office/drawing/2014/main" id="{2D2A5E00-71C1-CA30-A5B4-B39EA45F462B}"/>
              </a:ext>
            </a:extLst>
          </p:cNvPr>
          <p:cNvGrpSpPr/>
          <p:nvPr userDrawn="1"/>
        </p:nvGrpSpPr>
        <p:grpSpPr>
          <a:xfrm>
            <a:off x="807485" y="414754"/>
            <a:ext cx="1494428" cy="336551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51FABF26-D963-DA1D-0812-1DD7A27D54C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600C52A5-9528-DBC2-8200-209BEA648643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8EB429A5-7E77-6D69-F310-1C67C132658E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id="{F3042F32-4981-1811-2CC0-420EDB6A475D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A8501045-1921-F611-A380-F5E61AD70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tx2"/>
                </a:solidFill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11ADB59-F43D-21A7-32A7-B161CFDAD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353" y="-10815"/>
            <a:ext cx="6878577" cy="6878577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EBC8C70-2D76-FED7-8649-4EE64539D2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237" y="5433403"/>
            <a:ext cx="5134616" cy="7621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153611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308423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462035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6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615646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769258" indent="0">
              <a:spcBef>
                <a:spcPts val="0"/>
              </a:spcBef>
              <a:spcAft>
                <a:spcPts val="400"/>
              </a:spcAft>
              <a:buFont typeface="Nokia Pure Text" panose="020B0503020202020204" pitchFamily="34" charset="0"/>
              <a:buNone/>
              <a:defRPr sz="533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922870" indent="0">
              <a:spcBef>
                <a:spcPts val="0"/>
              </a:spcBef>
              <a:spcAft>
                <a:spcPts val="400"/>
              </a:spcAft>
              <a:buNone/>
              <a:defRPr sz="467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076480" indent="0">
              <a:spcBef>
                <a:spcPts val="0"/>
              </a:spcBef>
              <a:spcAft>
                <a:spcPts val="400"/>
              </a:spcAft>
              <a:buNone/>
              <a:defRPr sz="4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4220894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89E5918A-13CF-F3E2-B68B-196D97B1A3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arrow and a circle&#10;&#10;Description automatically generated">
            <a:extLst>
              <a:ext uri="{FF2B5EF4-FFF2-40B4-BE49-F238E27FC236}">
                <a16:creationId xmlns:a16="http://schemas.microsoft.com/office/drawing/2014/main" id="{2D20D43D-2558-202E-E5ED-4B2AA644EC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952" y="2490635"/>
            <a:ext cx="8310096" cy="187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968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444FA0-592D-29F2-59EF-B58DB181FC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0953" y="2490635"/>
            <a:ext cx="8310095" cy="187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718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1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D6A4B7-704E-AAAA-B16B-0F7877CA5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CC8E39-9A4E-A4DF-F50E-11E2BDCAFF74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4684DA7-0D8A-B949-344B-2DA84CB93D5D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5999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2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2A02F9-A52E-683F-E045-1AFEBB2E551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521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ngle Column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80BDB2B-2C10-16DD-43A9-8E316B5AC0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064" y="2040093"/>
            <a:ext cx="8323823" cy="4281193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Font typeface="Courier New" panose="02070309020205020404" pitchFamily="49" charset="0"/>
              <a:buChar char="o"/>
              <a:defRPr/>
            </a:lvl2pPr>
          </a:lstStyle>
          <a:p>
            <a:r>
              <a:rPr lang="en-US" dirty="0"/>
              <a:t>Content 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Sub Text</a:t>
            </a:r>
          </a:p>
          <a:p>
            <a:pPr marL="7493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26126D-9BBA-5259-DACD-42B2C34B4F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063" y="1287741"/>
            <a:ext cx="8323823" cy="603350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pic>
        <p:nvPicPr>
          <p:cNvPr id="2" name="Picture 1" descr="A picture containing blur&#10;&#10;Description automatically generated">
            <a:extLst>
              <a:ext uri="{FF2B5EF4-FFF2-40B4-BE49-F238E27FC236}">
                <a16:creationId xmlns:a16="http://schemas.microsoft.com/office/drawing/2014/main" id="{B5910435-E0BF-789B-F163-E17D49926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7" t="38881" r="60131" b="38881"/>
          <a:stretch/>
        </p:blipFill>
        <p:spPr>
          <a:xfrm>
            <a:off x="10284061" y="0"/>
            <a:ext cx="1948424" cy="6858000"/>
          </a:xfrm>
          <a:prstGeom prst="rect">
            <a:avLst/>
          </a:prstGeom>
        </p:spPr>
      </p:pic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2DD20F14-FBC3-EFEE-C1D7-046C13224B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720" y="186520"/>
            <a:ext cx="655659" cy="65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71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3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2"/>
                </a:solidFill>
              </a:defRPr>
            </a:lvl1pPr>
            <a:lvl2pPr marL="23998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2"/>
                </a:solidFill>
              </a:defRPr>
            </a:lvl2pPr>
            <a:lvl3pPr marL="479976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2"/>
                </a:solidFill>
              </a:defRPr>
            </a:lvl3pPr>
            <a:lvl4pPr marL="71996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2"/>
                </a:solidFill>
              </a:defRPr>
            </a:lvl4pPr>
            <a:lvl5pPr marL="95995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52AD69E-8972-FFEB-3CDF-810FC2C15B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A68076-E163-16F0-6643-612506DC25C6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DBD7350-FFE3-8F35-04ED-B83CAB700A0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8298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4 - 1x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772E5D1-F4A4-5034-E057-717754E35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C5286A-148E-6CAC-4953-28CEC8A7AC65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C09A251-3EA9-3813-C32A-42674B11B3BE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3552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5 - 2x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11552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6D7398D-CEE7-3079-FB86-A89C992F31A0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654D0DC-83E2-3257-B441-08F7D9D94478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6405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6 - 3x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6000" y="1680000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35551" y="1680000"/>
            <a:ext cx="3596877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C89AA2-17C4-2311-08AF-1321E11749F6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713EB45-843B-9A1C-345B-468536A7E05D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9120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7 - 4x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68443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80435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9C0B71B1-8B5E-9FD1-A1AD-D5AD8A665F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92427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523A0E-155F-824D-4618-C556416C4BCE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3DCBE36C-4C66-1188-03D3-624F2E47A387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5773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8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7494-DD66-A478-7CF6-11C578BC21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6800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304784" indent="-30478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defRPr sz="1600">
                <a:solidFill>
                  <a:schemeClr val="tx2"/>
                </a:solidFill>
              </a:defRPr>
            </a:lvl1pPr>
            <a:lvl2pPr marL="544773" indent="-30478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2"/>
              <a:defRPr sz="1600">
                <a:solidFill>
                  <a:schemeClr val="tx2"/>
                </a:solidFill>
              </a:defRPr>
            </a:lvl2pPr>
            <a:lvl3pPr marL="784760" indent="-30478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3"/>
              <a:defRPr sz="1600">
                <a:solidFill>
                  <a:schemeClr val="tx2"/>
                </a:solidFill>
              </a:defRPr>
            </a:lvl3pPr>
            <a:lvl4pPr marL="1024749" indent="-30478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4"/>
              <a:defRPr sz="1600">
                <a:solidFill>
                  <a:schemeClr val="tx2"/>
                </a:solidFill>
              </a:defRPr>
            </a:lvl4pPr>
            <a:lvl5pPr marL="1276136" indent="-30478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5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Text here</a:t>
            </a:r>
          </a:p>
          <a:p>
            <a:pPr lvl="1"/>
            <a:r>
              <a:rPr lang="en-US" dirty="0"/>
              <a:t>Text here</a:t>
            </a:r>
          </a:p>
          <a:p>
            <a:pPr lvl="2"/>
            <a:r>
              <a:rPr lang="en-US" dirty="0"/>
              <a:t>Text here</a:t>
            </a:r>
          </a:p>
          <a:p>
            <a:pPr lvl="3"/>
            <a:r>
              <a:rPr lang="en-US" dirty="0"/>
              <a:t>Text here</a:t>
            </a:r>
          </a:p>
          <a:p>
            <a:pPr marL="1276136" marR="0" lvl="4" indent="-304784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 dirty="0"/>
              <a:t>Text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5F6DF56-1BC2-2F0B-C57B-C1D817B149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38E23A-1A2B-4FC2-057E-864010EF96E0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417762A-54B1-36A8-F29E-69737B3F61FF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3921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9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4B403941-CFEA-9A2F-6625-4961A6C63D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2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aseline="0">
                <a:solidFill>
                  <a:schemeClr val="accent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AB3D1D-D95D-CC81-FF15-1A1F6BE049F4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D043C3F-DBA3-47D4-A317-9E02DADB3E07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31386DAF-78F1-64A8-A51B-3B6BA0A20C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800" y="4215295"/>
            <a:ext cx="11078400" cy="1477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33" baseline="0">
                <a:solidFill>
                  <a:schemeClr val="accent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6642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.1 - Bullet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99" y="527928"/>
            <a:ext cx="505186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799" y="1019360"/>
            <a:ext cx="505186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2" y="0"/>
            <a:ext cx="6096001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6285CBB-8652-0F93-9BFF-BDE646DC15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1" y="1680000"/>
            <a:ext cx="5051868" cy="438912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9A0509-67CF-F982-C358-C433F16C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2230E8-8C3E-FACC-BB83-0BEB16548E55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FFD06BD2-8C82-3A42-EA94-1DAD5F04366A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1956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.2 - Bullet 2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28000" y="0"/>
            <a:ext cx="80640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9A0509-67CF-F982-C358-C433F16C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5C0F96B-575B-3032-1D03-A5D0D7313F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802" y="527928"/>
            <a:ext cx="320274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171D37E4-D2E3-6D25-9C68-18D40EF22B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2" y="1019360"/>
            <a:ext cx="320274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35DB99C-EDCB-D6C3-2083-649EBE850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4" y="1680000"/>
            <a:ext cx="3202748" cy="438912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34747-CAC6-E3AB-43A2-737599B9350F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408B049-B5A6-319C-6604-4CB974379CE7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E6BE57E5-418C-3CAD-E431-901873F59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70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9CB1E9-59D2-839A-658C-A23761FDC7C0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4927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.3 - Bullet 1/2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1B0A98-E900-A313-EA54-FE650CDD9251}"/>
              </a:ext>
            </a:extLst>
          </p:cNvPr>
          <p:cNvSpPr/>
          <p:nvPr userDrawn="1"/>
        </p:nvSpPr>
        <p:spPr>
          <a:xfrm>
            <a:off x="6096002" y="0"/>
            <a:ext cx="60959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400"/>
              </a:spcAft>
              <a:buSzPct val="100000"/>
            </a:pP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6622D9-8C8C-7A92-9836-8782F4AE7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D45B54C3-1D2D-9E4E-D404-A3087EA115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99" y="527928"/>
            <a:ext cx="505186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8941B831-C2DE-2572-4B83-66D9963A3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799" y="1019360"/>
            <a:ext cx="505186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285814-4F22-732A-01D4-3A2D98D8E4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1" y="1680000"/>
            <a:ext cx="5051868" cy="438912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B2B362-2879-6819-D5A2-C7BE4DDA16A3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0008FED-F579-32FA-B396-B46F632C45F4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8639B8D9-7FD8-8F41-6E5A-1F2F111B9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70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FDCED2A-6F4B-B012-EFEA-A5A5D734636D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346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1012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.4 - Bullet 2/3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1B0A98-E900-A313-EA54-FE650CDD9251}"/>
              </a:ext>
            </a:extLst>
          </p:cNvPr>
          <p:cNvSpPr/>
          <p:nvPr userDrawn="1"/>
        </p:nvSpPr>
        <p:spPr>
          <a:xfrm>
            <a:off x="4128000" y="0"/>
            <a:ext cx="806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400"/>
              </a:spcAft>
              <a:buSzPct val="100000"/>
            </a:pP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6622D9-8C8C-7A92-9836-8782F4AE7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D45B54C3-1D2D-9E4E-D404-A3087EA115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802" y="527928"/>
            <a:ext cx="320274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8941B831-C2DE-2572-4B83-66D9963A3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2" y="1019360"/>
            <a:ext cx="320274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285814-4F22-732A-01D4-3A2D98D8E4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4" y="1680000"/>
            <a:ext cx="3202748" cy="438912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932C8D-B957-1CF9-AF0A-C66A4B80B160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DFF5BE1-C27A-DAF6-539C-BE7CFB3D3139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E2198C15-49FA-5DCF-088F-089A36BBE5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70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153E126-16EC-5B6B-B79D-CDC812F5E8A7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2621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1 - 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D6A4B7-704E-AAAA-B16B-0F7877CA5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ADF482-1182-15C3-2090-EF4C2A8F787E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5714932-B041-C268-D37A-89265A6401E8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3D6BE398-80E2-C124-8939-1FA1DF0C10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70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4D514C8-0DDA-7262-4109-EF26FA846FFD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0876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2 - Title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C39B26E-924A-E04C-205D-CC553972AE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4D6E92B-62A5-89F1-C025-9AFA6FCB3323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2BA0AE1-3EC1-6929-E965-9C60516B99D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8CFFAAD9-97A5-7898-E5FF-36F481EB93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70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93800F5-E209-664D-A7E0-BF31501FE76F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2220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3 - Tex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1pPr>
            <a:lvl2pPr marL="23998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2pPr>
            <a:lvl3pPr marL="479976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3pPr>
            <a:lvl4pPr marL="71996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4pPr>
            <a:lvl5pPr marL="95995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C50F010-1A3E-13CC-A34C-23E50F7D9E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C224637-55EA-0423-7FB7-9D4C22E954CE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086BFC4-A13A-A77F-C95D-F0B63E9FC799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38436AE6-E5BF-2964-DF91-2738015094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70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9E459F-FA2A-44D7-0042-B6749720C4A3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9792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4 - 1xBulle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C4C436A-97D3-3C1B-0C95-441F1DF2F9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2203B3C-B7BE-B5F0-A84C-BF4A2D307F86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D0C98DE-3A96-2DE1-E80F-30D10A98054F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39872479-176B-250D-7009-2FACC846C8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70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5CA6AE9-CB4B-F137-356B-3F444DF521D4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0060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5 - 2xBulle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11552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37E9F8B-5B93-F909-6599-53CAB2225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BB2193-E2EE-013C-3734-26FE2B6F289C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94D6E453-33BB-3D1A-87F2-BF23E7DB064B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25631BE9-7C06-22AD-145E-78B1BD5F79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70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1F63E7-7858-9E91-BACF-9FD1D77A74A8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6769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6 - 3xBulle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6000" y="1680000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35551" y="1680000"/>
            <a:ext cx="3596877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4635BF5-054A-3811-41D1-1B20FDF97F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B09C184-344B-3A37-4BC9-5F46DC81EA51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EA23E53E-BC8E-B2D9-8857-89A24EB07F95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E99784FE-D6A8-9580-1007-194EF43C8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70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F9891C-F679-171D-0410-18138B8C177C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7308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7 - 4xBulle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68443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80435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9C0B71B1-8B5E-9FD1-A1AD-D5AD8A665F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92427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D49FC51-3DDE-4079-644A-F3FAEB0DC4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F8C1C72-A585-7ED5-651B-B528B3970818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D3FAF429-6C3E-019C-0537-840220A5BF93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4" name="Footer Placeholder 2">
            <a:extLst>
              <a:ext uri="{FF2B5EF4-FFF2-40B4-BE49-F238E27FC236}">
                <a16:creationId xmlns:a16="http://schemas.microsoft.com/office/drawing/2014/main" id="{14C8B806-8FC3-E969-CBCA-FAFFE8971D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70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CB7D39-8685-8AB5-351E-6B19EEB4BBDA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4918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8 - Numbered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7494-DD66-A478-7CF6-11C578BC21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6800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304784" indent="-30478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defRPr sz="1600">
                <a:solidFill>
                  <a:schemeClr val="bg1"/>
                </a:solidFill>
              </a:defRPr>
            </a:lvl1pPr>
            <a:lvl2pPr marL="544773" indent="-30478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2"/>
              <a:defRPr sz="1600">
                <a:solidFill>
                  <a:schemeClr val="bg1"/>
                </a:solidFill>
              </a:defRPr>
            </a:lvl2pPr>
            <a:lvl3pPr marL="784760" indent="-30478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3"/>
              <a:defRPr sz="1600">
                <a:solidFill>
                  <a:schemeClr val="bg1"/>
                </a:solidFill>
              </a:defRPr>
            </a:lvl3pPr>
            <a:lvl4pPr marL="1024749" indent="-30478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4"/>
              <a:defRPr sz="1600">
                <a:solidFill>
                  <a:schemeClr val="bg1"/>
                </a:solidFill>
              </a:defRPr>
            </a:lvl4pPr>
            <a:lvl5pPr marL="1276136" indent="-30478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5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here</a:t>
            </a:r>
          </a:p>
          <a:p>
            <a:pPr lvl="1"/>
            <a:r>
              <a:rPr lang="en-US" dirty="0"/>
              <a:t>Text here</a:t>
            </a:r>
          </a:p>
          <a:p>
            <a:pPr lvl="2"/>
            <a:r>
              <a:rPr lang="en-US" dirty="0"/>
              <a:t>Text here</a:t>
            </a:r>
          </a:p>
          <a:p>
            <a:pPr lvl="3"/>
            <a:r>
              <a:rPr lang="en-US" dirty="0"/>
              <a:t>Text here</a:t>
            </a:r>
          </a:p>
          <a:p>
            <a:pPr marL="1276136" marR="0" lvl="4" indent="-304784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 dirty="0"/>
              <a:t>Text here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F7ADEE1-F63C-492E-6243-826D5239E9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28DC97F-4D64-0DED-88CD-EE02622DD1AB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36AADFB0-EF58-B66F-9E2F-35B8CE845DFC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B5E01CE8-3A1A-97F6-CB42-2A7B7096C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70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2FC401-1AA8-2464-8D1C-AB4CBBB237B3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76829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.9 - Title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4B403941-CFEA-9A2F-6625-4961A6C63D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800" y="1440002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aseline="0">
                <a:solidFill>
                  <a:schemeClr val="bg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751E31D-7B4F-D8BB-1E48-D88EA581DC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FD536D-56F0-6B89-4E85-90A6E969D32B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2A18FDE-17E4-A96B-C3EE-A77EEBA83E23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A39C322E-4A8A-CA2E-DBCD-97DA4FDE15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70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sp>
        <p:nvSpPr>
          <p:cNvPr id="21" name="Text Placeholder 42">
            <a:extLst>
              <a:ext uri="{FF2B5EF4-FFF2-40B4-BE49-F238E27FC236}">
                <a16:creationId xmlns:a16="http://schemas.microsoft.com/office/drawing/2014/main" id="{B3D3C671-29A5-6951-28E5-A58089FE5D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800" y="4215295"/>
            <a:ext cx="11078400" cy="1477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33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66B2A9F-7428-9787-9456-2476EC7471B1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197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Column Image">
  <p:cSld name="Single Column Imag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12" descr="A picture containing blu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t="35834" r="27534" b="54957"/>
          <a:stretch/>
        </p:blipFill>
        <p:spPr>
          <a:xfrm>
            <a:off x="1" y="-2"/>
            <a:ext cx="12192000" cy="1033272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12"/>
          <p:cNvSpPr txBox="1">
            <a:spLocks noGrp="1"/>
          </p:cNvSpPr>
          <p:nvPr>
            <p:ph type="body" idx="1"/>
          </p:nvPr>
        </p:nvSpPr>
        <p:spPr>
          <a:xfrm>
            <a:off x="512064" y="1287741"/>
            <a:ext cx="3091107" cy="60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3646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364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36466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36466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>
            <a:spLocks noGrp="1"/>
          </p:cNvSpPr>
          <p:nvPr>
            <p:ph type="pic" idx="2"/>
          </p:nvPr>
        </p:nvSpPr>
        <p:spPr>
          <a:xfrm>
            <a:off x="3830638" y="1409700"/>
            <a:ext cx="7764462" cy="4841875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12"/>
          <p:cNvSpPr txBox="1">
            <a:spLocks noGrp="1"/>
          </p:cNvSpPr>
          <p:nvPr>
            <p:ph type="body" idx="3"/>
          </p:nvPr>
        </p:nvSpPr>
        <p:spPr>
          <a:xfrm>
            <a:off x="512064" y="2040093"/>
            <a:ext cx="3091107" cy="4211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400"/>
              <a:buNone/>
              <a:defRPr sz="2400" b="0" i="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Char char="•"/>
              <a:defRPr>
                <a:solidFill>
                  <a:srgbClr val="757070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364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36466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36466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" name="Google Shape;46;p12" descr="Logo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39720" y="186520"/>
            <a:ext cx="655659" cy="655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6621" y="340584"/>
            <a:ext cx="922289" cy="3475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796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36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.1 - Cover N BlueGree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A97BECFD-8EA7-0689-338E-FF79734814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8976C7B-2688-70F3-77A4-4D1113FB54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859200" cy="6859200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FCA7DC03-F552-0867-352F-D9703C6058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97" y="934750"/>
            <a:ext cx="4578303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5DCB03-B7A1-6B00-BC51-6A2712B64A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56897" y="2834800"/>
            <a:ext cx="4578303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10" name="Graphic 3">
            <a:extLst>
              <a:ext uri="{FF2B5EF4-FFF2-40B4-BE49-F238E27FC236}">
                <a16:creationId xmlns:a16="http://schemas.microsoft.com/office/drawing/2014/main" id="{49D9392C-9E29-427F-3C29-C64146E898C7}"/>
              </a:ext>
            </a:extLst>
          </p:cNvPr>
          <p:cNvGrpSpPr/>
          <p:nvPr userDrawn="1"/>
        </p:nvGrpSpPr>
        <p:grpSpPr>
          <a:xfrm>
            <a:off x="1649972" y="5976901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86483177-9ABF-3F5C-ED1D-16C01EEE37C3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97C96119-D9F7-8022-5694-A13E7950B525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247CB589-C660-36A6-BF29-1327034A9815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id="{2B915696-0B26-9206-B2E7-93708805BDBC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AA3A0836-5277-7254-E598-6DE9FA1A526D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59763D9-588F-2473-91CB-B8C347B72189}"/>
              </a:ext>
            </a:extLst>
          </p:cNvPr>
          <p:cNvSpPr txBox="1"/>
          <p:nvPr userDrawn="1"/>
        </p:nvSpPr>
        <p:spPr>
          <a:xfrm>
            <a:off x="7404798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2024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3FCDC52-0E62-A2F4-0387-BFC107C7F663}"/>
              </a:ext>
            </a:extLst>
          </p:cNvPr>
          <p:cNvSpPr txBox="1">
            <a:spLocks/>
          </p:cNvSpPr>
          <p:nvPr userDrawn="1"/>
        </p:nvSpPr>
        <p:spPr>
          <a:xfrm>
            <a:off x="7056895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753EC447-D430-EA30-E1F1-75D216432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04239" y="6478073"/>
            <a:ext cx="3456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70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C6FED7A-2E54-8D43-8732-46FB9027DB7B}"/>
              </a:ext>
            </a:extLst>
          </p:cNvPr>
          <p:cNvCxnSpPr>
            <a:cxnSpLocks/>
          </p:cNvCxnSpPr>
          <p:nvPr userDrawn="1"/>
        </p:nvCxnSpPr>
        <p:spPr>
          <a:xfrm>
            <a:off x="8371345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83375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.2 - Cover N PurpleBlu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81E104F6-2E1E-CFDD-A69D-C115384F15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E27FD93-255E-C585-12C2-E99681C9BE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201"/>
            <a:ext cx="6859200" cy="68592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59E922F0-08F0-9919-8C26-CE716C3AE5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97" y="934750"/>
            <a:ext cx="4578303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DF29A45-EE41-3151-6F22-1274BFD4DD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56897" y="2834800"/>
            <a:ext cx="4578303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7" name="Graphic 3">
            <a:extLst>
              <a:ext uri="{FF2B5EF4-FFF2-40B4-BE49-F238E27FC236}">
                <a16:creationId xmlns:a16="http://schemas.microsoft.com/office/drawing/2014/main" id="{AC803887-2AFC-DF73-DE60-1BE27DDE158C}"/>
              </a:ext>
            </a:extLst>
          </p:cNvPr>
          <p:cNvGrpSpPr/>
          <p:nvPr userDrawn="1"/>
        </p:nvGrpSpPr>
        <p:grpSpPr>
          <a:xfrm>
            <a:off x="1649972" y="5976901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FB007C44-CA5E-747F-537B-FA8B422F6EF5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9" name="Freeform 34">
              <a:extLst>
                <a:ext uri="{FF2B5EF4-FFF2-40B4-BE49-F238E27FC236}">
                  <a16:creationId xmlns:a16="http://schemas.microsoft.com/office/drawing/2014/main" id="{ACD5E94E-82F7-2222-8DA7-BF2F4217D471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3422F086-3538-B59C-A13B-E07C6B180720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id="{64270631-5CE7-99C0-6E82-FDECFC1D3634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AEC4CD95-FA07-887B-3375-C4368A44AF15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7E65701-8704-DC44-7F06-7957F6D50DDE}"/>
              </a:ext>
            </a:extLst>
          </p:cNvPr>
          <p:cNvSpPr txBox="1"/>
          <p:nvPr userDrawn="1"/>
        </p:nvSpPr>
        <p:spPr>
          <a:xfrm>
            <a:off x="7404798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2024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0CCF65E-F2C0-F179-6CEF-6926AE13A1AD}"/>
              </a:ext>
            </a:extLst>
          </p:cNvPr>
          <p:cNvSpPr txBox="1">
            <a:spLocks/>
          </p:cNvSpPr>
          <p:nvPr userDrawn="1"/>
        </p:nvSpPr>
        <p:spPr>
          <a:xfrm>
            <a:off x="7056895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4148E0E7-D605-6CB3-E2A2-9F865D08BD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04239" y="6478073"/>
            <a:ext cx="3456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70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0704DB9-88C7-16A3-4EB3-53EDBBBBED99}"/>
              </a:ext>
            </a:extLst>
          </p:cNvPr>
          <p:cNvCxnSpPr>
            <a:cxnSpLocks/>
          </p:cNvCxnSpPr>
          <p:nvPr userDrawn="1"/>
        </p:nvCxnSpPr>
        <p:spPr>
          <a:xfrm>
            <a:off x="8371345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2479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.3 - Cover N Pi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C7D16BB-9265-7D3A-E136-8F028A9F8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7536232-7B28-DCFA-37A3-EEBA7365A5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859200" cy="6859200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44BBE444-2A25-873F-1D05-3ED543575B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97" y="934750"/>
            <a:ext cx="4578303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CE0441B-626C-B0BA-7F19-6E6E187E9F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56897" y="2834800"/>
            <a:ext cx="4578303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12" name="Graphic 3">
            <a:extLst>
              <a:ext uri="{FF2B5EF4-FFF2-40B4-BE49-F238E27FC236}">
                <a16:creationId xmlns:a16="http://schemas.microsoft.com/office/drawing/2014/main" id="{BBCFFB55-AEE0-B60F-9245-9C27632712D3}"/>
              </a:ext>
            </a:extLst>
          </p:cNvPr>
          <p:cNvGrpSpPr/>
          <p:nvPr userDrawn="1"/>
        </p:nvGrpSpPr>
        <p:grpSpPr>
          <a:xfrm>
            <a:off x="1649972" y="5976901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488E8824-AD70-39E9-BE21-40A428AA16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id="{CAC7C88C-6569-86EB-A912-A81A3D3D323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631B0B37-63CB-7184-5451-7161305EE5D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id="{7CABF032-2DB3-FBD2-FA1D-C42334098181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93CE2008-A2FB-AA6A-EE55-3A2E2A88572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B531529-C0C1-501F-B90B-E578B26E0D98}"/>
              </a:ext>
            </a:extLst>
          </p:cNvPr>
          <p:cNvSpPr txBox="1"/>
          <p:nvPr userDrawn="1"/>
        </p:nvSpPr>
        <p:spPr>
          <a:xfrm>
            <a:off x="7404798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2024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40C94059-F7F6-293D-88B1-A0CCDDB75575}"/>
              </a:ext>
            </a:extLst>
          </p:cNvPr>
          <p:cNvSpPr txBox="1">
            <a:spLocks/>
          </p:cNvSpPr>
          <p:nvPr userDrawn="1"/>
        </p:nvSpPr>
        <p:spPr>
          <a:xfrm>
            <a:off x="7056895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98343E1B-0BDB-6D7F-D5F6-35E72B8B25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04239" y="6478073"/>
            <a:ext cx="3456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70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6A5F513-FF52-40DD-1058-E3394F1442C6}"/>
              </a:ext>
            </a:extLst>
          </p:cNvPr>
          <p:cNvCxnSpPr>
            <a:cxnSpLocks/>
          </p:cNvCxnSpPr>
          <p:nvPr userDrawn="1"/>
        </p:nvCxnSpPr>
        <p:spPr>
          <a:xfrm>
            <a:off x="8371345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385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.4 - Cover 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74FB718-4590-313D-1532-FE817A22ACB4}"/>
              </a:ext>
            </a:extLst>
          </p:cNvPr>
          <p:cNvSpPr/>
          <p:nvPr/>
        </p:nvSpPr>
        <p:spPr>
          <a:xfrm>
            <a:off x="0" y="0"/>
            <a:ext cx="6859200" cy="6859200"/>
          </a:xfrm>
          <a:custGeom>
            <a:avLst/>
            <a:gdLst>
              <a:gd name="connsiteX0" fmla="*/ 0 w 5144400"/>
              <a:gd name="connsiteY0" fmla="*/ 0 h 5144400"/>
              <a:gd name="connsiteX1" fmla="*/ 5144400 w 5144400"/>
              <a:gd name="connsiteY1" fmla="*/ 0 h 5144400"/>
              <a:gd name="connsiteX2" fmla="*/ 5144400 w 5144400"/>
              <a:gd name="connsiteY2" fmla="*/ 5144400 h 5144400"/>
              <a:gd name="connsiteX3" fmla="*/ 0 w 5144400"/>
              <a:gd name="connsiteY3" fmla="*/ 514440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4400" h="5144400">
                <a:moveTo>
                  <a:pt x="0" y="0"/>
                </a:moveTo>
                <a:lnTo>
                  <a:pt x="5144400" y="0"/>
                </a:lnTo>
                <a:lnTo>
                  <a:pt x="5144400" y="5144400"/>
                </a:lnTo>
                <a:lnTo>
                  <a:pt x="0" y="5144400"/>
                </a:lnTo>
                <a:close/>
              </a:path>
            </a:pathLst>
          </a:custGeom>
          <a:noFill/>
          <a:ln w="26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585F427-7AA2-BA79-9FAB-3B20B348D66A}"/>
              </a:ext>
            </a:extLst>
          </p:cNvPr>
          <p:cNvSpPr/>
          <p:nvPr/>
        </p:nvSpPr>
        <p:spPr>
          <a:xfrm>
            <a:off x="0" y="0"/>
            <a:ext cx="6859200" cy="6859200"/>
          </a:xfrm>
          <a:custGeom>
            <a:avLst/>
            <a:gdLst>
              <a:gd name="connsiteX0" fmla="*/ 0 w 5144400"/>
              <a:gd name="connsiteY0" fmla="*/ 0 h 5144400"/>
              <a:gd name="connsiteX1" fmla="*/ 0 w 5144400"/>
              <a:gd name="connsiteY1" fmla="*/ 5144400 h 5144400"/>
              <a:gd name="connsiteX2" fmla="*/ 794971 w 5144400"/>
              <a:gd name="connsiteY2" fmla="*/ 5144400 h 5144400"/>
              <a:gd name="connsiteX3" fmla="*/ 794971 w 5144400"/>
              <a:gd name="connsiteY3" fmla="*/ 1741594 h 5144400"/>
              <a:gd name="connsiteX4" fmla="*/ 5144400 w 5144400"/>
              <a:gd name="connsiteY4" fmla="*/ 5144400 h 5144400"/>
              <a:gd name="connsiteX5" fmla="*/ 5144400 w 5144400"/>
              <a:gd name="connsiteY5" fmla="*/ 4142850 h 5144400"/>
              <a:gd name="connsiteX6" fmla="*/ 0 w 5144400"/>
              <a:gd name="connsiteY6" fmla="*/ 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4400" h="5144400">
                <a:moveTo>
                  <a:pt x="0" y="0"/>
                </a:moveTo>
                <a:lnTo>
                  <a:pt x="0" y="5144400"/>
                </a:lnTo>
                <a:cubicBezTo>
                  <a:pt x="0" y="5144400"/>
                  <a:pt x="794971" y="5144400"/>
                  <a:pt x="794971" y="5144400"/>
                </a:cubicBezTo>
                <a:lnTo>
                  <a:pt x="794971" y="1741594"/>
                </a:lnTo>
                <a:cubicBezTo>
                  <a:pt x="794971" y="1741594"/>
                  <a:pt x="5144400" y="5144400"/>
                  <a:pt x="5144400" y="5144400"/>
                </a:cubicBezTo>
                <a:lnTo>
                  <a:pt x="5144400" y="41428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26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44BBE444-2A25-873F-1D05-3ED543575B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97" y="934750"/>
            <a:ext cx="4578303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CE0441B-626C-B0BA-7F19-6E6E187E9F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56897" y="2834800"/>
            <a:ext cx="4578303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12" name="Graphic 3">
            <a:extLst>
              <a:ext uri="{FF2B5EF4-FFF2-40B4-BE49-F238E27FC236}">
                <a16:creationId xmlns:a16="http://schemas.microsoft.com/office/drawing/2014/main" id="{BBCFFB55-AEE0-B60F-9245-9C27632712D3}"/>
              </a:ext>
            </a:extLst>
          </p:cNvPr>
          <p:cNvGrpSpPr/>
          <p:nvPr userDrawn="1"/>
        </p:nvGrpSpPr>
        <p:grpSpPr>
          <a:xfrm>
            <a:off x="1649972" y="5976901"/>
            <a:ext cx="1817989" cy="409417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488E8824-AD70-39E9-BE21-40A428AA16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id="{CAC7C88C-6569-86EB-A912-A81A3D3D323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631B0B37-63CB-7184-5451-7161305EE5D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id="{7CABF032-2DB3-FBD2-FA1D-C42334098181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93CE2008-A2FB-AA6A-EE55-3A2E2A88572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E447E57-9E3B-2030-9902-A8BA6E7583E4}"/>
              </a:ext>
            </a:extLst>
          </p:cNvPr>
          <p:cNvSpPr txBox="1"/>
          <p:nvPr userDrawn="1"/>
        </p:nvSpPr>
        <p:spPr>
          <a:xfrm>
            <a:off x="7404798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2024 Nokia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B61C7B4D-5A69-FF1F-0F31-D16D75C7921B}"/>
              </a:ext>
            </a:extLst>
          </p:cNvPr>
          <p:cNvSpPr txBox="1">
            <a:spLocks/>
          </p:cNvSpPr>
          <p:nvPr userDrawn="1"/>
        </p:nvSpPr>
        <p:spPr>
          <a:xfrm>
            <a:off x="7056895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AD544843-BF44-8F0F-4D23-F80C60F60B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04239" y="6478073"/>
            <a:ext cx="3456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70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1A77665-3F1E-2A97-3EA0-9107B5BFDA76}"/>
              </a:ext>
            </a:extLst>
          </p:cNvPr>
          <p:cNvCxnSpPr>
            <a:cxnSpLocks/>
          </p:cNvCxnSpPr>
          <p:nvPr userDrawn="1"/>
        </p:nvCxnSpPr>
        <p:spPr>
          <a:xfrm>
            <a:off x="8371345" y="6457200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4934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.1 - Cover O BlueGree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8A7CBB0-A767-7247-8638-81BC366967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7BBDEA00-FE7A-639E-C16F-BC5E3DBD8FD3}"/>
              </a:ext>
            </a:extLst>
          </p:cNvPr>
          <p:cNvGrpSpPr/>
          <p:nvPr userDrawn="1"/>
        </p:nvGrpSpPr>
        <p:grpSpPr>
          <a:xfrm>
            <a:off x="9308199" y="3224293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24">
              <a:extLst>
                <a:ext uri="{FF2B5EF4-FFF2-40B4-BE49-F238E27FC236}">
                  <a16:creationId xmlns:a16="http://schemas.microsoft.com/office/drawing/2014/main" id="{0B5F76F9-295B-59E5-BDCF-8B6840E5B52F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" name="Freeform 25">
              <a:extLst>
                <a:ext uri="{FF2B5EF4-FFF2-40B4-BE49-F238E27FC236}">
                  <a16:creationId xmlns:a16="http://schemas.microsoft.com/office/drawing/2014/main" id="{B473941B-CE77-6414-782E-B5933651166D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" name="Freeform 26">
              <a:extLst>
                <a:ext uri="{FF2B5EF4-FFF2-40B4-BE49-F238E27FC236}">
                  <a16:creationId xmlns:a16="http://schemas.microsoft.com/office/drawing/2014/main" id="{03FCE4B1-384C-92A9-F114-45634B67A119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" name="Freeform 27">
              <a:extLst>
                <a:ext uri="{FF2B5EF4-FFF2-40B4-BE49-F238E27FC236}">
                  <a16:creationId xmlns:a16="http://schemas.microsoft.com/office/drawing/2014/main" id="{16718376-BEBA-6EC2-B9BA-05AEA7853033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55E96EEC-F984-9065-5EAC-AF9297B31DF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8CEF710E-39E1-082B-B52C-E37B4EEF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6835702" y="-6395"/>
            <a:ext cx="5356300" cy="6859200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2C6BDD68-E8AC-9D13-ED1D-D43FFC8357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9" y="2179566"/>
            <a:ext cx="5213179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6BF5CE8-2417-2D5D-75FE-27E0BE07F5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9" y="4079616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8B88A2-C8A9-A342-E8B5-C91DF5E71FF2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2024 Nokia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EC2290D-5934-145E-499C-1CB0349E5FA0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BD471F30-B344-A63E-287D-45299C347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70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698C39D-9BF3-2E01-07D8-83AC83D22B64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3163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.2 - Cover O BluePi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B7370059-157B-625C-8521-D3FCF8A22D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aphic 3">
            <a:extLst>
              <a:ext uri="{FF2B5EF4-FFF2-40B4-BE49-F238E27FC236}">
                <a16:creationId xmlns:a16="http://schemas.microsoft.com/office/drawing/2014/main" id="{7ADBC276-24FC-31B1-198D-D0A0EB5188BB}"/>
              </a:ext>
            </a:extLst>
          </p:cNvPr>
          <p:cNvGrpSpPr/>
          <p:nvPr userDrawn="1"/>
        </p:nvGrpSpPr>
        <p:grpSpPr>
          <a:xfrm>
            <a:off x="9308199" y="3224293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7" name="Freeform 24">
              <a:extLst>
                <a:ext uri="{FF2B5EF4-FFF2-40B4-BE49-F238E27FC236}">
                  <a16:creationId xmlns:a16="http://schemas.microsoft.com/office/drawing/2014/main" id="{CDDE8834-7F71-A488-29A8-540395324479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FEFA04F6-2C3F-3E38-9E08-D6990D946A84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54253727-9053-862A-19CB-32DD1616812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" name="Freeform 27">
              <a:extLst>
                <a:ext uri="{FF2B5EF4-FFF2-40B4-BE49-F238E27FC236}">
                  <a16:creationId xmlns:a16="http://schemas.microsoft.com/office/drawing/2014/main" id="{6E5204B2-3785-90DB-45F2-F73CC4975954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3" name="Freeform 28">
              <a:extLst>
                <a:ext uri="{FF2B5EF4-FFF2-40B4-BE49-F238E27FC236}">
                  <a16:creationId xmlns:a16="http://schemas.microsoft.com/office/drawing/2014/main" id="{95BC05DD-4D63-F05A-843F-EE491020FFD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F41E3DBD-A4E2-6EF5-8073-EED87395D7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6835702" y="-6395"/>
            <a:ext cx="5356300" cy="6859200"/>
          </a:xfrm>
          <a:prstGeom prst="rect">
            <a:avLst/>
          </a:prstGeom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60E8CE17-B2D0-B92F-1A9F-C72280B6E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9" y="2179566"/>
            <a:ext cx="5213179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BEF90E0-A2AA-9B05-58FB-3D4109E95C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9" y="4079616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132D8A-9E85-B335-C2FD-9D2508FEAFCE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2024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D1F556C-703D-0EB9-35BD-0A7DE6122BF2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F61D5928-67F7-A4E5-2767-E072B8F67A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70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AE06C9D-E699-053A-48F6-090A15EE3414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14182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.3 - Cover O BlueGree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A20ED13-DCC3-ED6C-4FB2-2B64E7F041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7D655505-6963-6602-F9EA-4C3B3BA5DCB7}"/>
              </a:ext>
            </a:extLst>
          </p:cNvPr>
          <p:cNvGrpSpPr/>
          <p:nvPr userDrawn="1"/>
        </p:nvGrpSpPr>
        <p:grpSpPr>
          <a:xfrm>
            <a:off x="9308199" y="3224293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24">
              <a:extLst>
                <a:ext uri="{FF2B5EF4-FFF2-40B4-BE49-F238E27FC236}">
                  <a16:creationId xmlns:a16="http://schemas.microsoft.com/office/drawing/2014/main" id="{7D3C8143-8E12-BEA4-801E-C540B573C9A5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08DD0EEC-3388-7E9D-C475-8C7C6448AEF5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46AF7602-77C1-4DB0-5B0C-443AE4CE7F6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CE410BEC-795B-5241-F0C2-EA9498D9FABB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id="{A382B77D-424C-AD2C-03A1-02E188F12FF3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B9438AB4-120A-6B68-C6A3-6BD51CF52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6835702" y="-6395"/>
            <a:ext cx="5356300" cy="68592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184C4A7B-1AC5-72AD-EB05-210AB3D4C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9" y="2179566"/>
            <a:ext cx="5213179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5F506F4-DF34-76FB-83D6-A513173F8E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9" y="4079616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0759C7-94BC-8FC1-9A43-A40A4BE7AC1D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2024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83D4680A-11B6-A841-EC68-FFF11409500E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0272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.4 - Cover 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4">
            <a:extLst>
              <a:ext uri="{FF2B5EF4-FFF2-40B4-BE49-F238E27FC236}">
                <a16:creationId xmlns:a16="http://schemas.microsoft.com/office/drawing/2014/main" id="{EB5A7CA1-8E09-1FEE-5143-08105708AE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9" y="2179566"/>
            <a:ext cx="5213179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F6FE26B-E8FF-4ACF-48A7-542E2FB4B8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9" y="4079616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7" name="Graphic 3">
            <a:extLst>
              <a:ext uri="{FF2B5EF4-FFF2-40B4-BE49-F238E27FC236}">
                <a16:creationId xmlns:a16="http://schemas.microsoft.com/office/drawing/2014/main" id="{57ADD6F0-8A1D-2465-892B-42BFF999186F}"/>
              </a:ext>
            </a:extLst>
          </p:cNvPr>
          <p:cNvGrpSpPr/>
          <p:nvPr userDrawn="1"/>
        </p:nvGrpSpPr>
        <p:grpSpPr>
          <a:xfrm>
            <a:off x="9407772" y="3224293"/>
            <a:ext cx="1817989" cy="409417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AF9626B-4B6B-456F-A237-FCACC9E9F30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B6CEEA85-DD26-876A-A848-DA5F4C628A1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08925FD2-D79C-256F-326A-4097D8380192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AB3AAD83-D7CB-81CB-67DB-D1DD2E032AA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3A1A359F-B85E-95ED-4488-9B71BC1306AF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</p:grpSp>
      <p:pic>
        <p:nvPicPr>
          <p:cNvPr id="20" name="Picture 19" descr="Circle&#10;&#10;Description automatically generated with medium confidence">
            <a:extLst>
              <a:ext uri="{FF2B5EF4-FFF2-40B4-BE49-F238E27FC236}">
                <a16:creationId xmlns:a16="http://schemas.microsoft.com/office/drawing/2014/main" id="{87D5AF06-6AF8-9002-BEDC-176CB5749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4"/>
          <a:stretch/>
        </p:blipFill>
        <p:spPr>
          <a:xfrm>
            <a:off x="6835702" y="-6395"/>
            <a:ext cx="53563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D94EDB0-D38F-0FE8-27C1-80BAE2455A11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2024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FAF1A61-3518-0ABC-1BC0-5990D5EF88DE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496FB4B1-7F2F-CF04-74B8-D3A7467B0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70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5700AEF-B2E0-306E-A874-DE91DDDD98FF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1161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.1 - Cover K Oran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38FCEB48-BE41-308F-33AB-94163C02BF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93793F7-1073-3781-E44D-DD541B7866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6623541" y="0"/>
            <a:ext cx="5568459" cy="68592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4A761E77-5CBD-451F-FA38-EA3EF19CE9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9" y="2179566"/>
            <a:ext cx="5213179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349CF4D-C3F5-69B9-4227-EC331C16F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9" y="4079616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6" name="Graphic 3">
            <a:extLst>
              <a:ext uri="{FF2B5EF4-FFF2-40B4-BE49-F238E27FC236}">
                <a16:creationId xmlns:a16="http://schemas.microsoft.com/office/drawing/2014/main" id="{5A3F8AE7-69F1-0171-3222-4CFFCDB4F568}"/>
              </a:ext>
            </a:extLst>
          </p:cNvPr>
          <p:cNvGrpSpPr/>
          <p:nvPr userDrawn="1"/>
        </p:nvGrpSpPr>
        <p:grpSpPr>
          <a:xfrm>
            <a:off x="9407772" y="3224293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id="{0DE2A214-8055-F089-C6C4-415D2FEE42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8" name="Freeform 31">
              <a:extLst>
                <a:ext uri="{FF2B5EF4-FFF2-40B4-BE49-F238E27FC236}">
                  <a16:creationId xmlns:a16="http://schemas.microsoft.com/office/drawing/2014/main" id="{E7E7B380-ABE2-70DF-A29A-E3B4A181FA12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9" name="Freeform 32">
              <a:extLst>
                <a:ext uri="{FF2B5EF4-FFF2-40B4-BE49-F238E27FC236}">
                  <a16:creationId xmlns:a16="http://schemas.microsoft.com/office/drawing/2014/main" id="{ED784E94-97A9-B627-1E07-7CAEF44EE8AF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31E44308-7765-3146-1869-04D3DA41235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5E9E56FD-C856-3054-AB6B-A80BA7D6C55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01FC38E-29E5-B44A-FE96-F713B08050E2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2024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AAAD9DC-C952-84F6-32BA-CE8084E916D9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B603A7C0-7450-F57A-CF86-135B131E63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70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EC99354-0705-43E6-69C9-1036477EF0BB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5036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.2 - Cover K BlueGreen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8FF1A58D-53A4-65F6-8F2B-645D65C53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166BBE5-C86E-3E87-A7C5-F29BE64D71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6623541" y="0"/>
            <a:ext cx="5568459" cy="6859200"/>
          </a:xfrm>
          <a:prstGeom prst="rect">
            <a:avLst/>
          </a:prstGeom>
        </p:spPr>
      </p:pic>
      <p:sp>
        <p:nvSpPr>
          <p:cNvPr id="23" name="Title 4">
            <a:extLst>
              <a:ext uri="{FF2B5EF4-FFF2-40B4-BE49-F238E27FC236}">
                <a16:creationId xmlns:a16="http://schemas.microsoft.com/office/drawing/2014/main" id="{5C4391E8-E519-220E-82C7-E7E85659A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9" y="2179566"/>
            <a:ext cx="5213179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3E219A7-8ADF-6CBF-872C-AEF07B645E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9" y="4079616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7" name="Graphic 3">
            <a:extLst>
              <a:ext uri="{FF2B5EF4-FFF2-40B4-BE49-F238E27FC236}">
                <a16:creationId xmlns:a16="http://schemas.microsoft.com/office/drawing/2014/main" id="{47BEB086-B161-40ED-B2E3-DDF397278FA8}"/>
              </a:ext>
            </a:extLst>
          </p:cNvPr>
          <p:cNvGrpSpPr/>
          <p:nvPr userDrawn="1"/>
        </p:nvGrpSpPr>
        <p:grpSpPr>
          <a:xfrm>
            <a:off x="9407772" y="3224293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35D1FEE-8FAA-6AFD-E821-344C363F2C2B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936726D0-2423-B7DC-41C5-A3E0D3C92756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17257835-1368-81AC-1BB9-5374BD6AEA7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28AB2999-1929-69AE-F4B8-38F9B81ECF7A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AC62732A-D69F-1BDC-8778-1D5E71576F1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9CCAE72-315B-6DC4-6ED3-6C32104BB037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2024 Nokia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9F6B1C01-19BD-7D67-4E40-88818E2139B8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7C973916-701B-92E4-FA4C-28A5746F5C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70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8980C06-E572-7A51-AF42-18E3E2BB769D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734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D6A4B7-704E-AAAA-B16B-0F7877CA5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CC8E39-9A4E-A4DF-F50E-11E2BDCAFF74}"/>
              </a:ext>
            </a:extLst>
          </p:cNvPr>
          <p:cNvSpPr txBox="1"/>
          <p:nvPr userDrawn="1"/>
        </p:nvSpPr>
        <p:spPr>
          <a:xfrm>
            <a:off x="906706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4684DA7-0D8A-B949-344B-2DA84CB93D5D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1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F67EED-9146-FEFB-B660-62A252EB5D85}"/>
              </a:ext>
            </a:extLst>
          </p:cNvPr>
          <p:cNvCxnSpPr>
            <a:cxnSpLocks/>
          </p:cNvCxnSpPr>
          <p:nvPr userDrawn="1"/>
        </p:nvCxnSpPr>
        <p:spPr>
          <a:xfrm>
            <a:off x="1867503" y="6440736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6E4F0CF6-F16F-8670-1980-E9ED719A0C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54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556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.3 - Cover K Pi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BC0B63B-5EB2-C517-FFAF-0A5B2B5AB9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2D54FC7-5739-CC9E-8372-80A8BD5BD4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6623541" y="0"/>
            <a:ext cx="5568459" cy="6859200"/>
          </a:xfrm>
          <a:prstGeom prst="rect">
            <a:avLst/>
          </a:prstGeom>
        </p:spPr>
      </p:pic>
      <p:sp>
        <p:nvSpPr>
          <p:cNvPr id="23" name="Title 4">
            <a:extLst>
              <a:ext uri="{FF2B5EF4-FFF2-40B4-BE49-F238E27FC236}">
                <a16:creationId xmlns:a16="http://schemas.microsoft.com/office/drawing/2014/main" id="{FADBBE10-EF5A-37AA-E18F-F9B27AA61F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9" y="2179566"/>
            <a:ext cx="5213179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0DF69E35-608B-F57E-3615-F9FB9D11DD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9" y="4079616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8" name="Graphic 3">
            <a:extLst>
              <a:ext uri="{FF2B5EF4-FFF2-40B4-BE49-F238E27FC236}">
                <a16:creationId xmlns:a16="http://schemas.microsoft.com/office/drawing/2014/main" id="{02491239-1144-EB94-E007-F05D770D71DA}"/>
              </a:ext>
            </a:extLst>
          </p:cNvPr>
          <p:cNvGrpSpPr/>
          <p:nvPr userDrawn="1"/>
        </p:nvGrpSpPr>
        <p:grpSpPr>
          <a:xfrm>
            <a:off x="9407772" y="3224293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9" name="Freeform 25">
              <a:extLst>
                <a:ext uri="{FF2B5EF4-FFF2-40B4-BE49-F238E27FC236}">
                  <a16:creationId xmlns:a16="http://schemas.microsoft.com/office/drawing/2014/main" id="{2FDE4536-B74E-FB0B-5701-EE95568054DA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0" name="Freeform 31">
              <a:extLst>
                <a:ext uri="{FF2B5EF4-FFF2-40B4-BE49-F238E27FC236}">
                  <a16:creationId xmlns:a16="http://schemas.microsoft.com/office/drawing/2014/main" id="{DC504B4C-4BF0-DF13-D647-0C718DF4AD96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1" name="Freeform 32">
              <a:extLst>
                <a:ext uri="{FF2B5EF4-FFF2-40B4-BE49-F238E27FC236}">
                  <a16:creationId xmlns:a16="http://schemas.microsoft.com/office/drawing/2014/main" id="{F3BB0087-C253-F0E4-3F52-1A53B4AFA975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2" name="Freeform 33">
              <a:extLst>
                <a:ext uri="{FF2B5EF4-FFF2-40B4-BE49-F238E27FC236}">
                  <a16:creationId xmlns:a16="http://schemas.microsoft.com/office/drawing/2014/main" id="{3025D71C-0D10-5220-5980-B17FC068151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64514CD7-9102-9552-6763-AB0337AAA7ED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AE80B1C-FD35-F288-8BFD-2F827D4C51AD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2024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B17E72F-0CE2-D4D0-F696-BEA9F83EF5AA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AB4C8BF7-D6EA-CCEB-F116-FF8F674A1D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70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E635509-617A-2673-6143-139A72A328AE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24317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.4 - Cover 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F4EAC9-01A1-ED6A-B271-D7FC17A6D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798"/>
          <a:stretch/>
        </p:blipFill>
        <p:spPr>
          <a:xfrm>
            <a:off x="6622168" y="0"/>
            <a:ext cx="5569832" cy="68592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EB5A7CA1-8E09-1FEE-5143-08105708AE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9" y="2179566"/>
            <a:ext cx="5213179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F6FE26B-E8FF-4ACF-48A7-542E2FB4B8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9" y="4079616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Subtitle/Author</a:t>
            </a:r>
          </a:p>
        </p:txBody>
      </p:sp>
      <p:grpSp>
        <p:nvGrpSpPr>
          <p:cNvPr id="7" name="Graphic 3">
            <a:extLst>
              <a:ext uri="{FF2B5EF4-FFF2-40B4-BE49-F238E27FC236}">
                <a16:creationId xmlns:a16="http://schemas.microsoft.com/office/drawing/2014/main" id="{57ADD6F0-8A1D-2465-892B-42BFF999186F}"/>
              </a:ext>
            </a:extLst>
          </p:cNvPr>
          <p:cNvGrpSpPr/>
          <p:nvPr userDrawn="1"/>
        </p:nvGrpSpPr>
        <p:grpSpPr>
          <a:xfrm>
            <a:off x="9407772" y="3224293"/>
            <a:ext cx="1817989" cy="409417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AF9626B-4B6B-456F-A237-FCACC9E9F30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B6CEEA85-DD26-876A-A848-DA5F4C628A1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08925FD2-D79C-256F-326A-4097D8380192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AB3AAD83-D7CB-81CB-67DB-D1DD2E032AA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3A1A359F-B85E-95ED-4488-9B71BC1306AF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85118FE-3A69-7878-D9BB-1A3313720C81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2024 Nokia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0F609D8D-5CB0-9FB7-12C3-CB2F81E54A60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A6A581A3-9568-ADAA-C577-D08AD5F138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70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9597BE1-B84C-D2C8-9145-12E1EE3A2A41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9216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1 - Divider BlueGree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F98BFE0-FEAC-1333-6BF5-7907903B2D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62755F71-C8DF-BEE3-C54C-12DECC4F97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2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F5C81FB-4A41-2E38-2638-F82CC70C7B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AA9E6A-3B54-EBA8-25AB-52211D52F5EA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2024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FC82D3C-5CAB-DDEA-5BAD-0CE49311B44C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DF275CFF-10A6-01B8-606D-73D7A5642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70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56D07526-2E9D-2AAD-EE94-167EEE1536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800" y="4215295"/>
            <a:ext cx="11078400" cy="1477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33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8D6CBFA-FE17-BB91-3580-068737D2A8A9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03304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2 - Divider BlueGree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82BC244E-62D2-236F-4DC8-EEBFE9AF28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42">
            <a:extLst>
              <a:ext uri="{FF2B5EF4-FFF2-40B4-BE49-F238E27FC236}">
                <a16:creationId xmlns:a16="http://schemas.microsoft.com/office/drawing/2014/main" id="{BE7F6530-2B80-C2AA-C92D-861D7E8FD5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2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9E92399-CC16-9177-2657-E4899DE383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BBDEB0-7315-4214-F9C8-48DBCC502C8E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2024 </a:t>
            </a:r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976F6A6-5835-91B8-5B94-A197DCCF65D7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5ED3C240-0F31-AD4B-E3D6-E9E2DFC4EB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800" y="4215295"/>
            <a:ext cx="11078400" cy="1477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33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48169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3 - Divider BlueGreen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ACC9534-D4F4-B471-C3A8-8380F72B34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62755F71-C8DF-BEE3-C54C-12DECC4F97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2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761BFBE-2F2E-2C4F-848A-E850516981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0FACD4-71CC-9E35-CDCC-22C146E52E95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2024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23572DF-299F-8B6C-1E42-1A659F393240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B4CCFE40-D40E-A7E0-E99F-0E9E3E7CA3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800" y="4215295"/>
            <a:ext cx="11078400" cy="1477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33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07251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4 - Divider PurpleBlu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01D2CA4-939C-12C2-DF49-53BE4EA4C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0DABAD96-0284-76FF-D804-48E7FFCA08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2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3B5421E-4ADD-A198-F29A-1E6995BF57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758511-3EE8-4852-763C-F4F1187FA97D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2024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486F512-1927-A0E0-A1C2-79941992D99A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38DEF3F3-5CAD-FC0C-F7DD-4A913E71BD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70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E790325F-8E1D-1D8F-9BC9-63324BDA40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800" y="4215295"/>
            <a:ext cx="11078400" cy="1477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33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D2CB855-84A3-85F5-FB9C-1E75571087A5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0385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5 - Divider BluePi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EF07AED-C885-0A94-CE92-AD0235762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513AFDC9-7EA7-195A-AC21-49A03E74AF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2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F57FFFB-CCE3-C058-3729-4EDEEE5E64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665458-1735-3CFE-DB60-E654932058A6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EAC92C-19BC-5473-42AE-69A4371F2861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9E2C85D8-A3A9-A261-1BCF-7010668564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70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521CF4E5-14D0-7A0E-3B20-BC1F539D9B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800" y="4215295"/>
            <a:ext cx="11078400" cy="1477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33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84253F2-17A2-0FB1-EBCA-E926952C83BC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7950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6 - Divider Pi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FD17980-F783-4A27-87DC-42985B6C77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522A1BAB-7805-96E3-BA5B-3E8B26D8AA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2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B3FE475-1931-B109-EFE4-3720BF54E1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C0B05D-F0F7-15F3-4C17-EED0899C7AFB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9857B24-CF63-C1F9-6FBA-114618B4AAB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45165F11-ACDF-2F83-0960-B38B3A16DA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800" y="4215295"/>
            <a:ext cx="11078400" cy="1477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33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17155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.7 - Divider Oran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734BF0FE-66B0-30DC-7C7E-0C60AC6208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915CB6A6-17E7-3E33-E841-80BBD7036B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2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11B8FE6-8F1C-8435-F33C-EE04C6A6A1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9B4D71-50D7-0502-EF7E-5AAF38E8659C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256B84B-A641-FF3B-04A5-7875DE216F37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DB5AF0F0-B002-CB3B-6A1E-945904E802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70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BFB53FB7-1753-80D0-CDCE-10664D914F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800" y="4215295"/>
            <a:ext cx="11078400" cy="1477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33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1215D7-36B4-79D5-19D8-6A7A87DAEEB9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2960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1 - End BlueGreen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3A71822B-C712-A4E6-919B-405BA7F21A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F113608E-22FD-657F-8D07-CD39EC97958A}"/>
              </a:ext>
            </a:extLst>
          </p:cNvPr>
          <p:cNvGrpSpPr/>
          <p:nvPr userDrawn="1"/>
        </p:nvGrpSpPr>
        <p:grpSpPr>
          <a:xfrm>
            <a:off x="2444424" y="2606653"/>
            <a:ext cx="7303155" cy="164469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DA917A93-F7DB-3A50-D98B-8185FF15DE00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08D8095F-7FCC-5669-F881-F66619242228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A8F3D3FE-D0C9-59C1-F189-DA228D51A05B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7F167DEA-E276-FD24-54AA-B4A09328CCE6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5BDAA131-A001-A420-C695-237DBC402651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46972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C1BFCD-6D0E-9392-8AF1-AA5AC554C5C9}"/>
              </a:ext>
            </a:extLst>
          </p:cNvPr>
          <p:cNvSpPr txBox="1"/>
          <p:nvPr userDrawn="1"/>
        </p:nvSpPr>
        <p:spPr>
          <a:xfrm>
            <a:off x="906706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60ADFB8-3432-B307-E345-E3F3BD40FB23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1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E8B6B60-CBCC-891E-2583-9E8CD3C9950B}"/>
              </a:ext>
            </a:extLst>
          </p:cNvPr>
          <p:cNvCxnSpPr>
            <a:cxnSpLocks/>
          </p:cNvCxnSpPr>
          <p:nvPr userDrawn="1"/>
        </p:nvCxnSpPr>
        <p:spPr>
          <a:xfrm>
            <a:off x="1867503" y="6440736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CBFB85A3-5CE3-2927-6461-99DEDFB9D5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54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4731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2 - End BlueGreen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EF89375-E21D-F63F-06A8-C59355F125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EBD7979C-B9C6-8A09-B241-FD1FED4BAC89}"/>
              </a:ext>
            </a:extLst>
          </p:cNvPr>
          <p:cNvGrpSpPr/>
          <p:nvPr userDrawn="1"/>
        </p:nvGrpSpPr>
        <p:grpSpPr>
          <a:xfrm>
            <a:off x="2444424" y="2606653"/>
            <a:ext cx="7303155" cy="164469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B7B0CAF0-3BC0-2F0C-A2D6-BD2777136ABD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DFE11313-A28D-C9D5-388D-F3DCE472D733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5423B194-3C18-4ED2-C954-ADB91F99CDD9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3A46B4C4-EAE8-DC64-8EE7-085376B9F0C3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868AEA7C-4869-2294-8EAF-A87420CD4743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7483804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3 - End BlueGreen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08FFEE3-9429-FB20-94DA-036B3BA28A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FF97AAA9-D469-5AE4-F90F-9020A3DDBE0A}"/>
              </a:ext>
            </a:extLst>
          </p:cNvPr>
          <p:cNvGrpSpPr/>
          <p:nvPr userDrawn="1"/>
        </p:nvGrpSpPr>
        <p:grpSpPr>
          <a:xfrm>
            <a:off x="2444424" y="2606653"/>
            <a:ext cx="7303155" cy="164469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C2E78338-BF1F-47F8-574E-5A79325DD1F8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BEABEE7F-B8A9-CDE0-CB0E-B91BA834B8F1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42EAFBE4-3E55-88EC-6263-AA83BE68E7C0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55877F46-FE15-EE6B-7255-F5187038A7A8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F62DDA2E-E23F-3C1F-FBA8-13E4AE5F3526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0279127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4 - End PurpleBlue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3465075C-3A04-8F21-2D96-F11146239A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A77D7537-AB6E-150C-8EAC-2488703A5501}"/>
              </a:ext>
            </a:extLst>
          </p:cNvPr>
          <p:cNvGrpSpPr/>
          <p:nvPr userDrawn="1"/>
        </p:nvGrpSpPr>
        <p:grpSpPr>
          <a:xfrm>
            <a:off x="2444424" y="2606653"/>
            <a:ext cx="7303155" cy="164469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B6DD48B6-4C1B-73D2-03B9-15D30FCE5E9E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64D70B58-DDCB-C449-2352-59773ED88AE4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609F40CE-5FD9-0148-24E8-B471F0E808BF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921AF8C9-7D93-7437-46E4-70C04BC1FCD9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4086F6C-E115-654F-39E3-04AE3FA56022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0493034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5 - End BluePink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39F40A4-C4FE-CE81-4DDE-1096BF05B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04350EF6-70D2-8CA6-C8B4-23AD48C51B92}"/>
              </a:ext>
            </a:extLst>
          </p:cNvPr>
          <p:cNvGrpSpPr/>
          <p:nvPr userDrawn="1"/>
        </p:nvGrpSpPr>
        <p:grpSpPr>
          <a:xfrm>
            <a:off x="2444424" y="2606653"/>
            <a:ext cx="7303155" cy="164469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E3C5F24B-DEBE-91F4-60EF-98DB9598FC4B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0430F02E-A1F8-79E9-1749-B79A96144ED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FABBDCAD-55AC-A504-7AB9-9EA8B4E0982A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3870B6CA-17E5-8094-AABA-A4EB4CF4DD7D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B471460-440F-63D0-B43A-D4E98094F4B1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9276477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6 - End Pink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21011232-FEC1-556E-5D81-2627C46F6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E305D3B8-631A-ECF6-F436-B2BCDEC1D146}"/>
              </a:ext>
            </a:extLst>
          </p:cNvPr>
          <p:cNvGrpSpPr/>
          <p:nvPr userDrawn="1"/>
        </p:nvGrpSpPr>
        <p:grpSpPr>
          <a:xfrm>
            <a:off x="2444424" y="2606653"/>
            <a:ext cx="7303155" cy="164469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A5AA4292-461B-4E6C-D0DF-22D79FF5659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E83B83EF-F13E-0C9F-A72E-1028FFB5C1A3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7583F4ED-E4FB-BC79-63D6-917602298C36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D7AF8DF3-63F0-80CE-4E26-5256A0E0248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D0AD8F7-2131-0B88-1728-D3CA421A2D2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6849766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7 - Divider Orange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AC7C13A4-489B-3211-82FF-868A0A256E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7490672C-BECC-A8CE-2FB2-AF9FB16315DB}"/>
              </a:ext>
            </a:extLst>
          </p:cNvPr>
          <p:cNvGrpSpPr/>
          <p:nvPr userDrawn="1"/>
        </p:nvGrpSpPr>
        <p:grpSpPr>
          <a:xfrm>
            <a:off x="2444424" y="2606653"/>
            <a:ext cx="7303155" cy="164469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A3EA2D57-26D4-3FE7-0AD1-EEED4BE8BED6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3244009B-B9FA-D5C6-D5E3-5563DC7638F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2FD42FBA-921E-BB93-CEB5-51CAED5F599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DADC54FF-C0E3-D235-2C4E-2FB66C6E9ED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8E3A682F-0F88-48F0-97B1-60B5B2477F92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7956350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8 - Divid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3">
            <a:extLst>
              <a:ext uri="{FF2B5EF4-FFF2-40B4-BE49-F238E27FC236}">
                <a16:creationId xmlns:a16="http://schemas.microsoft.com/office/drawing/2014/main" id="{46DC4F6B-8D28-1514-E83F-9C8BC35CC881}"/>
              </a:ext>
            </a:extLst>
          </p:cNvPr>
          <p:cNvGrpSpPr/>
          <p:nvPr userDrawn="1"/>
        </p:nvGrpSpPr>
        <p:grpSpPr>
          <a:xfrm>
            <a:off x="2444424" y="2606653"/>
            <a:ext cx="7303155" cy="1644697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3" name="Freeform 10">
              <a:extLst>
                <a:ext uri="{FF2B5EF4-FFF2-40B4-BE49-F238E27FC236}">
                  <a16:creationId xmlns:a16="http://schemas.microsoft.com/office/drawing/2014/main" id="{528AAC0C-F8F7-997C-49C5-2DDCFFEF4C2F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709A296F-6430-7EEE-74D0-2B39CDE8E8CE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id="{98732BD3-7687-3964-C382-BE79A166885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9F629670-5E2F-8BFA-0D73-6127F5336BE0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9B99146A-4055-2125-3098-1EF0E51C5852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9201619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1D69DC-9F16-4CA4-A0E0-1872B8AD5D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40602060303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40602060303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ACB78C8-744E-6F0C-FBB8-7B9565D544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865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2 - Title J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AE9558-F65E-E57A-5394-E3FBBB881C02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2024 Nokia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2A02F9-A52E-683F-E045-1AFEBB2E551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4AA98FC-E577-274F-771E-82560F85DC94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8066C52-43E7-38E8-A0F0-E33DF55D4FB6}"/>
              </a:ext>
            </a:extLst>
          </p:cNvPr>
          <p:cNvSpPr txBox="1"/>
          <p:nvPr userDrawn="1"/>
        </p:nvSpPr>
        <p:spPr>
          <a:xfrm>
            <a:off x="2040203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04496902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.6 - End Pink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AFAAFC-2D7D-68E3-9687-8956BABE1E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E305D3B8-631A-ECF6-F436-B2BCDEC1D146}"/>
              </a:ext>
            </a:extLst>
          </p:cNvPr>
          <p:cNvGrpSpPr/>
          <p:nvPr userDrawn="1"/>
        </p:nvGrpSpPr>
        <p:grpSpPr>
          <a:xfrm>
            <a:off x="2444423" y="2606652"/>
            <a:ext cx="7303155" cy="164469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A5AA4292-461B-4E6C-D0DF-22D79FF5659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E83B83EF-F13E-0C9F-A72E-1028FFB5C1A3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7583F4ED-E4FB-BC79-63D6-917602298C36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D7AF8DF3-63F0-80CE-4E26-5256A0E0248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D0AD8F7-2131-0B88-1728-D3CA421A2D2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085084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2"/>
                </a:solidFill>
              </a:defRPr>
            </a:lvl1pPr>
            <a:lvl2pPr marL="23998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2"/>
                </a:solidFill>
              </a:defRPr>
            </a:lvl2pPr>
            <a:lvl3pPr marL="47996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2"/>
                </a:solidFill>
              </a:defRPr>
            </a:lvl3pPr>
            <a:lvl4pPr marL="719946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2"/>
                </a:solidFill>
              </a:defRPr>
            </a:lvl4pPr>
            <a:lvl5pPr marL="959928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52AD69E-8972-FFEB-3CDF-810FC2C15B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FD5FAA-4E42-2A01-7A0D-9D47214A39C8}"/>
              </a:ext>
            </a:extLst>
          </p:cNvPr>
          <p:cNvSpPr txBox="1"/>
          <p:nvPr userDrawn="1"/>
        </p:nvSpPr>
        <p:spPr>
          <a:xfrm>
            <a:off x="906706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43C41B3-444A-B935-7F1C-44CC756EF997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1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DFE4EE1-1B23-D0EA-39ED-CDDC6ECFE4B2}"/>
              </a:ext>
            </a:extLst>
          </p:cNvPr>
          <p:cNvCxnSpPr>
            <a:cxnSpLocks/>
          </p:cNvCxnSpPr>
          <p:nvPr userDrawn="1"/>
        </p:nvCxnSpPr>
        <p:spPr>
          <a:xfrm>
            <a:off x="1867503" y="6440736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C726386B-D9AC-0FCA-9F12-0FA32276F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54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Public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9969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3.2 - Title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C39B26E-924A-E04C-205D-CC553972AE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4D6E92B-62A5-89F1-C025-9AFA6FCB3323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2024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2BA0AE1-3EC1-6929-E965-9C60516B99D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8CFFAAD9-97A5-7898-E5FF-36F481EB93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7303E76-5976-AA67-FD72-87B2A291B565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2662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1.2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AE9558-F65E-E57A-5394-E3FBBB881C02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2024 Nokia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2A02F9-A52E-683F-E045-1AFEBB2E551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2949A3C7-28A6-58FC-0E18-DC956F4648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4AA98FC-E577-274F-771E-82560F85DC94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58928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47B14-C8DB-7949-96DC-925435CEE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44091"/>
            <a:ext cx="12191999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608994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1664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E8733-F42E-E033-D6D4-65B0E38339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627" y="192786"/>
            <a:ext cx="10757032" cy="52027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CONTENT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A0CA92-2EE8-ADA9-AA95-A66C5C937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CB45-9574-440C-94BF-C17B17A700A2}" type="datetime1">
              <a:rPr lang="en-US" smtClean="0"/>
              <a:t>3/24/24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83C7A4-09B7-490A-266A-69A0F80E7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BB1783-F6A2-E1D7-4CF6-DFA699DC4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- </a:t>
            </a:r>
            <a:fld id="{3A98EE3D-8CD1-4C3F-BD1C-C98C9596463C}" type="slidenum">
              <a:rPr lang="en-US" smtClean="0"/>
              <a:pPr/>
              <a:t>‹#›</a:t>
            </a:fld>
            <a:r>
              <a:rPr lang="en-US" dirty="0"/>
              <a:t> -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36A929-1132-26B4-A5C2-21A203282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1030859"/>
            <a:ext cx="11144083" cy="1921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29801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CB8D8-A06C-855E-AA80-E4DB5FD0A6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11326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87F30C-BB57-4309-A62D-75C3DE2DB982}" type="datetime1">
              <a:rPr lang="en-US" smtClean="0"/>
              <a:t>3/24/24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DA648-CDE2-9AC9-7757-4DB88F33A5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3660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5ECA2-D7AE-6392-2487-9E3A81509D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67235" y="6400800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- </a:t>
            </a:r>
            <a:fld id="{3A98EE3D-8CD1-4C3F-BD1C-C98C9596463C}" type="slidenum">
              <a:rPr lang="en-US" smtClean="0"/>
              <a:pPr/>
              <a:t>‹#›</a:t>
            </a:fld>
            <a:r>
              <a:rPr lang="en-US" dirty="0"/>
              <a:t> - </a:t>
            </a:r>
          </a:p>
        </p:txBody>
      </p:sp>
    </p:spTree>
    <p:extLst>
      <p:ext uri="{BB962C8B-B14F-4D97-AF65-F5344CB8AC3E}">
        <p14:creationId xmlns:p14="http://schemas.microsoft.com/office/powerpoint/2010/main" val="37274366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92075"/>
            <a:ext cx="10944057" cy="65087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6" y="1093088"/>
            <a:ext cx="11144082" cy="5193411"/>
          </a:xfrm>
        </p:spPr>
        <p:txBody>
          <a:bodyPr anchor="t"/>
          <a:lstStyle>
            <a:lvl1pPr marL="228600" indent="-228600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9490-0A06-4256-95D1-A5660246B1B7}" type="datetime1">
              <a:rPr lang="en-US" smtClean="0"/>
              <a:t>3/24/24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A632F80-294C-62B1-3100-B8D0107FB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69745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- </a:t>
            </a:r>
            <a:fld id="{3A98EE3D-8CD1-4C3F-BD1C-C98C9596463C}" type="slidenum">
              <a:rPr lang="en-US" smtClean="0"/>
              <a:pPr/>
              <a:t>‹#›</a:t>
            </a:fld>
            <a:r>
              <a:rPr lang="en-US" dirty="0"/>
              <a:t> - </a:t>
            </a:r>
          </a:p>
        </p:txBody>
      </p:sp>
    </p:spTree>
    <p:extLst>
      <p:ext uri="{BB962C8B-B14F-4D97-AF65-F5344CB8AC3E}">
        <p14:creationId xmlns:p14="http://schemas.microsoft.com/office/powerpoint/2010/main" val="23959962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1459C-E64C-521E-0089-717E165D5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5A7A03-C890-8084-9367-ABDD9AA27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5E7A4-8166-4E9E-8037-100C03688FD7}" type="datetime1">
              <a:rPr lang="en-US" smtClean="0"/>
              <a:t>3/24/24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A806F3-11C5-24C4-60FE-F29957D80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24594-13DC-E012-1F1C-75125C2564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67235" y="6400800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- </a:t>
            </a:r>
            <a:fld id="{3A98EE3D-8CD1-4C3F-BD1C-C98C9596463C}" type="slidenum">
              <a:rPr lang="en-US" smtClean="0"/>
              <a:pPr/>
              <a:t>‹#›</a:t>
            </a:fld>
            <a:r>
              <a:rPr lang="en-US" dirty="0"/>
              <a:t> - </a:t>
            </a:r>
          </a:p>
        </p:txBody>
      </p:sp>
    </p:spTree>
    <p:extLst>
      <p:ext uri="{BB962C8B-B14F-4D97-AF65-F5344CB8AC3E}">
        <p14:creationId xmlns:p14="http://schemas.microsoft.com/office/powerpoint/2010/main" val="11415776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18A59-0742-451E-A266-D29348411147}" type="datetime1">
              <a:rPr lang="en-US" smtClean="0"/>
              <a:t>3/24/24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1431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B430B-C3EF-416A-A0B8-BD5F0DA91AF7}" type="datetime1">
              <a:rPr lang="en-US" smtClean="0"/>
              <a:t>3/24/24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9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slideLayout" Target="../slideLayouts/slideLayout179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8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184.xml"/><Relationship Id="rId7" Type="http://schemas.openxmlformats.org/officeDocument/2006/relationships/image" Target="../media/image77.jpg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5.xml"/><Relationship Id="rId9" Type="http://schemas.openxmlformats.org/officeDocument/2006/relationships/image" Target="../media/image79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13" Type="http://schemas.openxmlformats.org/officeDocument/2006/relationships/image" Target="../media/image83.wmf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Relationship Id="rId14" Type="http://schemas.openxmlformats.org/officeDocument/2006/relationships/image" Target="../media/image84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09.xml"/><Relationship Id="rId2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5" Type="http://schemas.openxmlformats.org/officeDocument/2006/relationships/image" Target="../media/image84.png"/><Relationship Id="rId10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Relationship Id="rId14" Type="http://schemas.openxmlformats.org/officeDocument/2006/relationships/image" Target="../media/image83.wmf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86.emf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image" Target="../media/image85.emf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theme" Target="../theme/theme16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image" Target="../media/image87.emf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20.xml"/><Relationship Id="rId6" Type="http://schemas.openxmlformats.org/officeDocument/2006/relationships/theme" Target="../theme/theme17.xml"/><Relationship Id="rId5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2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5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37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9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42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4.xml"/><Relationship Id="rId50" Type="http://schemas.openxmlformats.org/officeDocument/2006/relationships/slideLayout" Target="../slideLayouts/slideLayout87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4.xml"/><Relationship Id="rId40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82.xml"/><Relationship Id="rId53" Type="http://schemas.openxmlformats.org/officeDocument/2006/relationships/image" Target="../media/image23.svg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4" Type="http://schemas.openxmlformats.org/officeDocument/2006/relationships/slideLayout" Target="../slideLayouts/slideLayout81.xml"/><Relationship Id="rId52" Type="http://schemas.openxmlformats.org/officeDocument/2006/relationships/image" Target="../media/image9.pn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Relationship Id="rId43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5.xml"/><Relationship Id="rId8" Type="http://schemas.openxmlformats.org/officeDocument/2006/relationships/slideLayout" Target="../slideLayouts/slideLayout45.xml"/><Relationship Id="rId51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5.xml"/><Relationship Id="rId4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57.xml"/><Relationship Id="rId41" Type="http://schemas.openxmlformats.org/officeDocument/2006/relationships/slideLayout" Target="../slideLayouts/slideLayout78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49" Type="http://schemas.openxmlformats.org/officeDocument/2006/relationships/slideLayout" Target="../slideLayouts/slideLayout8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9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40.jp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41.png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26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125.xml"/><Relationship Id="rId34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5" Type="http://schemas.openxmlformats.org/officeDocument/2006/relationships/slideLayout" Target="../slideLayouts/slideLayout129.xml"/><Relationship Id="rId33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0" Type="http://schemas.openxmlformats.org/officeDocument/2006/relationships/slideLayout" Target="../slideLayouts/slideLayout124.xml"/><Relationship Id="rId29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24" Type="http://schemas.openxmlformats.org/officeDocument/2006/relationships/slideLayout" Target="../slideLayouts/slideLayout128.xml"/><Relationship Id="rId32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23" Type="http://schemas.openxmlformats.org/officeDocument/2006/relationships/slideLayout" Target="../slideLayouts/slideLayout127.xml"/><Relationship Id="rId28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23.xml"/><Relationship Id="rId31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Relationship Id="rId22" Type="http://schemas.openxmlformats.org/officeDocument/2006/relationships/slideLayout" Target="../slideLayouts/slideLayout126.xml"/><Relationship Id="rId27" Type="http://schemas.openxmlformats.org/officeDocument/2006/relationships/slideLayout" Target="../slideLayouts/slideLayout131.xml"/><Relationship Id="rId30" Type="http://schemas.openxmlformats.org/officeDocument/2006/relationships/slideLayout" Target="../slideLayouts/slideLayout134.xml"/><Relationship Id="rId35" Type="http://schemas.openxmlformats.org/officeDocument/2006/relationships/theme" Target="../theme/theme7.xml"/><Relationship Id="rId8" Type="http://schemas.openxmlformats.org/officeDocument/2006/relationships/slideLayout" Target="../slideLayouts/slideLayout11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image" Target="../media/image66.png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image" Target="../media/image65.png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512064" y="731520"/>
            <a:ext cx="11167872" cy="749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EA2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34EA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512064" y="1828800"/>
            <a:ext cx="1116787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3646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6364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3646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63646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3646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63646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3646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63646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36466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63646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512064" y="635508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6364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6364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93673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6364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63646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63646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63646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63646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63646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63646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63646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63646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9" r:id="rId4"/>
    <p:sldLayoutId id="2147483660" r:id="rId5"/>
    <p:sldLayoutId id="214748366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8321CD-EF53-76BC-BEDD-249C2B9D6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A5A4D-FB2A-888B-2010-7932ABD84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494DA-01D4-4458-48F5-2B0443AD2C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E3D51D-5B3D-C549-AC93-4DEB6A1BA8DB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E7D53-2416-2952-A06A-5D90724335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F2195-2857-D420-8BB0-55AD069A5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CA7072-5C6F-0E42-B873-408439030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24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9750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761231" y="21"/>
            <a:ext cx="2430780" cy="1144905"/>
          </a:xfrm>
          <a:custGeom>
            <a:avLst/>
            <a:gdLst/>
            <a:ahLst/>
            <a:cxnLst/>
            <a:rect l="l" t="t" r="r" b="b"/>
            <a:pathLst>
              <a:path w="2430779" h="1144905">
                <a:moveTo>
                  <a:pt x="2430768" y="0"/>
                </a:moveTo>
                <a:lnTo>
                  <a:pt x="255837" y="1817"/>
                </a:lnTo>
                <a:lnTo>
                  <a:pt x="0" y="1144565"/>
                </a:lnTo>
                <a:lnTo>
                  <a:pt x="2430768" y="1142064"/>
                </a:lnTo>
                <a:lnTo>
                  <a:pt x="2430768" y="0"/>
                </a:lnTo>
                <a:close/>
              </a:path>
            </a:pathLst>
          </a:custGeom>
          <a:solidFill>
            <a:srgbClr val="E0249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254207" y="232016"/>
            <a:ext cx="1486962" cy="68055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254207" y="213903"/>
            <a:ext cx="448218" cy="46237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85851"/>
            <a:ext cx="1482725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554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523"/>
            <a:ext cx="12191999" cy="4430267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12192000" cy="3909060"/>
          </a:xfrm>
          <a:custGeom>
            <a:avLst/>
            <a:gdLst/>
            <a:ahLst/>
            <a:cxnLst/>
            <a:rect l="l" t="t" r="r" b="b"/>
            <a:pathLst>
              <a:path w="12192000" h="3909060">
                <a:moveTo>
                  <a:pt x="12192000" y="0"/>
                </a:moveTo>
                <a:lnTo>
                  <a:pt x="0" y="0"/>
                </a:lnTo>
                <a:lnTo>
                  <a:pt x="0" y="3909060"/>
                </a:lnTo>
                <a:lnTo>
                  <a:pt x="12192000" y="390906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F5036">
              <a:alpha val="6117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2615184" y="0"/>
            <a:ext cx="4470400" cy="6855459"/>
          </a:xfrm>
          <a:custGeom>
            <a:avLst/>
            <a:gdLst/>
            <a:ahLst/>
            <a:cxnLst/>
            <a:rect l="l" t="t" r="r" b="b"/>
            <a:pathLst>
              <a:path w="4470400" h="6855459">
                <a:moveTo>
                  <a:pt x="3025140" y="3911854"/>
                </a:moveTo>
                <a:lnTo>
                  <a:pt x="1126426" y="3910584"/>
                </a:lnTo>
                <a:lnTo>
                  <a:pt x="0" y="6854164"/>
                </a:lnTo>
                <a:lnTo>
                  <a:pt x="1932711" y="6854952"/>
                </a:lnTo>
                <a:lnTo>
                  <a:pt x="3025140" y="3911854"/>
                </a:lnTo>
                <a:close/>
              </a:path>
              <a:path w="4470400" h="6855459">
                <a:moveTo>
                  <a:pt x="4469892" y="0"/>
                </a:moveTo>
                <a:lnTo>
                  <a:pt x="2582583" y="0"/>
                </a:lnTo>
                <a:lnTo>
                  <a:pt x="1139939" y="3908907"/>
                </a:lnTo>
                <a:lnTo>
                  <a:pt x="3038691" y="3910584"/>
                </a:lnTo>
                <a:lnTo>
                  <a:pt x="4469892" y="0"/>
                </a:lnTo>
                <a:close/>
              </a:path>
            </a:pathLst>
          </a:custGeom>
          <a:solidFill>
            <a:srgbClr val="E4271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3971544"/>
            <a:ext cx="12192000" cy="1333499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0" y="3910571"/>
            <a:ext cx="12192000" cy="1227455"/>
          </a:xfrm>
          <a:custGeom>
            <a:avLst/>
            <a:gdLst/>
            <a:ahLst/>
            <a:cxnLst/>
            <a:rect l="l" t="t" r="r" b="b"/>
            <a:pathLst>
              <a:path w="12192000" h="1227454">
                <a:moveTo>
                  <a:pt x="12192000" y="0"/>
                </a:moveTo>
                <a:lnTo>
                  <a:pt x="0" y="0"/>
                </a:lnTo>
                <a:lnTo>
                  <a:pt x="0" y="1226832"/>
                </a:lnTo>
                <a:lnTo>
                  <a:pt x="12192000" y="1226832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48055" y="4114800"/>
            <a:ext cx="2738627" cy="81838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8128" y="154913"/>
            <a:ext cx="11086792" cy="9759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FF33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37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13"/>
          <p:cNvSpPr>
            <a:spLocks noChangeShapeType="1"/>
          </p:cNvSpPr>
          <p:nvPr userDrawn="1"/>
        </p:nvSpPr>
        <p:spPr bwMode="auto">
          <a:xfrm>
            <a:off x="657174" y="840733"/>
            <a:ext cx="10936112" cy="0"/>
          </a:xfrm>
          <a:prstGeom prst="line">
            <a:avLst/>
          </a:prstGeom>
          <a:noFill/>
          <a:ln w="25400">
            <a:solidFill>
              <a:srgbClr val="EAEC5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622" tIns="41811" rIns="83622" bIns="41811" anchor="ctr"/>
          <a:lstStyle/>
          <a:p>
            <a:endParaRPr lang="en-US" sz="1281"/>
          </a:p>
        </p:txBody>
      </p:sp>
      <p:sp>
        <p:nvSpPr>
          <p:cNvPr id="1028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2185210" y="87122"/>
            <a:ext cx="7728857" cy="6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4" tIns="45706" rIns="91414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35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0543" y="1226005"/>
            <a:ext cx="10569223" cy="4907906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4" tIns="45706" rIns="91414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30" name="Picture 36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762" y="14523"/>
            <a:ext cx="1935238" cy="70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2" name="Rectangle 39"/>
          <p:cNvSpPr>
            <a:spLocks noChangeArrowheads="1"/>
          </p:cNvSpPr>
          <p:nvPr userDrawn="1"/>
        </p:nvSpPr>
        <p:spPr bwMode="auto">
          <a:xfrm>
            <a:off x="100796" y="6704123"/>
            <a:ext cx="2909451" cy="14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 sz="915" b="1">
                <a:solidFill>
                  <a:srgbClr val="9234DB"/>
                </a:solidFill>
              </a:rPr>
              <a:t>Center for Photonic Communication and Computing</a:t>
            </a:r>
          </a:p>
        </p:txBody>
      </p:sp>
      <p:sp>
        <p:nvSpPr>
          <p:cNvPr id="10" name="Text Box 38"/>
          <p:cNvSpPr txBox="1">
            <a:spLocks noChangeArrowheads="1"/>
          </p:cNvSpPr>
          <p:nvPr userDrawn="1"/>
        </p:nvSpPr>
        <p:spPr bwMode="auto">
          <a:xfrm>
            <a:off x="4682199" y="6704174"/>
            <a:ext cx="2592056" cy="14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sz="915" b="1" baseline="0" dirty="0"/>
              <a:t> OFC’24 Workshop S1A  | </a:t>
            </a:r>
            <a:r>
              <a:rPr lang="en-US" sz="915" b="1" dirty="0"/>
              <a:t>24 Mar 24  |</a:t>
            </a:r>
            <a:r>
              <a:rPr lang="en-US" sz="915" b="1" baseline="0" dirty="0"/>
              <a:t>  </a:t>
            </a:r>
            <a:r>
              <a:rPr lang="en-US" sz="915" b="1" dirty="0"/>
              <a:t>Slide </a:t>
            </a:r>
            <a:fld id="{EA36BCF4-BE86-4F47-A706-CC70D21D8BBB}" type="slidenum">
              <a:rPr lang="en-US" sz="915" b="1" smtClean="0"/>
              <a:pPr algn="ctr">
                <a:defRPr/>
              </a:pPr>
              <a:t>‹#›</a:t>
            </a:fld>
            <a:endParaRPr lang="en-US" sz="915" b="1" dirty="0"/>
          </a:p>
        </p:txBody>
      </p:sp>
      <p:sp>
        <p:nvSpPr>
          <p:cNvPr id="11" name="Rectangle 40"/>
          <p:cNvSpPr>
            <a:spLocks noChangeArrowheads="1"/>
          </p:cNvSpPr>
          <p:nvPr userDrawn="1"/>
        </p:nvSpPr>
        <p:spPr bwMode="auto">
          <a:xfrm>
            <a:off x="7736923" y="6688590"/>
            <a:ext cx="4354286" cy="156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/>
          <a:lstStyle/>
          <a:p>
            <a:pPr algn="r"/>
            <a:r>
              <a:rPr lang="en-US" sz="915" b="1" dirty="0">
                <a:solidFill>
                  <a:srgbClr val="9234DB"/>
                </a:solidFill>
                <a:cs typeface="Arial" pitchFamily="34" charset="0"/>
              </a:rPr>
              <a:t>McCormick School of Engineering and Applied Science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CBCF28-6786-4FA7-85EB-1FE1B6B3E6B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2" y="121435"/>
            <a:ext cx="2322286" cy="519642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310183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ctr" defTabSz="868177" rtl="0" eaLnBrk="0" fontAlgn="base" hangingPunct="0">
        <a:spcBef>
          <a:spcPct val="0"/>
        </a:spcBef>
        <a:spcAft>
          <a:spcPct val="0"/>
        </a:spcAft>
        <a:defRPr sz="2195" b="1">
          <a:solidFill>
            <a:srgbClr val="0033CC"/>
          </a:solidFill>
          <a:latin typeface="+mj-lt"/>
          <a:ea typeface="+mj-ea"/>
          <a:cs typeface="+mj-cs"/>
        </a:defRPr>
      </a:lvl1pPr>
      <a:lvl2pPr algn="ctr" defTabSz="868177" rtl="0" eaLnBrk="0" fontAlgn="base" hangingPunct="0">
        <a:spcBef>
          <a:spcPct val="0"/>
        </a:spcBef>
        <a:spcAft>
          <a:spcPct val="0"/>
        </a:spcAft>
        <a:defRPr sz="2195" b="1">
          <a:solidFill>
            <a:srgbClr val="0033CC"/>
          </a:solidFill>
          <a:latin typeface="Arial" charset="0"/>
        </a:defRPr>
      </a:lvl2pPr>
      <a:lvl3pPr algn="ctr" defTabSz="868177" rtl="0" eaLnBrk="0" fontAlgn="base" hangingPunct="0">
        <a:spcBef>
          <a:spcPct val="0"/>
        </a:spcBef>
        <a:spcAft>
          <a:spcPct val="0"/>
        </a:spcAft>
        <a:defRPr sz="2195" b="1">
          <a:solidFill>
            <a:srgbClr val="0033CC"/>
          </a:solidFill>
          <a:latin typeface="Arial" charset="0"/>
        </a:defRPr>
      </a:lvl3pPr>
      <a:lvl4pPr algn="ctr" defTabSz="868177" rtl="0" eaLnBrk="0" fontAlgn="base" hangingPunct="0">
        <a:spcBef>
          <a:spcPct val="0"/>
        </a:spcBef>
        <a:spcAft>
          <a:spcPct val="0"/>
        </a:spcAft>
        <a:defRPr sz="2195" b="1">
          <a:solidFill>
            <a:srgbClr val="0033CC"/>
          </a:solidFill>
          <a:latin typeface="Arial" charset="0"/>
        </a:defRPr>
      </a:lvl4pPr>
      <a:lvl5pPr algn="ctr" defTabSz="868177" rtl="0" eaLnBrk="0" fontAlgn="base" hangingPunct="0">
        <a:spcBef>
          <a:spcPct val="0"/>
        </a:spcBef>
        <a:spcAft>
          <a:spcPct val="0"/>
        </a:spcAft>
        <a:defRPr sz="2195" b="1">
          <a:solidFill>
            <a:srgbClr val="0033CC"/>
          </a:solidFill>
          <a:latin typeface="Arial" charset="0"/>
        </a:defRPr>
      </a:lvl5pPr>
      <a:lvl6pPr marL="418120" algn="ctr" defTabSz="868177" rtl="0" eaLnBrk="0" fontAlgn="base" hangingPunct="0">
        <a:spcBef>
          <a:spcPct val="0"/>
        </a:spcBef>
        <a:spcAft>
          <a:spcPct val="0"/>
        </a:spcAft>
        <a:defRPr sz="2195" b="1">
          <a:solidFill>
            <a:srgbClr val="0033CC"/>
          </a:solidFill>
          <a:latin typeface="Arial" charset="0"/>
        </a:defRPr>
      </a:lvl6pPr>
      <a:lvl7pPr marL="836238" algn="ctr" defTabSz="868177" rtl="0" eaLnBrk="0" fontAlgn="base" hangingPunct="0">
        <a:spcBef>
          <a:spcPct val="0"/>
        </a:spcBef>
        <a:spcAft>
          <a:spcPct val="0"/>
        </a:spcAft>
        <a:defRPr sz="2195" b="1">
          <a:solidFill>
            <a:srgbClr val="0033CC"/>
          </a:solidFill>
          <a:latin typeface="Arial" charset="0"/>
        </a:defRPr>
      </a:lvl7pPr>
      <a:lvl8pPr marL="1254357" algn="ctr" defTabSz="868177" rtl="0" eaLnBrk="0" fontAlgn="base" hangingPunct="0">
        <a:spcBef>
          <a:spcPct val="0"/>
        </a:spcBef>
        <a:spcAft>
          <a:spcPct val="0"/>
        </a:spcAft>
        <a:defRPr sz="2195" b="1">
          <a:solidFill>
            <a:srgbClr val="0033CC"/>
          </a:solidFill>
          <a:latin typeface="Arial" charset="0"/>
        </a:defRPr>
      </a:lvl8pPr>
      <a:lvl9pPr marL="1672477" algn="ctr" defTabSz="868177" rtl="0" eaLnBrk="0" fontAlgn="base" hangingPunct="0">
        <a:spcBef>
          <a:spcPct val="0"/>
        </a:spcBef>
        <a:spcAft>
          <a:spcPct val="0"/>
        </a:spcAft>
        <a:defRPr sz="2195" b="1">
          <a:solidFill>
            <a:srgbClr val="0033CC"/>
          </a:solidFill>
          <a:latin typeface="Arial" charset="0"/>
        </a:defRPr>
      </a:lvl9pPr>
    </p:titleStyle>
    <p:bodyStyle>
      <a:lvl1pPr marL="207609" indent="-207609" algn="l" defTabSz="868177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2195">
          <a:solidFill>
            <a:schemeClr val="tx1"/>
          </a:solidFill>
          <a:latin typeface="+mn-lt"/>
          <a:ea typeface="+mn-ea"/>
          <a:cs typeface="+mn-cs"/>
        </a:defRPr>
      </a:lvl1pPr>
      <a:lvl2pPr marL="624275" indent="-190187" algn="l" defTabSz="868177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1829">
          <a:solidFill>
            <a:schemeClr val="tx1"/>
          </a:solidFill>
          <a:latin typeface="+mn-lt"/>
        </a:defRPr>
      </a:lvl2pPr>
      <a:lvl3pPr marL="982871" indent="-149536" algn="l" defTabSz="868177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>
          <a:solidFill>
            <a:schemeClr val="tx1"/>
          </a:solidFill>
          <a:latin typeface="+mn-lt"/>
        </a:defRPr>
      </a:lvl3pPr>
      <a:lvl4pPr marL="1409701" indent="-226481" algn="l" defTabSz="868177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1464">
          <a:solidFill>
            <a:schemeClr val="tx1"/>
          </a:solidFill>
          <a:latin typeface="+mn-lt"/>
        </a:defRPr>
      </a:lvl4pPr>
      <a:lvl5pPr marL="1723290" indent="-209059" algn="l" defTabSz="868177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1281">
          <a:solidFill>
            <a:schemeClr val="tx1"/>
          </a:solidFill>
          <a:latin typeface="+mn-lt"/>
        </a:defRPr>
      </a:lvl5pPr>
      <a:lvl6pPr marL="2141410" indent="-209059" algn="l" defTabSz="868177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1281">
          <a:solidFill>
            <a:schemeClr val="tx1"/>
          </a:solidFill>
          <a:latin typeface="+mn-lt"/>
        </a:defRPr>
      </a:lvl6pPr>
      <a:lvl7pPr marL="2559528" indent="-209059" algn="l" defTabSz="868177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1281">
          <a:solidFill>
            <a:schemeClr val="tx1"/>
          </a:solidFill>
          <a:latin typeface="+mn-lt"/>
        </a:defRPr>
      </a:lvl7pPr>
      <a:lvl8pPr marL="2977648" indent="-209059" algn="l" defTabSz="868177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1281">
          <a:solidFill>
            <a:schemeClr val="tx1"/>
          </a:solidFill>
          <a:latin typeface="+mn-lt"/>
        </a:defRPr>
      </a:lvl8pPr>
      <a:lvl9pPr marL="3395766" indent="-209059" algn="l" defTabSz="868177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128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36238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1pPr>
      <a:lvl2pPr marL="418120" algn="l" defTabSz="836238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2pPr>
      <a:lvl3pPr marL="836238" algn="l" defTabSz="836238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3pPr>
      <a:lvl4pPr marL="1254357" algn="l" defTabSz="836238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4pPr>
      <a:lvl5pPr marL="1672477" algn="l" defTabSz="836238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5pPr>
      <a:lvl6pPr marL="2090596" algn="l" defTabSz="836238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6pPr>
      <a:lvl7pPr marL="2508715" algn="l" defTabSz="836238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7pPr>
      <a:lvl8pPr marL="2926833" algn="l" defTabSz="836238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8pPr>
      <a:lvl9pPr marL="3344954" algn="l" defTabSz="836238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Line 40"/>
          <p:cNvSpPr>
            <a:spLocks noChangeShapeType="1"/>
          </p:cNvSpPr>
          <p:nvPr/>
        </p:nvSpPr>
        <p:spPr bwMode="auto">
          <a:xfrm>
            <a:off x="655160" y="840733"/>
            <a:ext cx="10938127" cy="0"/>
          </a:xfrm>
          <a:prstGeom prst="line">
            <a:avLst/>
          </a:prstGeom>
          <a:noFill/>
          <a:ln w="25400">
            <a:solidFill>
              <a:srgbClr val="EAEC5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81"/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100794" y="6704123"/>
            <a:ext cx="2909451" cy="14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 altLang="en-US" sz="915" b="1" dirty="0">
                <a:solidFill>
                  <a:srgbClr val="9234DB"/>
                </a:solidFill>
              </a:rPr>
              <a:t>Center for Photonic Communication and Computing</a:t>
            </a:r>
          </a:p>
        </p:txBody>
      </p:sp>
      <p:sp>
        <p:nvSpPr>
          <p:cNvPr id="1068" name="Rectangle 44"/>
          <p:cNvSpPr>
            <a:spLocks noGrp="1" noChangeArrowheads="1"/>
          </p:cNvSpPr>
          <p:nvPr>
            <p:ph type="title"/>
          </p:nvPr>
        </p:nvSpPr>
        <p:spPr bwMode="auto">
          <a:xfrm>
            <a:off x="2185207" y="87123"/>
            <a:ext cx="7728857" cy="65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7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5160" y="1226005"/>
            <a:ext cx="10665983" cy="470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1073" name="Picture 4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524" y="83493"/>
            <a:ext cx="1741714" cy="634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E021F9-82D6-F04A-B02E-E4E7F1DB2B2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2" y="121435"/>
            <a:ext cx="2322286" cy="519642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5" name="Rectangle 40">
            <a:extLst>
              <a:ext uri="{FF2B5EF4-FFF2-40B4-BE49-F238E27FC236}">
                <a16:creationId xmlns:a16="http://schemas.microsoft.com/office/drawing/2014/main" id="{59244C6B-9761-5CA4-B346-7770F80439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36923" y="6688590"/>
            <a:ext cx="4354286" cy="156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/>
          <a:lstStyle/>
          <a:p>
            <a:pPr algn="r"/>
            <a:r>
              <a:rPr lang="en-US" sz="915" b="1" dirty="0">
                <a:solidFill>
                  <a:srgbClr val="9234DB"/>
                </a:solidFill>
                <a:cs typeface="Arial" pitchFamily="34" charset="0"/>
              </a:rPr>
              <a:t>McCormick School of Engineering and Applied Science</a:t>
            </a:r>
          </a:p>
        </p:txBody>
      </p:sp>
      <p:sp>
        <p:nvSpPr>
          <p:cNvPr id="2" name="Text Box 38">
            <a:extLst>
              <a:ext uri="{FF2B5EF4-FFF2-40B4-BE49-F238E27FC236}">
                <a16:creationId xmlns:a16="http://schemas.microsoft.com/office/drawing/2014/main" id="{C215B2A1-985B-7013-03C2-458C7A28C0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682199" y="6704174"/>
            <a:ext cx="2592056" cy="14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sz="915" b="1" baseline="0" dirty="0"/>
              <a:t> OFC’24 Workshop S1A  | </a:t>
            </a:r>
            <a:r>
              <a:rPr lang="en-US" sz="915" b="1" dirty="0"/>
              <a:t>24 Mar 24  |</a:t>
            </a:r>
            <a:r>
              <a:rPr lang="en-US" sz="915" b="1" baseline="0" dirty="0"/>
              <a:t>  </a:t>
            </a:r>
            <a:r>
              <a:rPr lang="en-US" sz="915" b="1" dirty="0"/>
              <a:t>Slide </a:t>
            </a:r>
            <a:fld id="{EA36BCF4-BE86-4F47-A706-CC70D21D8BBB}" type="slidenum">
              <a:rPr lang="en-US" sz="915" b="1" smtClean="0"/>
              <a:pPr algn="ctr">
                <a:defRPr/>
              </a:pPr>
              <a:t>‹#›</a:t>
            </a:fld>
            <a:endParaRPr lang="en-US" sz="915" b="1" dirty="0"/>
          </a:p>
        </p:txBody>
      </p:sp>
    </p:spTree>
    <p:extLst>
      <p:ext uri="{BB962C8B-B14F-4D97-AF65-F5344CB8AC3E}">
        <p14:creationId xmlns:p14="http://schemas.microsoft.com/office/powerpoint/2010/main" val="221722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txStyles>
    <p:titleStyle>
      <a:lvl1pPr algn="ctr" defTabSz="868348" rtl="0" eaLnBrk="0" fontAlgn="base" hangingPunct="0">
        <a:spcBef>
          <a:spcPct val="0"/>
        </a:spcBef>
        <a:spcAft>
          <a:spcPct val="0"/>
        </a:spcAft>
        <a:defRPr sz="2195" b="1" kern="1200">
          <a:solidFill>
            <a:srgbClr val="0000FF"/>
          </a:solidFill>
          <a:latin typeface="+mj-lt"/>
          <a:ea typeface="+mj-ea"/>
          <a:cs typeface="+mj-cs"/>
        </a:defRPr>
      </a:lvl1pPr>
      <a:lvl2pPr algn="ctr" defTabSz="868348" rtl="0" eaLnBrk="0" fontAlgn="base" hangingPunct="0">
        <a:spcBef>
          <a:spcPct val="0"/>
        </a:spcBef>
        <a:spcAft>
          <a:spcPct val="0"/>
        </a:spcAft>
        <a:defRPr sz="2195" b="1">
          <a:solidFill>
            <a:srgbClr val="0000FF"/>
          </a:solidFill>
          <a:latin typeface="Arial" panose="020B0604020202020204" pitchFamily="34" charset="0"/>
        </a:defRPr>
      </a:lvl2pPr>
      <a:lvl3pPr algn="ctr" defTabSz="868348" rtl="0" eaLnBrk="0" fontAlgn="base" hangingPunct="0">
        <a:spcBef>
          <a:spcPct val="0"/>
        </a:spcBef>
        <a:spcAft>
          <a:spcPct val="0"/>
        </a:spcAft>
        <a:defRPr sz="2195" b="1">
          <a:solidFill>
            <a:srgbClr val="0000FF"/>
          </a:solidFill>
          <a:latin typeface="Arial" panose="020B0604020202020204" pitchFamily="34" charset="0"/>
        </a:defRPr>
      </a:lvl3pPr>
      <a:lvl4pPr algn="ctr" defTabSz="868348" rtl="0" eaLnBrk="0" fontAlgn="base" hangingPunct="0">
        <a:spcBef>
          <a:spcPct val="0"/>
        </a:spcBef>
        <a:spcAft>
          <a:spcPct val="0"/>
        </a:spcAft>
        <a:defRPr sz="2195" b="1">
          <a:solidFill>
            <a:srgbClr val="0000FF"/>
          </a:solidFill>
          <a:latin typeface="Arial" panose="020B0604020202020204" pitchFamily="34" charset="0"/>
        </a:defRPr>
      </a:lvl4pPr>
      <a:lvl5pPr algn="ctr" defTabSz="868348" rtl="0" eaLnBrk="0" fontAlgn="base" hangingPunct="0">
        <a:spcBef>
          <a:spcPct val="0"/>
        </a:spcBef>
        <a:spcAft>
          <a:spcPct val="0"/>
        </a:spcAft>
        <a:defRPr sz="2195" b="1">
          <a:solidFill>
            <a:srgbClr val="0000FF"/>
          </a:solidFill>
          <a:latin typeface="Arial" panose="020B0604020202020204" pitchFamily="34" charset="0"/>
        </a:defRPr>
      </a:lvl5pPr>
      <a:lvl6pPr marL="418201" algn="ctr" defTabSz="868348" rtl="0" eaLnBrk="0" fontAlgn="base" hangingPunct="0">
        <a:spcBef>
          <a:spcPct val="0"/>
        </a:spcBef>
        <a:spcAft>
          <a:spcPct val="0"/>
        </a:spcAft>
        <a:defRPr sz="2195" b="1">
          <a:solidFill>
            <a:srgbClr val="0000FF"/>
          </a:solidFill>
          <a:latin typeface="Arial" panose="020B0604020202020204" pitchFamily="34" charset="0"/>
        </a:defRPr>
      </a:lvl6pPr>
      <a:lvl7pPr marL="836402" algn="ctr" defTabSz="868348" rtl="0" eaLnBrk="0" fontAlgn="base" hangingPunct="0">
        <a:spcBef>
          <a:spcPct val="0"/>
        </a:spcBef>
        <a:spcAft>
          <a:spcPct val="0"/>
        </a:spcAft>
        <a:defRPr sz="2195" b="1">
          <a:solidFill>
            <a:srgbClr val="0000FF"/>
          </a:solidFill>
          <a:latin typeface="Arial" panose="020B0604020202020204" pitchFamily="34" charset="0"/>
        </a:defRPr>
      </a:lvl7pPr>
      <a:lvl8pPr marL="1254603" algn="ctr" defTabSz="868348" rtl="0" eaLnBrk="0" fontAlgn="base" hangingPunct="0">
        <a:spcBef>
          <a:spcPct val="0"/>
        </a:spcBef>
        <a:spcAft>
          <a:spcPct val="0"/>
        </a:spcAft>
        <a:defRPr sz="2195" b="1">
          <a:solidFill>
            <a:srgbClr val="0000FF"/>
          </a:solidFill>
          <a:latin typeface="Arial" panose="020B0604020202020204" pitchFamily="34" charset="0"/>
        </a:defRPr>
      </a:lvl8pPr>
      <a:lvl9pPr marL="1672803" algn="ctr" defTabSz="868348" rtl="0" eaLnBrk="0" fontAlgn="base" hangingPunct="0">
        <a:spcBef>
          <a:spcPct val="0"/>
        </a:spcBef>
        <a:spcAft>
          <a:spcPct val="0"/>
        </a:spcAft>
        <a:defRPr sz="2195" b="1">
          <a:solidFill>
            <a:srgbClr val="0000FF"/>
          </a:solidFill>
          <a:latin typeface="Arial" panose="020B0604020202020204" pitchFamily="34" charset="0"/>
        </a:defRPr>
      </a:lvl9pPr>
    </p:titleStyle>
    <p:bodyStyle>
      <a:lvl1pPr marL="325267" indent="-325267" algn="l" defTabSz="868348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•"/>
        <a:defRPr sz="2287" kern="1200">
          <a:solidFill>
            <a:schemeClr val="tx1"/>
          </a:solidFill>
          <a:latin typeface="+mn-lt"/>
          <a:ea typeface="+mn-ea"/>
          <a:cs typeface="+mn-cs"/>
        </a:defRPr>
      </a:lvl1pPr>
      <a:lvl2pPr marL="705714" indent="-271541" algn="l" defTabSz="868348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1921" kern="1200">
          <a:solidFill>
            <a:schemeClr val="tx1"/>
          </a:solidFill>
          <a:latin typeface="+mn-lt"/>
          <a:ea typeface="+mn-ea"/>
          <a:cs typeface="+mn-cs"/>
        </a:defRPr>
      </a:lvl2pPr>
      <a:lvl3pPr marL="1086161" indent="-217813" algn="l" defTabSz="868348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•"/>
        <a:defRPr sz="1738" kern="1200">
          <a:solidFill>
            <a:schemeClr val="tx1"/>
          </a:solidFill>
          <a:latin typeface="+mn-lt"/>
          <a:ea typeface="+mn-ea"/>
          <a:cs typeface="+mn-cs"/>
        </a:defRPr>
      </a:lvl3pPr>
      <a:lvl4pPr marL="1520335" indent="-216361" algn="l" defTabSz="868348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1555" kern="1200">
          <a:solidFill>
            <a:schemeClr val="tx1"/>
          </a:solidFill>
          <a:latin typeface="+mn-lt"/>
          <a:ea typeface="+mn-ea"/>
          <a:cs typeface="+mn-cs"/>
        </a:defRPr>
      </a:lvl4pPr>
      <a:lvl5pPr marL="1954508" indent="-216361" algn="l" defTabSz="868348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•"/>
        <a:defRPr sz="1555" kern="1200">
          <a:solidFill>
            <a:schemeClr val="tx1"/>
          </a:solidFill>
          <a:latin typeface="+mn-lt"/>
          <a:ea typeface="+mn-ea"/>
          <a:cs typeface="+mn-cs"/>
        </a:defRPr>
      </a:lvl5pPr>
      <a:lvl6pPr marL="2300105" indent="-209100" algn="l" defTabSz="836402" rtl="0" eaLnBrk="1" latinLnBrk="0" hangingPunct="1">
        <a:lnSpc>
          <a:spcPct val="90000"/>
        </a:lnSpc>
        <a:spcBef>
          <a:spcPts val="457"/>
        </a:spcBef>
        <a:buFont typeface="Arial" panose="020B0604020202020204" pitchFamily="34" charset="0"/>
        <a:buChar char="•"/>
        <a:defRPr sz="1646" kern="1200">
          <a:solidFill>
            <a:schemeClr val="tx1"/>
          </a:solidFill>
          <a:latin typeface="+mn-lt"/>
          <a:ea typeface="+mn-ea"/>
          <a:cs typeface="+mn-cs"/>
        </a:defRPr>
      </a:lvl6pPr>
      <a:lvl7pPr marL="2718305" indent="-209100" algn="l" defTabSz="836402" rtl="0" eaLnBrk="1" latinLnBrk="0" hangingPunct="1">
        <a:lnSpc>
          <a:spcPct val="90000"/>
        </a:lnSpc>
        <a:spcBef>
          <a:spcPts val="457"/>
        </a:spcBef>
        <a:buFont typeface="Arial" panose="020B0604020202020204" pitchFamily="34" charset="0"/>
        <a:buChar char="•"/>
        <a:defRPr sz="1646" kern="1200">
          <a:solidFill>
            <a:schemeClr val="tx1"/>
          </a:solidFill>
          <a:latin typeface="+mn-lt"/>
          <a:ea typeface="+mn-ea"/>
          <a:cs typeface="+mn-cs"/>
        </a:defRPr>
      </a:lvl7pPr>
      <a:lvl8pPr marL="3136506" indent="-209100" algn="l" defTabSz="836402" rtl="0" eaLnBrk="1" latinLnBrk="0" hangingPunct="1">
        <a:lnSpc>
          <a:spcPct val="90000"/>
        </a:lnSpc>
        <a:spcBef>
          <a:spcPts val="457"/>
        </a:spcBef>
        <a:buFont typeface="Arial" panose="020B0604020202020204" pitchFamily="34" charset="0"/>
        <a:buChar char="•"/>
        <a:defRPr sz="1646" kern="1200">
          <a:solidFill>
            <a:schemeClr val="tx1"/>
          </a:solidFill>
          <a:latin typeface="+mn-lt"/>
          <a:ea typeface="+mn-ea"/>
          <a:cs typeface="+mn-cs"/>
        </a:defRPr>
      </a:lvl8pPr>
      <a:lvl9pPr marL="3554707" indent="-209100" algn="l" defTabSz="836402" rtl="0" eaLnBrk="1" latinLnBrk="0" hangingPunct="1">
        <a:lnSpc>
          <a:spcPct val="90000"/>
        </a:lnSpc>
        <a:spcBef>
          <a:spcPts val="457"/>
        </a:spcBef>
        <a:buFont typeface="Arial" panose="020B0604020202020204" pitchFamily="34" charset="0"/>
        <a:buChar char="•"/>
        <a:defRPr sz="16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6402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1pPr>
      <a:lvl2pPr marL="418201" algn="l" defTabSz="836402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2pPr>
      <a:lvl3pPr marL="836402" algn="l" defTabSz="836402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3pPr>
      <a:lvl4pPr marL="1254603" algn="l" defTabSz="836402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4pPr>
      <a:lvl5pPr marL="1672803" algn="l" defTabSz="836402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5pPr>
      <a:lvl6pPr marL="2091004" algn="l" defTabSz="836402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6pPr>
      <a:lvl7pPr marL="2509205" algn="l" defTabSz="836402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7pPr>
      <a:lvl8pPr marL="2927406" algn="l" defTabSz="836402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8pPr>
      <a:lvl9pPr marL="3345607" algn="l" defTabSz="836402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A0CA9E-A8D3-A04C-BC43-6DFD8F3C50C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12517" y="6315276"/>
            <a:ext cx="11879483" cy="52792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74388"/>
            <a:ext cx="10972800" cy="720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7866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32474" y="639709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www.ethernetalliance.org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7749" y="6397099"/>
            <a:ext cx="4486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C3B09DB-B9C6-4F8D-AFDB-B08CF82F0E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4803113"/>
            <a:ext cx="2143648" cy="1336441"/>
          </a:xfrm>
          <a:prstGeom prst="rect">
            <a:avLst/>
          </a:prstGeom>
          <a:solidFill>
            <a:srgbClr val="FFFFFF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F319C7-2F8F-204B-8477-86C1876164C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724931"/>
            <a:ext cx="12192000" cy="1395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897917-A71A-B041-88F2-C179FB887F1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3047" y="6272454"/>
            <a:ext cx="24511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91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rgbClr val="17375E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1" kern="1200">
          <a:solidFill>
            <a:srgbClr val="185F8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2000" kern="1200">
          <a:solidFill>
            <a:srgbClr val="185F8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rgbClr val="185F8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867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5070" y="566252"/>
            <a:ext cx="51130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0C7E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5070" y="1427479"/>
            <a:ext cx="572177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52525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81203" y="6563281"/>
            <a:ext cx="184572" cy="143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33" b="1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pPr marL="50799">
              <a:spcBef>
                <a:spcPts val="40"/>
              </a:spcBef>
            </a:pPr>
            <a:fld id="{81D60167-4931-47E6-BA6A-407CBD079E47}" type="slidenum">
              <a:rPr lang="en-NL" spc="-67" smtClean="0"/>
              <a:pPr marL="50799">
                <a:spcBef>
                  <a:spcPts val="40"/>
                </a:spcBef>
              </a:pPr>
              <a:t>‹#›</a:t>
            </a:fld>
            <a:endParaRPr lang="en-NL" spc="-67" dirty="0"/>
          </a:p>
        </p:txBody>
      </p:sp>
    </p:spTree>
    <p:extLst>
      <p:ext uri="{BB962C8B-B14F-4D97-AF65-F5344CB8AC3E}">
        <p14:creationId xmlns:p14="http://schemas.microsoft.com/office/powerpoint/2010/main" val="3253262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C26376-F43B-7BE9-7714-523946B69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0D36F-42A8-834D-01E3-29E4AED41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2FB68-4A69-B65F-9D13-A2B4F8AE3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150E94-7715-D74C-84D7-D5F847599083}" type="datetimeFigureOut">
              <a:rPr lang="en-NL" smtClean="0"/>
              <a:t>24/03/2024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BE02F-68EC-CBC3-0DC0-48BE05408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56489-12A7-B5A9-CEAD-192FAA054E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67468D-146F-A04C-924A-EF301274253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22183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60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  <p:sldLayoutId id="2147483694" r:id="rId29"/>
    <p:sldLayoutId id="2147483695" r:id="rId30"/>
    <p:sldLayoutId id="2147483696" r:id="rId31"/>
  </p:sldLayoutIdLst>
  <p:hf hdr="0" dt="0"/>
  <p:txStyles>
    <p:titleStyle>
      <a:lvl1pPr algn="l" defTabSz="457257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314" indent="-114314" algn="l" defTabSz="45725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43" indent="-114314" algn="l" defTabSz="457257" rtl="0" eaLnBrk="1" latinLnBrk="0" hangingPunct="1">
        <a:lnSpc>
          <a:spcPct val="90000"/>
        </a:lnSpc>
        <a:spcBef>
          <a:spcPts val="249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71" indent="-114314" algn="l" defTabSz="457257" rtl="0" eaLnBrk="1" latinLnBrk="0" hangingPunct="1">
        <a:lnSpc>
          <a:spcPct val="90000"/>
        </a:lnSpc>
        <a:spcBef>
          <a:spcPts val="249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00200" indent="-114314" algn="l" defTabSz="457257" rtl="0" eaLnBrk="1" latinLnBrk="0" hangingPunct="1">
        <a:lnSpc>
          <a:spcPct val="90000"/>
        </a:lnSpc>
        <a:spcBef>
          <a:spcPts val="249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829" indent="-114314" algn="l" defTabSz="457257" rtl="0" eaLnBrk="1" latinLnBrk="0" hangingPunct="1">
        <a:lnSpc>
          <a:spcPct val="90000"/>
        </a:lnSpc>
        <a:spcBef>
          <a:spcPts val="249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457" indent="-114314" algn="l" defTabSz="457257" rtl="0" eaLnBrk="1" latinLnBrk="0" hangingPunct="1">
        <a:lnSpc>
          <a:spcPct val="90000"/>
        </a:lnSpc>
        <a:spcBef>
          <a:spcPts val="249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6086" indent="-114314" algn="l" defTabSz="457257" rtl="0" eaLnBrk="1" latinLnBrk="0" hangingPunct="1">
        <a:lnSpc>
          <a:spcPct val="90000"/>
        </a:lnSpc>
        <a:spcBef>
          <a:spcPts val="249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714" indent="-114314" algn="l" defTabSz="457257" rtl="0" eaLnBrk="1" latinLnBrk="0" hangingPunct="1">
        <a:lnSpc>
          <a:spcPct val="90000"/>
        </a:lnSpc>
        <a:spcBef>
          <a:spcPts val="249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342" indent="-114314" algn="l" defTabSz="457257" rtl="0" eaLnBrk="1" latinLnBrk="0" hangingPunct="1">
        <a:lnSpc>
          <a:spcPct val="90000"/>
        </a:lnSpc>
        <a:spcBef>
          <a:spcPts val="249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5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29" algn="l" defTabSz="45725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57" algn="l" defTabSz="45725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86" algn="l" defTabSz="45725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514" algn="l" defTabSz="45725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142" algn="l" defTabSz="45725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771" algn="l" defTabSz="45725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400" algn="l" defTabSz="45725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9029" algn="l" defTabSz="45725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451E580-BF8C-EE38-1EDE-8204D0F44451}"/>
              </a:ext>
            </a:extLst>
          </p:cNvPr>
          <p:cNvPicPr>
            <a:picLocks noChangeAspect="1"/>
          </p:cNvPicPr>
          <p:nvPr userDrawn="1"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AB88AB-5FF7-FBA5-0219-E856059B375D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dirty="0">
                <a:solidFill>
                  <a:srgbClr val="001135"/>
                </a:solidFill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2024 Nokia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9155824-E6E9-2C6C-F0A6-F4F036C9664F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smtClean="0">
                <a:solidFill>
                  <a:srgbClr val="001135"/>
                </a:solidFill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dirty="0">
              <a:solidFill>
                <a:srgbClr val="001135"/>
              </a:solidFill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E1A657-12DB-F59F-8985-BB836D913B5E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20525" y="6672581"/>
            <a:ext cx="773112" cy="123111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Nokia internal use</a:t>
            </a:r>
          </a:p>
        </p:txBody>
      </p:sp>
    </p:spTree>
    <p:extLst>
      <p:ext uri="{BB962C8B-B14F-4D97-AF65-F5344CB8AC3E}">
        <p14:creationId xmlns:p14="http://schemas.microsoft.com/office/powerpoint/2010/main" val="273190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  <p:sldLayoutId id="2147483723" r:id="rId26"/>
    <p:sldLayoutId id="2147483724" r:id="rId27"/>
    <p:sldLayoutId id="2147483725" r:id="rId28"/>
    <p:sldLayoutId id="2147483726" r:id="rId29"/>
    <p:sldLayoutId id="2147483727" r:id="rId30"/>
    <p:sldLayoutId id="2147483728" r:id="rId31"/>
    <p:sldLayoutId id="2147483729" r:id="rId32"/>
    <p:sldLayoutId id="2147483730" r:id="rId33"/>
    <p:sldLayoutId id="2147483731" r:id="rId34"/>
    <p:sldLayoutId id="2147483732" r:id="rId35"/>
    <p:sldLayoutId id="2147483733" r:id="rId36"/>
    <p:sldLayoutId id="2147483734" r:id="rId37"/>
    <p:sldLayoutId id="2147483735" r:id="rId38"/>
    <p:sldLayoutId id="2147483736" r:id="rId39"/>
    <p:sldLayoutId id="2147483737" r:id="rId40"/>
    <p:sldLayoutId id="2147483738" r:id="rId41"/>
    <p:sldLayoutId id="2147483739" r:id="rId42"/>
    <p:sldLayoutId id="2147483740" r:id="rId43"/>
    <p:sldLayoutId id="2147483741" r:id="rId44"/>
    <p:sldLayoutId id="2147483742" r:id="rId45"/>
    <p:sldLayoutId id="2147483743" r:id="rId46"/>
    <p:sldLayoutId id="2147483744" r:id="rId47"/>
    <p:sldLayoutId id="2147483745" r:id="rId48"/>
    <p:sldLayoutId id="2147483746" r:id="rId49"/>
    <p:sldLayoutId id="2147483747" r:id="rId50"/>
  </p:sldLayoutIdLst>
  <p:hf sldNum="0"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5319C9-1A3C-48AB-7388-18E00EE0FE5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595367" y="6610774"/>
            <a:ext cx="1030816" cy="164212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CA" sz="1067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Nokia internal use</a:t>
            </a:r>
          </a:p>
        </p:txBody>
      </p:sp>
    </p:spTree>
    <p:extLst>
      <p:ext uri="{BB962C8B-B14F-4D97-AF65-F5344CB8AC3E}">
        <p14:creationId xmlns:p14="http://schemas.microsoft.com/office/powerpoint/2010/main" val="111023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</p:sldLayoutIdLs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113E81-2132-D112-FA3D-FB272A92D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00980-061D-A564-CFA8-BEC6D271C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DAF68-A2E5-610A-863F-ADBFFEF23E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9FA03-F9BA-44F7-8D61-CB450B9236A5}" type="datetime1">
              <a:rPr lang="en-US" smtClean="0"/>
              <a:t>3/24/24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EE235-6D33-E68E-3E71-E069443B5F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FD3BC-DDEE-76CD-3DED-D44A7B576D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8CB7B-A048-485C-8DD7-4AF3D338A7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891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2627" y="135636"/>
            <a:ext cx="10757032" cy="5202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725" y="954659"/>
            <a:ext cx="11144083" cy="1921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11326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75A485E-8955-492E-8BCB-385687338A0E}" type="datetime1">
              <a:rPr lang="en-US" smtClean="0"/>
              <a:t>3/24/24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3660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67235" y="6400800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- </a:t>
            </a:r>
            <a:fld id="{3A98EE3D-8CD1-4C3F-BD1C-C98C9596463C}" type="slidenum">
              <a:rPr lang="en-US" smtClean="0"/>
              <a:pPr/>
              <a:t>‹#›</a:t>
            </a:fld>
            <a:r>
              <a:rPr lang="en-US" dirty="0"/>
              <a:t> - </a:t>
            </a:r>
          </a:p>
        </p:txBody>
      </p:sp>
      <p:sp>
        <p:nvSpPr>
          <p:cNvPr id="9" name="Rectangle 8"/>
          <p:cNvSpPr/>
          <p:nvPr/>
        </p:nvSpPr>
        <p:spPr>
          <a:xfrm>
            <a:off x="567297" y="809624"/>
            <a:ext cx="91440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88447" y="806067"/>
            <a:ext cx="5812198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660481" y="806067"/>
            <a:ext cx="3743072" cy="94998"/>
          </a:xfrm>
          <a:prstGeom prst="rect">
            <a:avLst/>
          </a:prstGeom>
          <a:solidFill>
            <a:srgbClr val="71B9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957D01-0B76-CA65-6B6F-D64562679641}"/>
              </a:ext>
            </a:extLst>
          </p:cNvPr>
          <p:cNvSpPr/>
          <p:nvPr userDrawn="1"/>
        </p:nvSpPr>
        <p:spPr>
          <a:xfrm>
            <a:off x="11519368" y="807846"/>
            <a:ext cx="9144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bk object 16">
            <a:extLst>
              <a:ext uri="{FF2B5EF4-FFF2-40B4-BE49-F238E27FC236}">
                <a16:creationId xmlns:a16="http://schemas.microsoft.com/office/drawing/2014/main" id="{1AFFBE1E-0728-5E54-3B9F-1315FD8FA56F}"/>
              </a:ext>
            </a:extLst>
          </p:cNvPr>
          <p:cNvSpPr/>
          <p:nvPr userDrawn="1"/>
        </p:nvSpPr>
        <p:spPr>
          <a:xfrm>
            <a:off x="10466858" y="6400800"/>
            <a:ext cx="1308319" cy="32156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AF9284F-896F-2013-5750-88A9BBEE924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725292" y="807846"/>
            <a:ext cx="810541" cy="9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11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71450" algn="l" defTabSz="457200" rtl="0" eaLnBrk="1" latinLnBrk="0" hangingPunct="1">
        <a:lnSpc>
          <a:spcPct val="110000"/>
        </a:lnSpc>
        <a:spcBef>
          <a:spcPts val="600"/>
        </a:spcBef>
        <a:spcAft>
          <a:spcPts val="600"/>
        </a:spcAft>
        <a:buClr>
          <a:schemeClr val="accent1"/>
        </a:buClr>
        <a:buSzPct val="73000"/>
        <a:buFont typeface="Wingdings 2" panose="05020102010507070707" pitchFamily="18" charset="2"/>
        <a:buChar char="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14350" indent="-1905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0000"/>
        <a:buFont typeface="Symbol" panose="05050102010706020507" pitchFamily="18" charset="2"/>
        <a:buChar char="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" panose="05000000000000000000" pitchFamily="2" charset="2"/>
        <a:buChar char="§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" panose="05000000000000000000" pitchFamily="2" charset="2"/>
        <a:buChar char="§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4625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" panose="05000000000000000000" pitchFamily="2" charset="2"/>
        <a:buChar char="§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979" y="274638"/>
            <a:ext cx="10820170" cy="850392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979" y="1252728"/>
            <a:ext cx="10820170" cy="452628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231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  <p:sldLayoutId id="2147483790" r:id="rId22"/>
    <p:sldLayoutId id="2147483791" r:id="rId23"/>
    <p:sldLayoutId id="2147483792" r:id="rId24"/>
    <p:sldLayoutId id="2147483793" r:id="rId25"/>
    <p:sldLayoutId id="2147483794" r:id="rId26"/>
    <p:sldLayoutId id="2147483795" r:id="rId27"/>
    <p:sldLayoutId id="2147483796" r:id="rId28"/>
    <p:sldLayoutId id="2147483797" r:id="rId29"/>
    <p:sldLayoutId id="2147483798" r:id="rId30"/>
    <p:sldLayoutId id="2147483799" r:id="rId31"/>
    <p:sldLayoutId id="2147483800" r:id="rId32"/>
    <p:sldLayoutId id="2147483801" r:id="rId33"/>
    <p:sldLayoutId id="2147483802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lang="en-US" sz="1800" b="1" kern="1200" dirty="0" smtClean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lang="en-US" sz="1600" kern="1200" dirty="0" smtClean="0">
          <a:solidFill>
            <a:schemeClr val="tx2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lang="en-US" sz="1400" kern="1200" dirty="0" smtClean="0">
          <a:solidFill>
            <a:schemeClr val="tx2"/>
          </a:solidFill>
          <a:latin typeface="+mn-lt"/>
          <a:ea typeface="+mn-ea"/>
          <a:cs typeface="+mn-cs"/>
        </a:defRPr>
      </a:lvl4pPr>
      <a:lvl5pPr marL="2000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lang="en-US" sz="1200" kern="1200" dirty="0" smtClean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C1129-BC3A-4382-BEE4-170F3064003C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D4377-25B2-4D9C-8CD0-D356FA825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6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4037" y="101601"/>
            <a:ext cx="9683928" cy="8169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8" name="Straight Connector 12"/>
          <p:cNvCxnSpPr>
            <a:cxnSpLocks noChangeShapeType="1"/>
          </p:cNvCxnSpPr>
          <p:nvPr/>
        </p:nvCxnSpPr>
        <p:spPr bwMode="auto">
          <a:xfrm>
            <a:off x="1" y="950913"/>
            <a:ext cx="12192000" cy="0"/>
          </a:xfrm>
          <a:prstGeom prst="line">
            <a:avLst/>
          </a:prstGeom>
          <a:noFill/>
          <a:ln w="22225" algn="ctr">
            <a:solidFill>
              <a:schemeClr val="accent4"/>
            </a:solidFill>
            <a:round/>
            <a:headEnd type="none" w="sm" len="sm"/>
            <a:tailEnd type="none" w="sm" len="sm"/>
          </a:ln>
        </p:spPr>
      </p:cxn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>
            <a:off x="1" y="6354186"/>
            <a:ext cx="12192000" cy="0"/>
          </a:xfrm>
          <a:prstGeom prst="line">
            <a:avLst/>
          </a:prstGeom>
          <a:noFill/>
          <a:ln w="22225" algn="ctr">
            <a:solidFill>
              <a:schemeClr val="accent4"/>
            </a:solidFill>
            <a:round/>
            <a:headEnd type="none" w="sm" len="sm"/>
            <a:tailEnd type="none" w="sm" len="sm"/>
          </a:ln>
        </p:spPr>
      </p:cxnSp>
      <p:sp>
        <p:nvSpPr>
          <p:cNvPr id="10" name="Rectangle 1032"/>
          <p:cNvSpPr>
            <a:spLocks noChangeArrowheads="1"/>
          </p:cNvSpPr>
          <p:nvPr/>
        </p:nvSpPr>
        <p:spPr bwMode="auto">
          <a:xfrm>
            <a:off x="429382" y="6451134"/>
            <a:ext cx="1450848" cy="21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5720" tIns="0" rIns="0" bIns="0"/>
          <a:lstStyle/>
          <a:p>
            <a:pPr>
              <a:defRPr/>
            </a:pPr>
            <a:r>
              <a:rPr lang="en-US" sz="700" dirty="0">
                <a:solidFill>
                  <a:srgbClr val="000000"/>
                </a:solidFill>
                <a:cs typeface="Arial" pitchFamily="34" charset="0"/>
              </a:rPr>
              <a:t>Quantum Memory Module - </a:t>
            </a:r>
            <a:fld id="{6A829F23-F466-44AA-A5B9-24580D3A690E}" type="slidenum">
              <a:rPr lang="en-US" sz="700" smtClean="0">
                <a:solidFill>
                  <a:srgbClr val="000000"/>
                </a:solidFill>
                <a:cs typeface="Arial" pitchFamily="34" charset="0"/>
              </a:rPr>
              <a:pPr>
                <a:defRPr/>
              </a:pPr>
              <a:t>‹#›</a:t>
            </a:fld>
            <a:endParaRPr lang="en-US" sz="700" dirty="0">
              <a:solidFill>
                <a:srgbClr val="000000"/>
              </a:solidFill>
              <a:cs typeface="Arial" pitchFamily="34" charset="0"/>
            </a:endParaRPr>
          </a:p>
          <a:p>
            <a:pPr>
              <a:defRPr/>
            </a:pPr>
            <a:r>
              <a:rPr lang="en-US" sz="700" dirty="0">
                <a:solidFill>
                  <a:srgbClr val="000000"/>
                </a:solidFill>
                <a:cs typeface="Arial" pitchFamily="34" charset="0"/>
              </a:rPr>
              <a:t>P Ben Dixon  OFC  24 March 2024</a:t>
            </a:r>
          </a:p>
        </p:txBody>
      </p:sp>
      <p:pic>
        <p:nvPicPr>
          <p:cNvPr id="8" name="Content Placeholder 3" descr="LL_Logo_alone_blue.pn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487680" y="246890"/>
            <a:ext cx="548667" cy="531083"/>
          </a:xfrm>
          <a:prstGeom prst="rect">
            <a:avLst/>
          </a:prstGeom>
        </p:spPr>
      </p:pic>
      <p:pic>
        <p:nvPicPr>
          <p:cNvPr id="9" name="Picture 8" descr="LL_Logo_blue_nomark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9684519" y="6473952"/>
            <a:ext cx="2007620" cy="22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98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</p:sldLayoutIdLst>
  <p:txStyles>
    <p:titleStyle>
      <a:lvl1pPr algn="ctr" eaLnBrk="1" hangingPunct="1">
        <a:lnSpc>
          <a:spcPts val="2800"/>
        </a:lnSpc>
        <a:defRPr sz="2800" b="1">
          <a:latin typeface="Arial" pitchFamily="34" charset="0"/>
          <a:cs typeface="Arial" pitchFamily="34" charset="0"/>
        </a:defRPr>
      </a:lvl1pPr>
    </p:titleStyle>
    <p:bodyStyle>
      <a:lvl1pPr marL="233363" indent="-233363" algn="l" eaLnBrk="1" hangingPunct="1">
        <a:lnSpc>
          <a:spcPts val="2000"/>
        </a:lnSpc>
        <a:spcBef>
          <a:spcPts val="300"/>
        </a:spcBef>
        <a:spcAft>
          <a:spcPts val="600"/>
        </a:spcAft>
        <a:buFont typeface="Arial" pitchFamily="34" charset="0"/>
        <a:buChar char="•"/>
        <a:defRPr sz="2000" b="1">
          <a:latin typeface="Arial" pitchFamily="34" charset="0"/>
          <a:cs typeface="Arial" pitchFamily="34" charset="0"/>
        </a:defRPr>
      </a:lvl1pPr>
      <a:lvl2pPr marL="509588" indent="-225425" algn="l" eaLnBrk="1" hangingPunct="1">
        <a:lnSpc>
          <a:spcPts val="2000"/>
        </a:lnSpc>
        <a:spcBef>
          <a:spcPts val="300"/>
        </a:spcBef>
        <a:spcAft>
          <a:spcPts val="600"/>
        </a:spcAft>
        <a:buFont typeface="Arial" pitchFamily="34" charset="0"/>
        <a:buChar char="–"/>
        <a:defRPr sz="2000" b="1">
          <a:latin typeface="Arial" pitchFamily="34" charset="0"/>
          <a:cs typeface="Arial" pitchFamily="34" charset="0"/>
        </a:defRPr>
      </a:lvl2pPr>
      <a:lvl3pPr marL="854075" indent="-223838" algn="l" eaLnBrk="1" hangingPunct="1">
        <a:lnSpc>
          <a:spcPts val="2000"/>
        </a:lnSpc>
        <a:spcBef>
          <a:spcPts val="300"/>
        </a:spcBef>
        <a:spcAft>
          <a:spcPts val="600"/>
        </a:spcAft>
        <a:buFont typeface="Arial" pitchFamily="34" charset="0"/>
        <a:buChar char="•"/>
        <a:defRPr sz="1600" b="1">
          <a:latin typeface="Arial" pitchFamily="34" charset="0"/>
          <a:cs typeface="Arial" pitchFamily="34" charset="0"/>
        </a:defRPr>
      </a:lvl3pPr>
      <a:lvl4pPr marL="1035050" indent="-180975" algn="l" eaLnBrk="1" hangingPunct="1">
        <a:lnSpc>
          <a:spcPts val="2000"/>
        </a:lnSpc>
        <a:spcBef>
          <a:spcPts val="300"/>
        </a:spcBef>
        <a:spcAft>
          <a:spcPts val="600"/>
        </a:spcAft>
        <a:buFont typeface="Courier New" pitchFamily="49" charset="0"/>
        <a:buChar char="o"/>
        <a:defRPr sz="1400" b="1">
          <a:latin typeface="Arial" pitchFamily="34" charset="0"/>
          <a:cs typeface="Arial" pitchFamily="34" charset="0"/>
        </a:defRPr>
      </a:lvl4pPr>
      <a:lvl5pPr marL="796925" indent="0" algn="l" eaLnBrk="1" hangingPunct="1">
        <a:spcBef>
          <a:spcPts val="600"/>
        </a:spcBef>
        <a:defRPr sz="1600" b="1">
          <a:latin typeface="Arial" pitchFamily="34" charset="0"/>
          <a:cs typeface="Arial" pitchFamily="34" charset="0"/>
        </a:defRPr>
      </a:lvl5pPr>
      <a:lvl6pPr marL="1147763" indent="0" algn="l" eaLnBrk="1" hangingPunct="1">
        <a:spcBef>
          <a:spcPts val="600"/>
        </a:spcBef>
        <a:defRPr sz="1400" b="1">
          <a:latin typeface="Arial" pitchFamily="34" charset="0"/>
          <a:cs typeface="Arial" pitchFamily="34" charset="0"/>
        </a:defRPr>
      </a:lvl6pPr>
      <a:lvl7pPr marL="1319213" indent="-179388" algn="l" eaLnBrk="1" hangingPunct="1">
        <a:lnSpc>
          <a:spcPts val="2000"/>
        </a:lnSpc>
        <a:spcBef>
          <a:spcPts val="300"/>
        </a:spcBef>
        <a:spcAft>
          <a:spcPts val="600"/>
        </a:spcAft>
        <a:buFont typeface="Arial" pitchFamily="34" charset="0"/>
        <a:buChar char="•"/>
        <a:defRPr sz="1200" b="1">
          <a:latin typeface="Arial" pitchFamily="34" charset="0"/>
          <a:cs typeface="Arial" pitchFamily="34" charset="0"/>
        </a:defRPr>
      </a:lvl7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7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7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7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7.png"/><Relationship Id="rId7" Type="http://schemas.openxmlformats.org/officeDocument/2006/relationships/image" Target="../media/image110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06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116.sv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svg"/><Relationship Id="rId9" Type="http://schemas.openxmlformats.org/officeDocument/2006/relationships/image" Target="../media/image11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jpeg"/><Relationship Id="rId7" Type="http://schemas.openxmlformats.org/officeDocument/2006/relationships/image" Target="../media/image127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126.png"/><Relationship Id="rId5" Type="http://schemas.openxmlformats.org/officeDocument/2006/relationships/image" Target="../media/image125.svg"/><Relationship Id="rId10" Type="http://schemas.openxmlformats.org/officeDocument/2006/relationships/image" Target="../media/image130.png"/><Relationship Id="rId4" Type="http://schemas.openxmlformats.org/officeDocument/2006/relationships/image" Target="../media/image124.png"/><Relationship Id="rId9" Type="http://schemas.openxmlformats.org/officeDocument/2006/relationships/image" Target="../media/image12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1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3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144.png"/><Relationship Id="rId5" Type="http://schemas.openxmlformats.org/officeDocument/2006/relationships/image" Target="../media/image139.png"/><Relationship Id="rId4" Type="http://schemas.openxmlformats.org/officeDocument/2006/relationships/image" Target="../media/image14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15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1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83.xml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7" Type="http://schemas.openxmlformats.org/officeDocument/2006/relationships/image" Target="../media/image161.jp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160.png"/><Relationship Id="rId5" Type="http://schemas.openxmlformats.org/officeDocument/2006/relationships/image" Target="../media/image159.jpg"/><Relationship Id="rId4" Type="http://schemas.openxmlformats.org/officeDocument/2006/relationships/image" Target="../media/image158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0.png"/><Relationship Id="rId3" Type="http://schemas.openxmlformats.org/officeDocument/2006/relationships/image" Target="../media/image81.png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5" Type="http://schemas.openxmlformats.org/officeDocument/2006/relationships/image" Target="../media/image162.jpg"/><Relationship Id="rId15" Type="http://schemas.openxmlformats.org/officeDocument/2006/relationships/image" Target="../media/image172.png"/><Relationship Id="rId10" Type="http://schemas.openxmlformats.org/officeDocument/2006/relationships/image" Target="../media/image167.png"/><Relationship Id="rId4" Type="http://schemas.openxmlformats.org/officeDocument/2006/relationships/image" Target="../media/image82.jpg"/><Relationship Id="rId9" Type="http://schemas.openxmlformats.org/officeDocument/2006/relationships/image" Target="../media/image166.png"/><Relationship Id="rId14" Type="http://schemas.openxmlformats.org/officeDocument/2006/relationships/image" Target="../media/image17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18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1.xml"/><Relationship Id="rId6" Type="http://schemas.openxmlformats.org/officeDocument/2006/relationships/image" Target="../media/image178.pn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1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1.xml"/><Relationship Id="rId6" Type="http://schemas.openxmlformats.org/officeDocument/2006/relationships/image" Target="../media/image183.jpg"/><Relationship Id="rId5" Type="http://schemas.openxmlformats.org/officeDocument/2006/relationships/image" Target="../media/image182.jpg"/><Relationship Id="rId4" Type="http://schemas.openxmlformats.org/officeDocument/2006/relationships/image" Target="../media/image181.jp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hyperlink" Target="http://us.linkedin.com/company/ethernet-alliance" TargetMode="External"/><Relationship Id="rId7" Type="http://schemas.openxmlformats.org/officeDocument/2006/relationships/image" Target="../media/image185.png"/><Relationship Id="rId2" Type="http://schemas.openxmlformats.org/officeDocument/2006/relationships/hyperlink" Target="http://www.ethernetalliance.org/" TargetMode="External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84.png"/><Relationship Id="rId5" Type="http://schemas.openxmlformats.org/officeDocument/2006/relationships/hyperlink" Target="http://www.ethernetalliance.org/poecert/" TargetMode="External"/><Relationship Id="rId4" Type="http://schemas.openxmlformats.org/officeDocument/2006/relationships/hyperlink" Target="https://www.facebook.com/pages/Ethernet-Alliance/175317229233420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6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6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7" Type="http://schemas.openxmlformats.org/officeDocument/2006/relationships/image" Target="../media/image188.pn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62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6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197.png"/><Relationship Id="rId5" Type="http://schemas.openxmlformats.org/officeDocument/2006/relationships/image" Target="../media/image196.emf"/><Relationship Id="rId4" Type="http://schemas.openxmlformats.org/officeDocument/2006/relationships/image" Target="../media/image19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7" Type="http://schemas.openxmlformats.org/officeDocument/2006/relationships/image" Target="../media/image1350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1340.png"/><Relationship Id="rId5" Type="http://schemas.openxmlformats.org/officeDocument/2006/relationships/image" Target="../media/image1330.png"/><Relationship Id="rId4" Type="http://schemas.openxmlformats.org/officeDocument/2006/relationships/image" Target="../media/image20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4.xml"/><Relationship Id="rId7" Type="http://schemas.openxmlformats.org/officeDocument/2006/relationships/image" Target="../media/image20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01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16.png"/><Relationship Id="rId18" Type="http://schemas.openxmlformats.org/officeDocument/2006/relationships/image" Target="../media/image221.png"/><Relationship Id="rId26" Type="http://schemas.openxmlformats.org/officeDocument/2006/relationships/image" Target="../media/image229.png"/><Relationship Id="rId3" Type="http://schemas.openxmlformats.org/officeDocument/2006/relationships/image" Target="../media/image206.png"/><Relationship Id="rId21" Type="http://schemas.openxmlformats.org/officeDocument/2006/relationships/image" Target="../media/image224.png"/><Relationship Id="rId7" Type="http://schemas.openxmlformats.org/officeDocument/2006/relationships/image" Target="../media/image210.png"/><Relationship Id="rId12" Type="http://schemas.openxmlformats.org/officeDocument/2006/relationships/image" Target="../media/image215.png"/><Relationship Id="rId17" Type="http://schemas.openxmlformats.org/officeDocument/2006/relationships/image" Target="../media/image220.png"/><Relationship Id="rId25" Type="http://schemas.openxmlformats.org/officeDocument/2006/relationships/image" Target="../media/image228.png"/><Relationship Id="rId2" Type="http://schemas.openxmlformats.org/officeDocument/2006/relationships/image" Target="../media/image205.png"/><Relationship Id="rId16" Type="http://schemas.openxmlformats.org/officeDocument/2006/relationships/image" Target="../media/image219.png"/><Relationship Id="rId20" Type="http://schemas.openxmlformats.org/officeDocument/2006/relationships/image" Target="../media/image223.png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209.png"/><Relationship Id="rId11" Type="http://schemas.openxmlformats.org/officeDocument/2006/relationships/image" Target="../media/image214.png"/><Relationship Id="rId24" Type="http://schemas.openxmlformats.org/officeDocument/2006/relationships/image" Target="../media/image227.png"/><Relationship Id="rId5" Type="http://schemas.openxmlformats.org/officeDocument/2006/relationships/image" Target="../media/image208.png"/><Relationship Id="rId15" Type="http://schemas.openxmlformats.org/officeDocument/2006/relationships/image" Target="../media/image218.png"/><Relationship Id="rId23" Type="http://schemas.openxmlformats.org/officeDocument/2006/relationships/image" Target="../media/image226.png"/><Relationship Id="rId28" Type="http://schemas.openxmlformats.org/officeDocument/2006/relationships/image" Target="../media/image231.png"/><Relationship Id="rId10" Type="http://schemas.openxmlformats.org/officeDocument/2006/relationships/image" Target="../media/image213.png"/><Relationship Id="rId19" Type="http://schemas.openxmlformats.org/officeDocument/2006/relationships/image" Target="../media/image222.png"/><Relationship Id="rId4" Type="http://schemas.openxmlformats.org/officeDocument/2006/relationships/image" Target="../media/image207.png"/><Relationship Id="rId9" Type="http://schemas.openxmlformats.org/officeDocument/2006/relationships/image" Target="../media/image212.png"/><Relationship Id="rId14" Type="http://schemas.openxmlformats.org/officeDocument/2006/relationships/image" Target="../media/image217.png"/><Relationship Id="rId22" Type="http://schemas.openxmlformats.org/officeDocument/2006/relationships/image" Target="../media/image225.png"/><Relationship Id="rId27" Type="http://schemas.openxmlformats.org/officeDocument/2006/relationships/image" Target="../media/image23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13" Type="http://schemas.openxmlformats.org/officeDocument/2006/relationships/image" Target="../media/image243.png"/><Relationship Id="rId18" Type="http://schemas.openxmlformats.org/officeDocument/2006/relationships/image" Target="../media/image248.png"/><Relationship Id="rId3" Type="http://schemas.openxmlformats.org/officeDocument/2006/relationships/image" Target="../media/image233.png"/><Relationship Id="rId7" Type="http://schemas.openxmlformats.org/officeDocument/2006/relationships/image" Target="../media/image237.png"/><Relationship Id="rId12" Type="http://schemas.openxmlformats.org/officeDocument/2006/relationships/image" Target="../media/image242.png"/><Relationship Id="rId17" Type="http://schemas.openxmlformats.org/officeDocument/2006/relationships/image" Target="../media/image247.png"/><Relationship Id="rId2" Type="http://schemas.openxmlformats.org/officeDocument/2006/relationships/image" Target="../media/image232.png"/><Relationship Id="rId16" Type="http://schemas.openxmlformats.org/officeDocument/2006/relationships/image" Target="../media/image246.png"/><Relationship Id="rId20" Type="http://schemas.openxmlformats.org/officeDocument/2006/relationships/image" Target="../media/image250.pn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236.png"/><Relationship Id="rId11" Type="http://schemas.openxmlformats.org/officeDocument/2006/relationships/image" Target="../media/image241.png"/><Relationship Id="rId5" Type="http://schemas.openxmlformats.org/officeDocument/2006/relationships/image" Target="../media/image235.png"/><Relationship Id="rId15" Type="http://schemas.openxmlformats.org/officeDocument/2006/relationships/image" Target="../media/image245.png"/><Relationship Id="rId10" Type="http://schemas.openxmlformats.org/officeDocument/2006/relationships/image" Target="../media/image240.png"/><Relationship Id="rId19" Type="http://schemas.openxmlformats.org/officeDocument/2006/relationships/image" Target="../media/image249.png"/><Relationship Id="rId4" Type="http://schemas.openxmlformats.org/officeDocument/2006/relationships/image" Target="../media/image234.png"/><Relationship Id="rId9" Type="http://schemas.openxmlformats.org/officeDocument/2006/relationships/image" Target="../media/image239.png"/><Relationship Id="rId14" Type="http://schemas.openxmlformats.org/officeDocument/2006/relationships/image" Target="../media/image2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9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51.png"/><Relationship Id="rId4" Type="http://schemas.openxmlformats.org/officeDocument/2006/relationships/hyperlink" Target="mailto:kumarp@northwestern.edu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0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7/12.2588007" TargetMode="External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0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0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03.xml"/><Relationship Id="rId4" Type="http://schemas.openxmlformats.org/officeDocument/2006/relationships/image" Target="../media/image25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0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03.xml"/><Relationship Id="rId5" Type="http://schemas.openxmlformats.org/officeDocument/2006/relationships/image" Target="../media/image264.png"/><Relationship Id="rId4" Type="http://schemas.openxmlformats.org/officeDocument/2006/relationships/image" Target="../media/image26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03.xml"/><Relationship Id="rId4" Type="http://schemas.openxmlformats.org/officeDocument/2006/relationships/hyperlink" Target="https://arxiv.org/abs/2304.09076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03.xml"/><Relationship Id="rId6" Type="http://schemas.openxmlformats.org/officeDocument/2006/relationships/image" Target="../media/image271.png"/><Relationship Id="rId5" Type="http://schemas.openxmlformats.org/officeDocument/2006/relationships/image" Target="../media/image270.png"/><Relationship Id="rId4" Type="http://schemas.openxmlformats.org/officeDocument/2006/relationships/image" Target="../media/image26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3" Type="http://schemas.openxmlformats.org/officeDocument/2006/relationships/hyperlink" Target="mailto:kanterg@nucrypt.net" TargetMode="External"/><Relationship Id="rId7" Type="http://schemas.openxmlformats.org/officeDocument/2006/relationships/image" Target="../media/image276.png"/><Relationship Id="rId12" Type="http://schemas.openxmlformats.org/officeDocument/2006/relationships/image" Target="../media/image280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03.xml"/><Relationship Id="rId6" Type="http://schemas.openxmlformats.org/officeDocument/2006/relationships/image" Target="../media/image275.png"/><Relationship Id="rId11" Type="http://schemas.openxmlformats.org/officeDocument/2006/relationships/image" Target="../media/image279.png"/><Relationship Id="rId5" Type="http://schemas.openxmlformats.org/officeDocument/2006/relationships/image" Target="../media/image274.png"/><Relationship Id="rId10" Type="http://schemas.openxmlformats.org/officeDocument/2006/relationships/image" Target="../media/image278.png"/><Relationship Id="rId4" Type="http://schemas.openxmlformats.org/officeDocument/2006/relationships/image" Target="../media/image273.png"/><Relationship Id="rId9" Type="http://schemas.openxmlformats.org/officeDocument/2006/relationships/image" Target="cid:1a91f34a-790b-45aa-a084-990b944d4883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03.xml"/><Relationship Id="rId5" Type="http://schemas.openxmlformats.org/officeDocument/2006/relationships/hyperlink" Target="https://ieeexplore.ieee.org/document/10117167" TargetMode="External"/><Relationship Id="rId4" Type="http://schemas.openxmlformats.org/officeDocument/2006/relationships/image" Target="../media/image283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20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03.xml"/><Relationship Id="rId4" Type="http://schemas.openxmlformats.org/officeDocument/2006/relationships/image" Target="../media/image287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24.xml"/><Relationship Id="rId4" Type="http://schemas.openxmlformats.org/officeDocument/2006/relationships/image" Target="../media/image29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2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24.xml"/><Relationship Id="rId4" Type="http://schemas.openxmlformats.org/officeDocument/2006/relationships/hyperlink" Target="mailto:joerg-peter.elbers@adtran.com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C3DFB4-A936-84C6-55AC-E4DE3CCE3DF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OFCnet</a:t>
            </a:r>
            <a:r>
              <a:rPr lang="en-US" dirty="0"/>
              <a:t> 2024 Introduction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0F76A-91B0-7CAE-A2D1-B950A0F83F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5653" y="4340929"/>
            <a:ext cx="6416524" cy="1918357"/>
          </a:xfrm>
        </p:spPr>
        <p:txBody>
          <a:bodyPr/>
          <a:lstStyle/>
          <a:p>
            <a:r>
              <a:rPr lang="en-GB" dirty="0"/>
              <a:t>Cees de Laat, University of Amsterdam, Netherlands</a:t>
            </a:r>
          </a:p>
          <a:p>
            <a:r>
              <a:rPr lang="en-GB" dirty="0"/>
              <a:t>Reza </a:t>
            </a:r>
            <a:r>
              <a:rPr lang="en-GB" dirty="0" err="1"/>
              <a:t>Nejabati</a:t>
            </a:r>
            <a:r>
              <a:rPr lang="en-GB" dirty="0"/>
              <a:t>, University of Bristol, United Kingdom</a:t>
            </a:r>
          </a:p>
          <a:p>
            <a:r>
              <a:rPr lang="en-GB" dirty="0"/>
              <a:t>Gwen Amice, EXFO, Canada </a:t>
            </a:r>
          </a:p>
          <a:p>
            <a:r>
              <a:rPr lang="en-GB" dirty="0"/>
              <a:t>Andrew Lord,</a:t>
            </a:r>
            <a:r>
              <a:rPr lang="en-US" dirty="0"/>
              <a:t> </a:t>
            </a:r>
            <a:r>
              <a:rPr lang="en-GB" dirty="0"/>
              <a:t>British Telecom, United Kingdom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3687EC-C33C-729C-3E7D-C41B4012F9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064" y="1288403"/>
            <a:ext cx="8323823" cy="428119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FEDC95A-6546-8C3D-42BD-C55364ABD4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2064" y="404872"/>
            <a:ext cx="8323823" cy="60335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OFCnet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49FC82-657F-453D-9114-985C1DA9F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116" y="476968"/>
            <a:ext cx="4662916" cy="590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43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3ED4113-8BCA-3A06-3C21-F63DACD2F615}"/>
              </a:ext>
            </a:extLst>
          </p:cNvPr>
          <p:cNvGrpSpPr/>
          <p:nvPr/>
        </p:nvGrpSpPr>
        <p:grpSpPr>
          <a:xfrm>
            <a:off x="-1" y="0"/>
            <a:ext cx="10512426" cy="6858000"/>
            <a:chOff x="-1" y="-1"/>
            <a:chExt cx="10512426" cy="685799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367790-7EB1-5CB9-A297-7E66051B54E0}"/>
                </a:ext>
              </a:extLst>
            </p:cNvPr>
            <p:cNvSpPr/>
            <p:nvPr/>
          </p:nvSpPr>
          <p:spPr>
            <a:xfrm>
              <a:off x="0" y="-1"/>
              <a:ext cx="10290875" cy="685799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F6D3D64-E9BF-2708-675B-D40E9C38F31E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0512425" cy="7524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b="1" dirty="0">
                  <a:solidFill>
                    <a:schemeClr val="bg1"/>
                  </a:solidFill>
                </a:rPr>
                <a:t>Program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 descr="A black and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692847B1-242D-5C7A-1866-01FC69D99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926757"/>
              <a:ext cx="10303601" cy="5807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7749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6A4B06-255D-8DAF-8756-B4AEA2B1F4C4}"/>
              </a:ext>
            </a:extLst>
          </p:cNvPr>
          <p:cNvSpPr txBox="1"/>
          <p:nvPr/>
        </p:nvSpPr>
        <p:spPr>
          <a:xfrm>
            <a:off x="0" y="2727290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Dr. Duncan Earl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President &amp; Chief Technology Officer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Qubitekk, Inc.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March 2024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B99761-8129-8D19-FBB7-D03D6827F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6697"/>
            <a:ext cx="12192000" cy="6138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958015-B195-7FEB-6067-E48999C90B1A}"/>
              </a:ext>
            </a:extLst>
          </p:cNvPr>
          <p:cNvSpPr txBox="1"/>
          <p:nvPr/>
        </p:nvSpPr>
        <p:spPr>
          <a:xfrm>
            <a:off x="0" y="101650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OFCNet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Workshop Panel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994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31222-532E-4E8F-A654-E6F3C9AFE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90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F71639-5669-4917-918F-AB8C044989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C2B0F2-5E27-4F8B-8D2F-482B0A5F53ED}"/>
              </a:ext>
            </a:extLst>
          </p:cNvPr>
          <p:cNvGrpSpPr/>
          <p:nvPr/>
        </p:nvGrpSpPr>
        <p:grpSpPr>
          <a:xfrm>
            <a:off x="4190746" y="1365820"/>
            <a:ext cx="7667983" cy="4847778"/>
            <a:chOff x="2131887" y="1219200"/>
            <a:chExt cx="7924925" cy="5010219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42305CC-EBB2-45B5-A02F-6346B163A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7011" y="3406985"/>
              <a:ext cx="16180" cy="1078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5" y="0"/>
                </a:cxn>
                <a:cxn ang="0">
                  <a:pos x="6" y="1"/>
                </a:cxn>
                <a:cxn ang="0">
                  <a:pos x="8" y="3"/>
                </a:cxn>
                <a:cxn ang="0">
                  <a:pos x="9" y="3"/>
                </a:cxn>
                <a:cxn ang="0">
                  <a:pos x="9" y="5"/>
                </a:cxn>
                <a:cxn ang="0">
                  <a:pos x="8" y="6"/>
                </a:cxn>
                <a:cxn ang="0">
                  <a:pos x="2" y="6"/>
                </a:cxn>
                <a:cxn ang="0">
                  <a:pos x="1" y="5"/>
                </a:cxn>
                <a:cxn ang="0">
                  <a:pos x="0" y="3"/>
                </a:cxn>
                <a:cxn ang="0">
                  <a:pos x="1" y="0"/>
                </a:cxn>
              </a:cxnLst>
              <a:rect l="0" t="0" r="r" b="b"/>
              <a:pathLst>
                <a:path w="9" h="6">
                  <a:moveTo>
                    <a:pt x="1" y="0"/>
                  </a:moveTo>
                  <a:lnTo>
                    <a:pt x="5" y="0"/>
                  </a:lnTo>
                  <a:lnTo>
                    <a:pt x="6" y="1"/>
                  </a:lnTo>
                  <a:lnTo>
                    <a:pt x="8" y="3"/>
                  </a:lnTo>
                  <a:lnTo>
                    <a:pt x="9" y="3"/>
                  </a:lnTo>
                  <a:lnTo>
                    <a:pt x="9" y="5"/>
                  </a:lnTo>
                  <a:lnTo>
                    <a:pt x="8" y="6"/>
                  </a:lnTo>
                  <a:lnTo>
                    <a:pt x="2" y="6"/>
                  </a:lnTo>
                  <a:lnTo>
                    <a:pt x="1" y="5"/>
                  </a:ln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C2280DB-5DC7-4DB2-8444-90F3402590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22715" y="3752140"/>
              <a:ext cx="656156" cy="501555"/>
            </a:xfrm>
            <a:custGeom>
              <a:avLst/>
              <a:gdLst/>
              <a:ahLst/>
              <a:cxnLst>
                <a:cxn ang="0">
                  <a:pos x="158" y="0"/>
                </a:cxn>
                <a:cxn ang="0">
                  <a:pos x="172" y="3"/>
                </a:cxn>
                <a:cxn ang="0">
                  <a:pos x="206" y="23"/>
                </a:cxn>
                <a:cxn ang="0">
                  <a:pos x="220" y="19"/>
                </a:cxn>
                <a:cxn ang="0">
                  <a:pos x="271" y="15"/>
                </a:cxn>
                <a:cxn ang="0">
                  <a:pos x="272" y="19"/>
                </a:cxn>
                <a:cxn ang="0">
                  <a:pos x="280" y="23"/>
                </a:cxn>
                <a:cxn ang="0">
                  <a:pos x="300" y="35"/>
                </a:cxn>
                <a:cxn ang="0">
                  <a:pos x="304" y="37"/>
                </a:cxn>
                <a:cxn ang="0">
                  <a:pos x="315" y="45"/>
                </a:cxn>
                <a:cxn ang="0">
                  <a:pos x="327" y="54"/>
                </a:cxn>
                <a:cxn ang="0">
                  <a:pos x="337" y="65"/>
                </a:cxn>
                <a:cxn ang="0">
                  <a:pos x="357" y="74"/>
                </a:cxn>
                <a:cxn ang="0">
                  <a:pos x="365" y="79"/>
                </a:cxn>
                <a:cxn ang="0">
                  <a:pos x="348" y="96"/>
                </a:cxn>
                <a:cxn ang="0">
                  <a:pos x="337" y="123"/>
                </a:cxn>
                <a:cxn ang="0">
                  <a:pos x="333" y="123"/>
                </a:cxn>
                <a:cxn ang="0">
                  <a:pos x="323" y="130"/>
                </a:cxn>
                <a:cxn ang="0">
                  <a:pos x="320" y="149"/>
                </a:cxn>
                <a:cxn ang="0">
                  <a:pos x="331" y="152"/>
                </a:cxn>
                <a:cxn ang="0">
                  <a:pos x="322" y="157"/>
                </a:cxn>
                <a:cxn ang="0">
                  <a:pos x="320" y="163"/>
                </a:cxn>
                <a:cxn ang="0">
                  <a:pos x="307" y="170"/>
                </a:cxn>
                <a:cxn ang="0">
                  <a:pos x="306" y="175"/>
                </a:cxn>
                <a:cxn ang="0">
                  <a:pos x="302" y="176"/>
                </a:cxn>
                <a:cxn ang="0">
                  <a:pos x="299" y="190"/>
                </a:cxn>
                <a:cxn ang="0">
                  <a:pos x="286" y="191"/>
                </a:cxn>
                <a:cxn ang="0">
                  <a:pos x="283" y="211"/>
                </a:cxn>
                <a:cxn ang="0">
                  <a:pos x="272" y="217"/>
                </a:cxn>
                <a:cxn ang="0">
                  <a:pos x="262" y="228"/>
                </a:cxn>
                <a:cxn ang="0">
                  <a:pos x="227" y="241"/>
                </a:cxn>
                <a:cxn ang="0">
                  <a:pos x="228" y="260"/>
                </a:cxn>
                <a:cxn ang="0">
                  <a:pos x="228" y="264"/>
                </a:cxn>
                <a:cxn ang="0">
                  <a:pos x="220" y="270"/>
                </a:cxn>
                <a:cxn ang="0">
                  <a:pos x="213" y="278"/>
                </a:cxn>
                <a:cxn ang="0">
                  <a:pos x="195" y="250"/>
                </a:cxn>
                <a:cxn ang="0">
                  <a:pos x="187" y="239"/>
                </a:cxn>
                <a:cxn ang="0">
                  <a:pos x="174" y="229"/>
                </a:cxn>
                <a:cxn ang="0">
                  <a:pos x="166" y="207"/>
                </a:cxn>
                <a:cxn ang="0">
                  <a:pos x="152" y="193"/>
                </a:cxn>
                <a:cxn ang="0">
                  <a:pos x="141" y="187"/>
                </a:cxn>
                <a:cxn ang="0">
                  <a:pos x="134" y="180"/>
                </a:cxn>
                <a:cxn ang="0">
                  <a:pos x="127" y="171"/>
                </a:cxn>
                <a:cxn ang="0">
                  <a:pos x="127" y="168"/>
                </a:cxn>
                <a:cxn ang="0">
                  <a:pos x="120" y="158"/>
                </a:cxn>
                <a:cxn ang="0">
                  <a:pos x="118" y="156"/>
                </a:cxn>
                <a:cxn ang="0">
                  <a:pos x="101" y="152"/>
                </a:cxn>
                <a:cxn ang="0">
                  <a:pos x="88" y="134"/>
                </a:cxn>
                <a:cxn ang="0">
                  <a:pos x="56" y="109"/>
                </a:cxn>
                <a:cxn ang="0">
                  <a:pos x="49" y="100"/>
                </a:cxn>
                <a:cxn ang="0">
                  <a:pos x="46" y="87"/>
                </a:cxn>
                <a:cxn ang="0">
                  <a:pos x="44" y="82"/>
                </a:cxn>
                <a:cxn ang="0">
                  <a:pos x="42" y="85"/>
                </a:cxn>
                <a:cxn ang="0">
                  <a:pos x="14" y="67"/>
                </a:cxn>
                <a:cxn ang="0">
                  <a:pos x="2" y="56"/>
                </a:cxn>
                <a:cxn ang="0">
                  <a:pos x="16" y="36"/>
                </a:cxn>
                <a:cxn ang="0">
                  <a:pos x="43" y="25"/>
                </a:cxn>
                <a:cxn ang="0">
                  <a:pos x="56" y="18"/>
                </a:cxn>
                <a:cxn ang="0">
                  <a:pos x="66" y="12"/>
                </a:cxn>
                <a:cxn ang="0">
                  <a:pos x="129" y="2"/>
                </a:cxn>
              </a:cxnLst>
              <a:rect l="0" t="0" r="r" b="b"/>
              <a:pathLst>
                <a:path w="365" h="279">
                  <a:moveTo>
                    <a:pt x="118" y="158"/>
                  </a:moveTo>
                  <a:lnTo>
                    <a:pt x="120" y="158"/>
                  </a:lnTo>
                  <a:lnTo>
                    <a:pt x="118" y="159"/>
                  </a:lnTo>
                  <a:lnTo>
                    <a:pt x="118" y="158"/>
                  </a:lnTo>
                  <a:close/>
                  <a:moveTo>
                    <a:pt x="139" y="0"/>
                  </a:moveTo>
                  <a:lnTo>
                    <a:pt x="158" y="0"/>
                  </a:lnTo>
                  <a:lnTo>
                    <a:pt x="165" y="2"/>
                  </a:lnTo>
                  <a:lnTo>
                    <a:pt x="168" y="8"/>
                  </a:lnTo>
                  <a:lnTo>
                    <a:pt x="170" y="8"/>
                  </a:lnTo>
                  <a:lnTo>
                    <a:pt x="171" y="5"/>
                  </a:lnTo>
                  <a:lnTo>
                    <a:pt x="171" y="4"/>
                  </a:lnTo>
                  <a:lnTo>
                    <a:pt x="172" y="3"/>
                  </a:lnTo>
                  <a:lnTo>
                    <a:pt x="178" y="7"/>
                  </a:lnTo>
                  <a:lnTo>
                    <a:pt x="181" y="12"/>
                  </a:lnTo>
                  <a:lnTo>
                    <a:pt x="184" y="19"/>
                  </a:lnTo>
                  <a:lnTo>
                    <a:pt x="186" y="28"/>
                  </a:lnTo>
                  <a:lnTo>
                    <a:pt x="195" y="25"/>
                  </a:lnTo>
                  <a:lnTo>
                    <a:pt x="206" y="23"/>
                  </a:lnTo>
                  <a:lnTo>
                    <a:pt x="209" y="23"/>
                  </a:lnTo>
                  <a:lnTo>
                    <a:pt x="210" y="24"/>
                  </a:lnTo>
                  <a:lnTo>
                    <a:pt x="210" y="25"/>
                  </a:lnTo>
                  <a:lnTo>
                    <a:pt x="213" y="24"/>
                  </a:lnTo>
                  <a:lnTo>
                    <a:pt x="215" y="22"/>
                  </a:lnTo>
                  <a:lnTo>
                    <a:pt x="220" y="19"/>
                  </a:lnTo>
                  <a:lnTo>
                    <a:pt x="229" y="18"/>
                  </a:lnTo>
                  <a:lnTo>
                    <a:pt x="239" y="18"/>
                  </a:lnTo>
                  <a:lnTo>
                    <a:pt x="250" y="17"/>
                  </a:lnTo>
                  <a:lnTo>
                    <a:pt x="260" y="15"/>
                  </a:lnTo>
                  <a:lnTo>
                    <a:pt x="270" y="14"/>
                  </a:lnTo>
                  <a:lnTo>
                    <a:pt x="271" y="15"/>
                  </a:lnTo>
                  <a:lnTo>
                    <a:pt x="271" y="17"/>
                  </a:lnTo>
                  <a:lnTo>
                    <a:pt x="269" y="19"/>
                  </a:lnTo>
                  <a:lnTo>
                    <a:pt x="267" y="19"/>
                  </a:lnTo>
                  <a:lnTo>
                    <a:pt x="269" y="21"/>
                  </a:lnTo>
                  <a:lnTo>
                    <a:pt x="270" y="21"/>
                  </a:lnTo>
                  <a:lnTo>
                    <a:pt x="272" y="19"/>
                  </a:lnTo>
                  <a:lnTo>
                    <a:pt x="273" y="17"/>
                  </a:lnTo>
                  <a:lnTo>
                    <a:pt x="278" y="17"/>
                  </a:lnTo>
                  <a:lnTo>
                    <a:pt x="278" y="18"/>
                  </a:lnTo>
                  <a:lnTo>
                    <a:pt x="279" y="19"/>
                  </a:lnTo>
                  <a:lnTo>
                    <a:pt x="279" y="21"/>
                  </a:lnTo>
                  <a:lnTo>
                    <a:pt x="280" y="23"/>
                  </a:lnTo>
                  <a:lnTo>
                    <a:pt x="280" y="24"/>
                  </a:lnTo>
                  <a:lnTo>
                    <a:pt x="281" y="25"/>
                  </a:lnTo>
                  <a:lnTo>
                    <a:pt x="290" y="25"/>
                  </a:lnTo>
                  <a:lnTo>
                    <a:pt x="297" y="32"/>
                  </a:lnTo>
                  <a:lnTo>
                    <a:pt x="298" y="32"/>
                  </a:lnTo>
                  <a:lnTo>
                    <a:pt x="300" y="35"/>
                  </a:lnTo>
                  <a:lnTo>
                    <a:pt x="300" y="36"/>
                  </a:lnTo>
                  <a:lnTo>
                    <a:pt x="299" y="37"/>
                  </a:lnTo>
                  <a:lnTo>
                    <a:pt x="298" y="39"/>
                  </a:lnTo>
                  <a:lnTo>
                    <a:pt x="301" y="38"/>
                  </a:lnTo>
                  <a:lnTo>
                    <a:pt x="302" y="38"/>
                  </a:lnTo>
                  <a:lnTo>
                    <a:pt x="304" y="37"/>
                  </a:lnTo>
                  <a:lnTo>
                    <a:pt x="305" y="38"/>
                  </a:lnTo>
                  <a:lnTo>
                    <a:pt x="306" y="38"/>
                  </a:lnTo>
                  <a:lnTo>
                    <a:pt x="307" y="39"/>
                  </a:lnTo>
                  <a:lnTo>
                    <a:pt x="309" y="40"/>
                  </a:lnTo>
                  <a:lnTo>
                    <a:pt x="312" y="43"/>
                  </a:lnTo>
                  <a:lnTo>
                    <a:pt x="315" y="45"/>
                  </a:lnTo>
                  <a:lnTo>
                    <a:pt x="316" y="46"/>
                  </a:lnTo>
                  <a:lnTo>
                    <a:pt x="319" y="47"/>
                  </a:lnTo>
                  <a:lnTo>
                    <a:pt x="321" y="47"/>
                  </a:lnTo>
                  <a:lnTo>
                    <a:pt x="323" y="49"/>
                  </a:lnTo>
                  <a:lnTo>
                    <a:pt x="327" y="52"/>
                  </a:lnTo>
                  <a:lnTo>
                    <a:pt x="327" y="54"/>
                  </a:lnTo>
                  <a:lnTo>
                    <a:pt x="328" y="56"/>
                  </a:lnTo>
                  <a:lnTo>
                    <a:pt x="328" y="58"/>
                  </a:lnTo>
                  <a:lnTo>
                    <a:pt x="330" y="60"/>
                  </a:lnTo>
                  <a:lnTo>
                    <a:pt x="336" y="60"/>
                  </a:lnTo>
                  <a:lnTo>
                    <a:pt x="337" y="61"/>
                  </a:lnTo>
                  <a:lnTo>
                    <a:pt x="337" y="65"/>
                  </a:lnTo>
                  <a:lnTo>
                    <a:pt x="335" y="67"/>
                  </a:lnTo>
                  <a:lnTo>
                    <a:pt x="340" y="65"/>
                  </a:lnTo>
                  <a:lnTo>
                    <a:pt x="345" y="65"/>
                  </a:lnTo>
                  <a:lnTo>
                    <a:pt x="347" y="67"/>
                  </a:lnTo>
                  <a:lnTo>
                    <a:pt x="350" y="71"/>
                  </a:lnTo>
                  <a:lnTo>
                    <a:pt x="357" y="74"/>
                  </a:lnTo>
                  <a:lnTo>
                    <a:pt x="358" y="75"/>
                  </a:lnTo>
                  <a:lnTo>
                    <a:pt x="359" y="78"/>
                  </a:lnTo>
                  <a:lnTo>
                    <a:pt x="358" y="79"/>
                  </a:lnTo>
                  <a:lnTo>
                    <a:pt x="357" y="81"/>
                  </a:lnTo>
                  <a:lnTo>
                    <a:pt x="362" y="79"/>
                  </a:lnTo>
                  <a:lnTo>
                    <a:pt x="365" y="79"/>
                  </a:lnTo>
                  <a:lnTo>
                    <a:pt x="364" y="82"/>
                  </a:lnTo>
                  <a:lnTo>
                    <a:pt x="359" y="87"/>
                  </a:lnTo>
                  <a:lnTo>
                    <a:pt x="357" y="88"/>
                  </a:lnTo>
                  <a:lnTo>
                    <a:pt x="355" y="91"/>
                  </a:lnTo>
                  <a:lnTo>
                    <a:pt x="351" y="93"/>
                  </a:lnTo>
                  <a:lnTo>
                    <a:pt x="348" y="96"/>
                  </a:lnTo>
                  <a:lnTo>
                    <a:pt x="348" y="98"/>
                  </a:lnTo>
                  <a:lnTo>
                    <a:pt x="347" y="100"/>
                  </a:lnTo>
                  <a:lnTo>
                    <a:pt x="345" y="101"/>
                  </a:lnTo>
                  <a:lnTo>
                    <a:pt x="343" y="107"/>
                  </a:lnTo>
                  <a:lnTo>
                    <a:pt x="340" y="116"/>
                  </a:lnTo>
                  <a:lnTo>
                    <a:pt x="337" y="123"/>
                  </a:lnTo>
                  <a:lnTo>
                    <a:pt x="337" y="124"/>
                  </a:lnTo>
                  <a:lnTo>
                    <a:pt x="336" y="123"/>
                  </a:lnTo>
                  <a:lnTo>
                    <a:pt x="335" y="123"/>
                  </a:lnTo>
                  <a:lnTo>
                    <a:pt x="335" y="121"/>
                  </a:lnTo>
                  <a:lnTo>
                    <a:pt x="333" y="122"/>
                  </a:lnTo>
                  <a:lnTo>
                    <a:pt x="333" y="123"/>
                  </a:lnTo>
                  <a:lnTo>
                    <a:pt x="335" y="123"/>
                  </a:lnTo>
                  <a:lnTo>
                    <a:pt x="334" y="124"/>
                  </a:lnTo>
                  <a:lnTo>
                    <a:pt x="331" y="126"/>
                  </a:lnTo>
                  <a:lnTo>
                    <a:pt x="328" y="129"/>
                  </a:lnTo>
                  <a:lnTo>
                    <a:pt x="326" y="130"/>
                  </a:lnTo>
                  <a:lnTo>
                    <a:pt x="323" y="130"/>
                  </a:lnTo>
                  <a:lnTo>
                    <a:pt x="323" y="129"/>
                  </a:lnTo>
                  <a:lnTo>
                    <a:pt x="322" y="131"/>
                  </a:lnTo>
                  <a:lnTo>
                    <a:pt x="322" y="135"/>
                  </a:lnTo>
                  <a:lnTo>
                    <a:pt x="323" y="141"/>
                  </a:lnTo>
                  <a:lnTo>
                    <a:pt x="322" y="145"/>
                  </a:lnTo>
                  <a:lnTo>
                    <a:pt x="320" y="149"/>
                  </a:lnTo>
                  <a:lnTo>
                    <a:pt x="315" y="149"/>
                  </a:lnTo>
                  <a:lnTo>
                    <a:pt x="316" y="151"/>
                  </a:lnTo>
                  <a:lnTo>
                    <a:pt x="321" y="151"/>
                  </a:lnTo>
                  <a:lnTo>
                    <a:pt x="323" y="150"/>
                  </a:lnTo>
                  <a:lnTo>
                    <a:pt x="330" y="150"/>
                  </a:lnTo>
                  <a:lnTo>
                    <a:pt x="331" y="152"/>
                  </a:lnTo>
                  <a:lnTo>
                    <a:pt x="331" y="155"/>
                  </a:lnTo>
                  <a:lnTo>
                    <a:pt x="329" y="156"/>
                  </a:lnTo>
                  <a:lnTo>
                    <a:pt x="328" y="157"/>
                  </a:lnTo>
                  <a:lnTo>
                    <a:pt x="326" y="157"/>
                  </a:lnTo>
                  <a:lnTo>
                    <a:pt x="321" y="155"/>
                  </a:lnTo>
                  <a:lnTo>
                    <a:pt x="322" y="157"/>
                  </a:lnTo>
                  <a:lnTo>
                    <a:pt x="322" y="159"/>
                  </a:lnTo>
                  <a:lnTo>
                    <a:pt x="323" y="161"/>
                  </a:lnTo>
                  <a:lnTo>
                    <a:pt x="323" y="163"/>
                  </a:lnTo>
                  <a:lnTo>
                    <a:pt x="322" y="164"/>
                  </a:lnTo>
                  <a:lnTo>
                    <a:pt x="321" y="163"/>
                  </a:lnTo>
                  <a:lnTo>
                    <a:pt x="320" y="163"/>
                  </a:lnTo>
                  <a:lnTo>
                    <a:pt x="320" y="169"/>
                  </a:lnTo>
                  <a:lnTo>
                    <a:pt x="321" y="171"/>
                  </a:lnTo>
                  <a:lnTo>
                    <a:pt x="321" y="172"/>
                  </a:lnTo>
                  <a:lnTo>
                    <a:pt x="308" y="172"/>
                  </a:lnTo>
                  <a:lnTo>
                    <a:pt x="307" y="171"/>
                  </a:lnTo>
                  <a:lnTo>
                    <a:pt x="307" y="170"/>
                  </a:lnTo>
                  <a:lnTo>
                    <a:pt x="308" y="169"/>
                  </a:lnTo>
                  <a:lnTo>
                    <a:pt x="309" y="166"/>
                  </a:lnTo>
                  <a:lnTo>
                    <a:pt x="306" y="168"/>
                  </a:lnTo>
                  <a:lnTo>
                    <a:pt x="305" y="169"/>
                  </a:lnTo>
                  <a:lnTo>
                    <a:pt x="305" y="173"/>
                  </a:lnTo>
                  <a:lnTo>
                    <a:pt x="306" y="175"/>
                  </a:lnTo>
                  <a:lnTo>
                    <a:pt x="307" y="175"/>
                  </a:lnTo>
                  <a:lnTo>
                    <a:pt x="307" y="176"/>
                  </a:lnTo>
                  <a:lnTo>
                    <a:pt x="306" y="176"/>
                  </a:lnTo>
                  <a:lnTo>
                    <a:pt x="304" y="175"/>
                  </a:lnTo>
                  <a:lnTo>
                    <a:pt x="302" y="175"/>
                  </a:lnTo>
                  <a:lnTo>
                    <a:pt x="302" y="176"/>
                  </a:lnTo>
                  <a:lnTo>
                    <a:pt x="304" y="178"/>
                  </a:lnTo>
                  <a:lnTo>
                    <a:pt x="304" y="180"/>
                  </a:lnTo>
                  <a:lnTo>
                    <a:pt x="305" y="183"/>
                  </a:lnTo>
                  <a:lnTo>
                    <a:pt x="305" y="185"/>
                  </a:lnTo>
                  <a:lnTo>
                    <a:pt x="301" y="189"/>
                  </a:lnTo>
                  <a:lnTo>
                    <a:pt x="299" y="190"/>
                  </a:lnTo>
                  <a:lnTo>
                    <a:pt x="297" y="192"/>
                  </a:lnTo>
                  <a:lnTo>
                    <a:pt x="295" y="194"/>
                  </a:lnTo>
                  <a:lnTo>
                    <a:pt x="295" y="197"/>
                  </a:lnTo>
                  <a:lnTo>
                    <a:pt x="293" y="197"/>
                  </a:lnTo>
                  <a:lnTo>
                    <a:pt x="291" y="196"/>
                  </a:lnTo>
                  <a:lnTo>
                    <a:pt x="286" y="191"/>
                  </a:lnTo>
                  <a:lnTo>
                    <a:pt x="284" y="191"/>
                  </a:lnTo>
                  <a:lnTo>
                    <a:pt x="281" y="190"/>
                  </a:lnTo>
                  <a:lnTo>
                    <a:pt x="278" y="191"/>
                  </a:lnTo>
                  <a:lnTo>
                    <a:pt x="283" y="201"/>
                  </a:lnTo>
                  <a:lnTo>
                    <a:pt x="287" y="211"/>
                  </a:lnTo>
                  <a:lnTo>
                    <a:pt x="283" y="211"/>
                  </a:lnTo>
                  <a:lnTo>
                    <a:pt x="276" y="218"/>
                  </a:lnTo>
                  <a:lnTo>
                    <a:pt x="274" y="217"/>
                  </a:lnTo>
                  <a:lnTo>
                    <a:pt x="273" y="214"/>
                  </a:lnTo>
                  <a:lnTo>
                    <a:pt x="272" y="214"/>
                  </a:lnTo>
                  <a:lnTo>
                    <a:pt x="271" y="215"/>
                  </a:lnTo>
                  <a:lnTo>
                    <a:pt x="272" y="217"/>
                  </a:lnTo>
                  <a:lnTo>
                    <a:pt x="273" y="217"/>
                  </a:lnTo>
                  <a:lnTo>
                    <a:pt x="272" y="219"/>
                  </a:lnTo>
                  <a:lnTo>
                    <a:pt x="270" y="221"/>
                  </a:lnTo>
                  <a:lnTo>
                    <a:pt x="263" y="221"/>
                  </a:lnTo>
                  <a:lnTo>
                    <a:pt x="262" y="222"/>
                  </a:lnTo>
                  <a:lnTo>
                    <a:pt x="262" y="228"/>
                  </a:lnTo>
                  <a:lnTo>
                    <a:pt x="253" y="231"/>
                  </a:lnTo>
                  <a:lnTo>
                    <a:pt x="238" y="231"/>
                  </a:lnTo>
                  <a:lnTo>
                    <a:pt x="234" y="233"/>
                  </a:lnTo>
                  <a:lnTo>
                    <a:pt x="230" y="240"/>
                  </a:lnTo>
                  <a:lnTo>
                    <a:pt x="228" y="242"/>
                  </a:lnTo>
                  <a:lnTo>
                    <a:pt x="227" y="241"/>
                  </a:lnTo>
                  <a:lnTo>
                    <a:pt x="224" y="240"/>
                  </a:lnTo>
                  <a:lnTo>
                    <a:pt x="223" y="239"/>
                  </a:lnTo>
                  <a:lnTo>
                    <a:pt x="222" y="236"/>
                  </a:lnTo>
                  <a:lnTo>
                    <a:pt x="220" y="243"/>
                  </a:lnTo>
                  <a:lnTo>
                    <a:pt x="223" y="253"/>
                  </a:lnTo>
                  <a:lnTo>
                    <a:pt x="228" y="260"/>
                  </a:lnTo>
                  <a:lnTo>
                    <a:pt x="234" y="264"/>
                  </a:lnTo>
                  <a:lnTo>
                    <a:pt x="232" y="265"/>
                  </a:lnTo>
                  <a:lnTo>
                    <a:pt x="232" y="267"/>
                  </a:lnTo>
                  <a:lnTo>
                    <a:pt x="231" y="267"/>
                  </a:lnTo>
                  <a:lnTo>
                    <a:pt x="229" y="264"/>
                  </a:lnTo>
                  <a:lnTo>
                    <a:pt x="228" y="264"/>
                  </a:lnTo>
                  <a:lnTo>
                    <a:pt x="223" y="269"/>
                  </a:lnTo>
                  <a:lnTo>
                    <a:pt x="223" y="270"/>
                  </a:lnTo>
                  <a:lnTo>
                    <a:pt x="222" y="269"/>
                  </a:lnTo>
                  <a:lnTo>
                    <a:pt x="222" y="268"/>
                  </a:lnTo>
                  <a:lnTo>
                    <a:pt x="220" y="268"/>
                  </a:lnTo>
                  <a:lnTo>
                    <a:pt x="220" y="270"/>
                  </a:lnTo>
                  <a:lnTo>
                    <a:pt x="222" y="272"/>
                  </a:lnTo>
                  <a:lnTo>
                    <a:pt x="222" y="274"/>
                  </a:lnTo>
                  <a:lnTo>
                    <a:pt x="223" y="276"/>
                  </a:lnTo>
                  <a:lnTo>
                    <a:pt x="222" y="278"/>
                  </a:lnTo>
                  <a:lnTo>
                    <a:pt x="216" y="279"/>
                  </a:lnTo>
                  <a:lnTo>
                    <a:pt x="213" y="278"/>
                  </a:lnTo>
                  <a:lnTo>
                    <a:pt x="210" y="276"/>
                  </a:lnTo>
                  <a:lnTo>
                    <a:pt x="207" y="274"/>
                  </a:lnTo>
                  <a:lnTo>
                    <a:pt x="202" y="274"/>
                  </a:lnTo>
                  <a:lnTo>
                    <a:pt x="202" y="264"/>
                  </a:lnTo>
                  <a:lnTo>
                    <a:pt x="200" y="256"/>
                  </a:lnTo>
                  <a:lnTo>
                    <a:pt x="195" y="250"/>
                  </a:lnTo>
                  <a:lnTo>
                    <a:pt x="192" y="245"/>
                  </a:lnTo>
                  <a:lnTo>
                    <a:pt x="191" y="240"/>
                  </a:lnTo>
                  <a:lnTo>
                    <a:pt x="194" y="234"/>
                  </a:lnTo>
                  <a:lnTo>
                    <a:pt x="191" y="236"/>
                  </a:lnTo>
                  <a:lnTo>
                    <a:pt x="188" y="238"/>
                  </a:lnTo>
                  <a:lnTo>
                    <a:pt x="187" y="239"/>
                  </a:lnTo>
                  <a:lnTo>
                    <a:pt x="185" y="239"/>
                  </a:lnTo>
                  <a:lnTo>
                    <a:pt x="185" y="236"/>
                  </a:lnTo>
                  <a:lnTo>
                    <a:pt x="184" y="235"/>
                  </a:lnTo>
                  <a:lnTo>
                    <a:pt x="180" y="235"/>
                  </a:lnTo>
                  <a:lnTo>
                    <a:pt x="177" y="236"/>
                  </a:lnTo>
                  <a:lnTo>
                    <a:pt x="174" y="229"/>
                  </a:lnTo>
                  <a:lnTo>
                    <a:pt x="174" y="222"/>
                  </a:lnTo>
                  <a:lnTo>
                    <a:pt x="172" y="219"/>
                  </a:lnTo>
                  <a:lnTo>
                    <a:pt x="171" y="217"/>
                  </a:lnTo>
                  <a:lnTo>
                    <a:pt x="168" y="214"/>
                  </a:lnTo>
                  <a:lnTo>
                    <a:pt x="166" y="211"/>
                  </a:lnTo>
                  <a:lnTo>
                    <a:pt x="166" y="207"/>
                  </a:lnTo>
                  <a:lnTo>
                    <a:pt x="167" y="206"/>
                  </a:lnTo>
                  <a:lnTo>
                    <a:pt x="168" y="206"/>
                  </a:lnTo>
                  <a:lnTo>
                    <a:pt x="163" y="200"/>
                  </a:lnTo>
                  <a:lnTo>
                    <a:pt x="158" y="198"/>
                  </a:lnTo>
                  <a:lnTo>
                    <a:pt x="154" y="194"/>
                  </a:lnTo>
                  <a:lnTo>
                    <a:pt x="152" y="193"/>
                  </a:lnTo>
                  <a:lnTo>
                    <a:pt x="150" y="193"/>
                  </a:lnTo>
                  <a:lnTo>
                    <a:pt x="148" y="192"/>
                  </a:lnTo>
                  <a:lnTo>
                    <a:pt x="145" y="192"/>
                  </a:lnTo>
                  <a:lnTo>
                    <a:pt x="143" y="191"/>
                  </a:lnTo>
                  <a:lnTo>
                    <a:pt x="142" y="190"/>
                  </a:lnTo>
                  <a:lnTo>
                    <a:pt x="141" y="187"/>
                  </a:lnTo>
                  <a:lnTo>
                    <a:pt x="141" y="186"/>
                  </a:lnTo>
                  <a:lnTo>
                    <a:pt x="139" y="184"/>
                  </a:lnTo>
                  <a:lnTo>
                    <a:pt x="137" y="182"/>
                  </a:lnTo>
                  <a:lnTo>
                    <a:pt x="135" y="182"/>
                  </a:lnTo>
                  <a:lnTo>
                    <a:pt x="132" y="183"/>
                  </a:lnTo>
                  <a:lnTo>
                    <a:pt x="134" y="180"/>
                  </a:lnTo>
                  <a:lnTo>
                    <a:pt x="134" y="179"/>
                  </a:lnTo>
                  <a:lnTo>
                    <a:pt x="132" y="177"/>
                  </a:lnTo>
                  <a:lnTo>
                    <a:pt x="130" y="176"/>
                  </a:lnTo>
                  <a:lnTo>
                    <a:pt x="129" y="175"/>
                  </a:lnTo>
                  <a:lnTo>
                    <a:pt x="127" y="173"/>
                  </a:lnTo>
                  <a:lnTo>
                    <a:pt x="127" y="171"/>
                  </a:lnTo>
                  <a:lnTo>
                    <a:pt x="128" y="169"/>
                  </a:lnTo>
                  <a:lnTo>
                    <a:pt x="129" y="168"/>
                  </a:lnTo>
                  <a:lnTo>
                    <a:pt x="129" y="166"/>
                  </a:lnTo>
                  <a:lnTo>
                    <a:pt x="128" y="165"/>
                  </a:lnTo>
                  <a:lnTo>
                    <a:pt x="128" y="166"/>
                  </a:lnTo>
                  <a:lnTo>
                    <a:pt x="127" y="168"/>
                  </a:lnTo>
                  <a:lnTo>
                    <a:pt x="127" y="169"/>
                  </a:lnTo>
                  <a:lnTo>
                    <a:pt x="125" y="168"/>
                  </a:lnTo>
                  <a:lnTo>
                    <a:pt x="124" y="165"/>
                  </a:lnTo>
                  <a:lnTo>
                    <a:pt x="123" y="164"/>
                  </a:lnTo>
                  <a:lnTo>
                    <a:pt x="121" y="159"/>
                  </a:lnTo>
                  <a:lnTo>
                    <a:pt x="120" y="158"/>
                  </a:lnTo>
                  <a:lnTo>
                    <a:pt x="120" y="157"/>
                  </a:lnTo>
                  <a:lnTo>
                    <a:pt x="122" y="155"/>
                  </a:lnTo>
                  <a:lnTo>
                    <a:pt x="123" y="155"/>
                  </a:lnTo>
                  <a:lnTo>
                    <a:pt x="123" y="154"/>
                  </a:lnTo>
                  <a:lnTo>
                    <a:pt x="121" y="154"/>
                  </a:lnTo>
                  <a:lnTo>
                    <a:pt x="118" y="156"/>
                  </a:lnTo>
                  <a:lnTo>
                    <a:pt x="118" y="157"/>
                  </a:lnTo>
                  <a:lnTo>
                    <a:pt x="114" y="155"/>
                  </a:lnTo>
                  <a:lnTo>
                    <a:pt x="109" y="155"/>
                  </a:lnTo>
                  <a:lnTo>
                    <a:pt x="106" y="154"/>
                  </a:lnTo>
                  <a:lnTo>
                    <a:pt x="103" y="154"/>
                  </a:lnTo>
                  <a:lnTo>
                    <a:pt x="101" y="152"/>
                  </a:lnTo>
                  <a:lnTo>
                    <a:pt x="100" y="151"/>
                  </a:lnTo>
                  <a:lnTo>
                    <a:pt x="100" y="145"/>
                  </a:lnTo>
                  <a:lnTo>
                    <a:pt x="99" y="143"/>
                  </a:lnTo>
                  <a:lnTo>
                    <a:pt x="97" y="142"/>
                  </a:lnTo>
                  <a:lnTo>
                    <a:pt x="95" y="141"/>
                  </a:lnTo>
                  <a:lnTo>
                    <a:pt x="88" y="134"/>
                  </a:lnTo>
                  <a:lnTo>
                    <a:pt x="87" y="131"/>
                  </a:lnTo>
                  <a:lnTo>
                    <a:pt x="85" y="129"/>
                  </a:lnTo>
                  <a:lnTo>
                    <a:pt x="75" y="129"/>
                  </a:lnTo>
                  <a:lnTo>
                    <a:pt x="71" y="124"/>
                  </a:lnTo>
                  <a:lnTo>
                    <a:pt x="61" y="113"/>
                  </a:lnTo>
                  <a:lnTo>
                    <a:pt x="56" y="109"/>
                  </a:lnTo>
                  <a:lnTo>
                    <a:pt x="57" y="107"/>
                  </a:lnTo>
                  <a:lnTo>
                    <a:pt x="57" y="105"/>
                  </a:lnTo>
                  <a:lnTo>
                    <a:pt x="54" y="105"/>
                  </a:lnTo>
                  <a:lnTo>
                    <a:pt x="51" y="101"/>
                  </a:lnTo>
                  <a:lnTo>
                    <a:pt x="50" y="101"/>
                  </a:lnTo>
                  <a:lnTo>
                    <a:pt x="49" y="100"/>
                  </a:lnTo>
                  <a:lnTo>
                    <a:pt x="47" y="98"/>
                  </a:lnTo>
                  <a:lnTo>
                    <a:pt x="45" y="95"/>
                  </a:lnTo>
                  <a:lnTo>
                    <a:pt x="45" y="92"/>
                  </a:lnTo>
                  <a:lnTo>
                    <a:pt x="47" y="89"/>
                  </a:lnTo>
                  <a:lnTo>
                    <a:pt x="47" y="87"/>
                  </a:lnTo>
                  <a:lnTo>
                    <a:pt x="46" y="87"/>
                  </a:lnTo>
                  <a:lnTo>
                    <a:pt x="45" y="88"/>
                  </a:lnTo>
                  <a:lnTo>
                    <a:pt x="45" y="89"/>
                  </a:lnTo>
                  <a:lnTo>
                    <a:pt x="44" y="87"/>
                  </a:lnTo>
                  <a:lnTo>
                    <a:pt x="44" y="85"/>
                  </a:lnTo>
                  <a:lnTo>
                    <a:pt x="43" y="84"/>
                  </a:lnTo>
                  <a:lnTo>
                    <a:pt x="44" y="82"/>
                  </a:lnTo>
                  <a:lnTo>
                    <a:pt x="45" y="82"/>
                  </a:lnTo>
                  <a:lnTo>
                    <a:pt x="47" y="81"/>
                  </a:lnTo>
                  <a:lnTo>
                    <a:pt x="46" y="80"/>
                  </a:lnTo>
                  <a:lnTo>
                    <a:pt x="45" y="80"/>
                  </a:lnTo>
                  <a:lnTo>
                    <a:pt x="43" y="82"/>
                  </a:lnTo>
                  <a:lnTo>
                    <a:pt x="42" y="85"/>
                  </a:lnTo>
                  <a:lnTo>
                    <a:pt x="38" y="81"/>
                  </a:lnTo>
                  <a:lnTo>
                    <a:pt x="32" y="79"/>
                  </a:lnTo>
                  <a:lnTo>
                    <a:pt x="26" y="78"/>
                  </a:lnTo>
                  <a:lnTo>
                    <a:pt x="19" y="77"/>
                  </a:lnTo>
                  <a:lnTo>
                    <a:pt x="16" y="73"/>
                  </a:lnTo>
                  <a:lnTo>
                    <a:pt x="14" y="67"/>
                  </a:lnTo>
                  <a:lnTo>
                    <a:pt x="11" y="70"/>
                  </a:lnTo>
                  <a:lnTo>
                    <a:pt x="8" y="70"/>
                  </a:lnTo>
                  <a:lnTo>
                    <a:pt x="3" y="67"/>
                  </a:lnTo>
                  <a:lnTo>
                    <a:pt x="1" y="64"/>
                  </a:lnTo>
                  <a:lnTo>
                    <a:pt x="0" y="61"/>
                  </a:lnTo>
                  <a:lnTo>
                    <a:pt x="2" y="56"/>
                  </a:lnTo>
                  <a:lnTo>
                    <a:pt x="5" y="50"/>
                  </a:lnTo>
                  <a:lnTo>
                    <a:pt x="10" y="45"/>
                  </a:lnTo>
                  <a:lnTo>
                    <a:pt x="17" y="42"/>
                  </a:lnTo>
                  <a:lnTo>
                    <a:pt x="15" y="39"/>
                  </a:lnTo>
                  <a:lnTo>
                    <a:pt x="15" y="37"/>
                  </a:lnTo>
                  <a:lnTo>
                    <a:pt x="16" y="36"/>
                  </a:lnTo>
                  <a:lnTo>
                    <a:pt x="18" y="35"/>
                  </a:lnTo>
                  <a:lnTo>
                    <a:pt x="21" y="35"/>
                  </a:lnTo>
                  <a:lnTo>
                    <a:pt x="25" y="30"/>
                  </a:lnTo>
                  <a:lnTo>
                    <a:pt x="25" y="28"/>
                  </a:lnTo>
                  <a:lnTo>
                    <a:pt x="36" y="26"/>
                  </a:lnTo>
                  <a:lnTo>
                    <a:pt x="43" y="25"/>
                  </a:lnTo>
                  <a:lnTo>
                    <a:pt x="46" y="22"/>
                  </a:lnTo>
                  <a:lnTo>
                    <a:pt x="47" y="17"/>
                  </a:lnTo>
                  <a:lnTo>
                    <a:pt x="50" y="16"/>
                  </a:lnTo>
                  <a:lnTo>
                    <a:pt x="53" y="19"/>
                  </a:lnTo>
                  <a:lnTo>
                    <a:pt x="54" y="19"/>
                  </a:lnTo>
                  <a:lnTo>
                    <a:pt x="56" y="18"/>
                  </a:lnTo>
                  <a:lnTo>
                    <a:pt x="56" y="14"/>
                  </a:lnTo>
                  <a:lnTo>
                    <a:pt x="58" y="14"/>
                  </a:lnTo>
                  <a:lnTo>
                    <a:pt x="60" y="15"/>
                  </a:lnTo>
                  <a:lnTo>
                    <a:pt x="61" y="14"/>
                  </a:lnTo>
                  <a:lnTo>
                    <a:pt x="64" y="14"/>
                  </a:lnTo>
                  <a:lnTo>
                    <a:pt x="66" y="12"/>
                  </a:lnTo>
                  <a:lnTo>
                    <a:pt x="67" y="11"/>
                  </a:lnTo>
                  <a:lnTo>
                    <a:pt x="67" y="8"/>
                  </a:lnTo>
                  <a:lnTo>
                    <a:pt x="83" y="8"/>
                  </a:lnTo>
                  <a:lnTo>
                    <a:pt x="100" y="5"/>
                  </a:lnTo>
                  <a:lnTo>
                    <a:pt x="118" y="3"/>
                  </a:lnTo>
                  <a:lnTo>
                    <a:pt x="129" y="2"/>
                  </a:lnTo>
                  <a:lnTo>
                    <a:pt x="13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A5C0A5CE-D57C-440B-933A-6C00B6D20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4922" y="1810639"/>
              <a:ext cx="212127" cy="451220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52" y="34"/>
                </a:cxn>
                <a:cxn ang="0">
                  <a:pos x="64" y="72"/>
                </a:cxn>
                <a:cxn ang="0">
                  <a:pos x="76" y="110"/>
                </a:cxn>
                <a:cxn ang="0">
                  <a:pos x="81" y="130"/>
                </a:cxn>
                <a:cxn ang="0">
                  <a:pos x="85" y="135"/>
                </a:cxn>
                <a:cxn ang="0">
                  <a:pos x="87" y="139"/>
                </a:cxn>
                <a:cxn ang="0">
                  <a:pos x="90" y="144"/>
                </a:cxn>
                <a:cxn ang="0">
                  <a:pos x="92" y="153"/>
                </a:cxn>
                <a:cxn ang="0">
                  <a:pos x="93" y="164"/>
                </a:cxn>
                <a:cxn ang="0">
                  <a:pos x="97" y="171"/>
                </a:cxn>
                <a:cxn ang="0">
                  <a:pos x="110" y="184"/>
                </a:cxn>
                <a:cxn ang="0">
                  <a:pos x="116" y="191"/>
                </a:cxn>
                <a:cxn ang="0">
                  <a:pos x="118" y="199"/>
                </a:cxn>
                <a:cxn ang="0">
                  <a:pos x="118" y="208"/>
                </a:cxn>
                <a:cxn ang="0">
                  <a:pos x="108" y="212"/>
                </a:cxn>
                <a:cxn ang="0">
                  <a:pos x="101" y="219"/>
                </a:cxn>
                <a:cxn ang="0">
                  <a:pos x="96" y="226"/>
                </a:cxn>
                <a:cxn ang="0">
                  <a:pos x="90" y="234"/>
                </a:cxn>
                <a:cxn ang="0">
                  <a:pos x="64" y="240"/>
                </a:cxn>
                <a:cxn ang="0">
                  <a:pos x="39" y="245"/>
                </a:cxn>
                <a:cxn ang="0">
                  <a:pos x="14" y="251"/>
                </a:cxn>
                <a:cxn ang="0">
                  <a:pos x="9" y="243"/>
                </a:cxn>
                <a:cxn ang="0">
                  <a:pos x="7" y="233"/>
                </a:cxn>
                <a:cxn ang="0">
                  <a:pos x="7" y="208"/>
                </a:cxn>
                <a:cxn ang="0">
                  <a:pos x="5" y="194"/>
                </a:cxn>
                <a:cxn ang="0">
                  <a:pos x="3" y="187"/>
                </a:cxn>
                <a:cxn ang="0">
                  <a:pos x="1" y="184"/>
                </a:cxn>
                <a:cxn ang="0">
                  <a:pos x="0" y="180"/>
                </a:cxn>
                <a:cxn ang="0">
                  <a:pos x="0" y="178"/>
                </a:cxn>
                <a:cxn ang="0">
                  <a:pos x="3" y="160"/>
                </a:cxn>
                <a:cxn ang="0">
                  <a:pos x="9" y="142"/>
                </a:cxn>
                <a:cxn ang="0">
                  <a:pos x="11" y="124"/>
                </a:cxn>
                <a:cxn ang="0">
                  <a:pos x="11" y="119"/>
                </a:cxn>
                <a:cxn ang="0">
                  <a:pos x="10" y="115"/>
                </a:cxn>
                <a:cxn ang="0">
                  <a:pos x="8" y="110"/>
                </a:cxn>
                <a:cxn ang="0">
                  <a:pos x="5" y="107"/>
                </a:cxn>
                <a:cxn ang="0">
                  <a:pos x="7" y="103"/>
                </a:cxn>
                <a:cxn ang="0">
                  <a:pos x="11" y="98"/>
                </a:cxn>
                <a:cxn ang="0">
                  <a:pos x="15" y="97"/>
                </a:cxn>
                <a:cxn ang="0">
                  <a:pos x="23" y="89"/>
                </a:cxn>
                <a:cxn ang="0">
                  <a:pos x="25" y="84"/>
                </a:cxn>
                <a:cxn ang="0">
                  <a:pos x="28" y="81"/>
                </a:cxn>
                <a:cxn ang="0">
                  <a:pos x="31" y="76"/>
                </a:cxn>
                <a:cxn ang="0">
                  <a:pos x="25" y="60"/>
                </a:cxn>
                <a:cxn ang="0">
                  <a:pos x="23" y="41"/>
                </a:cxn>
                <a:cxn ang="0">
                  <a:pos x="23" y="21"/>
                </a:cxn>
                <a:cxn ang="0">
                  <a:pos x="28" y="3"/>
                </a:cxn>
                <a:cxn ang="0">
                  <a:pos x="30" y="3"/>
                </a:cxn>
                <a:cxn ang="0">
                  <a:pos x="32" y="4"/>
                </a:cxn>
                <a:cxn ang="0">
                  <a:pos x="34" y="4"/>
                </a:cxn>
                <a:cxn ang="0">
                  <a:pos x="36" y="5"/>
                </a:cxn>
                <a:cxn ang="0">
                  <a:pos x="38" y="3"/>
                </a:cxn>
                <a:cxn ang="0">
                  <a:pos x="39" y="0"/>
                </a:cxn>
              </a:cxnLst>
              <a:rect l="0" t="0" r="r" b="b"/>
              <a:pathLst>
                <a:path w="118" h="251">
                  <a:moveTo>
                    <a:pt x="39" y="0"/>
                  </a:moveTo>
                  <a:lnTo>
                    <a:pt x="52" y="34"/>
                  </a:lnTo>
                  <a:lnTo>
                    <a:pt x="64" y="72"/>
                  </a:lnTo>
                  <a:lnTo>
                    <a:pt x="76" y="110"/>
                  </a:lnTo>
                  <a:lnTo>
                    <a:pt x="81" y="130"/>
                  </a:lnTo>
                  <a:lnTo>
                    <a:pt x="85" y="135"/>
                  </a:lnTo>
                  <a:lnTo>
                    <a:pt x="87" y="139"/>
                  </a:lnTo>
                  <a:lnTo>
                    <a:pt x="90" y="144"/>
                  </a:lnTo>
                  <a:lnTo>
                    <a:pt x="92" y="153"/>
                  </a:lnTo>
                  <a:lnTo>
                    <a:pt x="93" y="164"/>
                  </a:lnTo>
                  <a:lnTo>
                    <a:pt x="97" y="171"/>
                  </a:lnTo>
                  <a:lnTo>
                    <a:pt x="110" y="184"/>
                  </a:lnTo>
                  <a:lnTo>
                    <a:pt x="116" y="191"/>
                  </a:lnTo>
                  <a:lnTo>
                    <a:pt x="118" y="199"/>
                  </a:lnTo>
                  <a:lnTo>
                    <a:pt x="118" y="208"/>
                  </a:lnTo>
                  <a:lnTo>
                    <a:pt x="108" y="212"/>
                  </a:lnTo>
                  <a:lnTo>
                    <a:pt x="101" y="219"/>
                  </a:lnTo>
                  <a:lnTo>
                    <a:pt x="96" y="226"/>
                  </a:lnTo>
                  <a:lnTo>
                    <a:pt x="90" y="234"/>
                  </a:lnTo>
                  <a:lnTo>
                    <a:pt x="64" y="240"/>
                  </a:lnTo>
                  <a:lnTo>
                    <a:pt x="39" y="245"/>
                  </a:lnTo>
                  <a:lnTo>
                    <a:pt x="14" y="251"/>
                  </a:lnTo>
                  <a:lnTo>
                    <a:pt x="9" y="243"/>
                  </a:lnTo>
                  <a:lnTo>
                    <a:pt x="7" y="233"/>
                  </a:lnTo>
                  <a:lnTo>
                    <a:pt x="7" y="208"/>
                  </a:lnTo>
                  <a:lnTo>
                    <a:pt x="5" y="194"/>
                  </a:lnTo>
                  <a:lnTo>
                    <a:pt x="3" y="187"/>
                  </a:lnTo>
                  <a:lnTo>
                    <a:pt x="1" y="184"/>
                  </a:lnTo>
                  <a:lnTo>
                    <a:pt x="0" y="180"/>
                  </a:lnTo>
                  <a:lnTo>
                    <a:pt x="0" y="178"/>
                  </a:lnTo>
                  <a:lnTo>
                    <a:pt x="3" y="160"/>
                  </a:lnTo>
                  <a:lnTo>
                    <a:pt x="9" y="142"/>
                  </a:lnTo>
                  <a:lnTo>
                    <a:pt x="11" y="124"/>
                  </a:lnTo>
                  <a:lnTo>
                    <a:pt x="11" y="119"/>
                  </a:lnTo>
                  <a:lnTo>
                    <a:pt x="10" y="115"/>
                  </a:lnTo>
                  <a:lnTo>
                    <a:pt x="8" y="110"/>
                  </a:lnTo>
                  <a:lnTo>
                    <a:pt x="5" y="107"/>
                  </a:lnTo>
                  <a:lnTo>
                    <a:pt x="7" y="103"/>
                  </a:lnTo>
                  <a:lnTo>
                    <a:pt x="11" y="98"/>
                  </a:lnTo>
                  <a:lnTo>
                    <a:pt x="15" y="97"/>
                  </a:lnTo>
                  <a:lnTo>
                    <a:pt x="23" y="89"/>
                  </a:lnTo>
                  <a:lnTo>
                    <a:pt x="25" y="84"/>
                  </a:lnTo>
                  <a:lnTo>
                    <a:pt x="28" y="81"/>
                  </a:lnTo>
                  <a:lnTo>
                    <a:pt x="31" y="76"/>
                  </a:lnTo>
                  <a:lnTo>
                    <a:pt x="25" y="60"/>
                  </a:lnTo>
                  <a:lnTo>
                    <a:pt x="23" y="41"/>
                  </a:lnTo>
                  <a:lnTo>
                    <a:pt x="23" y="21"/>
                  </a:lnTo>
                  <a:lnTo>
                    <a:pt x="28" y="3"/>
                  </a:lnTo>
                  <a:lnTo>
                    <a:pt x="30" y="3"/>
                  </a:lnTo>
                  <a:lnTo>
                    <a:pt x="32" y="4"/>
                  </a:lnTo>
                  <a:lnTo>
                    <a:pt x="34" y="4"/>
                  </a:lnTo>
                  <a:lnTo>
                    <a:pt x="36" y="5"/>
                  </a:lnTo>
                  <a:lnTo>
                    <a:pt x="38" y="3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72183A51-0C39-44AE-8007-7832D8D2B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9535" y="1871761"/>
              <a:ext cx="210330" cy="409872"/>
            </a:xfrm>
            <a:custGeom>
              <a:avLst/>
              <a:gdLst/>
              <a:ahLst/>
              <a:cxnLst>
                <a:cxn ang="0">
                  <a:pos x="111" y="0"/>
                </a:cxn>
                <a:cxn ang="0">
                  <a:pos x="114" y="5"/>
                </a:cxn>
                <a:cxn ang="0">
                  <a:pos x="111" y="14"/>
                </a:cxn>
                <a:cxn ang="0">
                  <a:pos x="111" y="22"/>
                </a:cxn>
                <a:cxn ang="0">
                  <a:pos x="114" y="29"/>
                </a:cxn>
                <a:cxn ang="0">
                  <a:pos x="115" y="32"/>
                </a:cxn>
                <a:cxn ang="0">
                  <a:pos x="116" y="33"/>
                </a:cxn>
                <a:cxn ang="0">
                  <a:pos x="117" y="35"/>
                </a:cxn>
                <a:cxn ang="0">
                  <a:pos x="117" y="39"/>
                </a:cxn>
                <a:cxn ang="0">
                  <a:pos x="115" y="47"/>
                </a:cxn>
                <a:cxn ang="0">
                  <a:pos x="110" y="54"/>
                </a:cxn>
                <a:cxn ang="0">
                  <a:pos x="104" y="59"/>
                </a:cxn>
                <a:cxn ang="0">
                  <a:pos x="95" y="70"/>
                </a:cxn>
                <a:cxn ang="0">
                  <a:pos x="99" y="85"/>
                </a:cxn>
                <a:cxn ang="0">
                  <a:pos x="97" y="99"/>
                </a:cxn>
                <a:cxn ang="0">
                  <a:pos x="90" y="130"/>
                </a:cxn>
                <a:cxn ang="0">
                  <a:pos x="89" y="144"/>
                </a:cxn>
                <a:cxn ang="0">
                  <a:pos x="90" y="153"/>
                </a:cxn>
                <a:cxn ang="0">
                  <a:pos x="94" y="165"/>
                </a:cxn>
                <a:cxn ang="0">
                  <a:pos x="96" y="176"/>
                </a:cxn>
                <a:cxn ang="0">
                  <a:pos x="97" y="189"/>
                </a:cxn>
                <a:cxn ang="0">
                  <a:pos x="96" y="197"/>
                </a:cxn>
                <a:cxn ang="0">
                  <a:pos x="96" y="204"/>
                </a:cxn>
                <a:cxn ang="0">
                  <a:pos x="97" y="211"/>
                </a:cxn>
                <a:cxn ang="0">
                  <a:pos x="101" y="220"/>
                </a:cxn>
                <a:cxn ang="0">
                  <a:pos x="87" y="221"/>
                </a:cxn>
                <a:cxn ang="0">
                  <a:pos x="75" y="223"/>
                </a:cxn>
                <a:cxn ang="0">
                  <a:pos x="65" y="225"/>
                </a:cxn>
                <a:cxn ang="0">
                  <a:pos x="52" y="228"/>
                </a:cxn>
                <a:cxn ang="0">
                  <a:pos x="50" y="215"/>
                </a:cxn>
                <a:cxn ang="0">
                  <a:pos x="48" y="201"/>
                </a:cxn>
                <a:cxn ang="0">
                  <a:pos x="46" y="187"/>
                </a:cxn>
                <a:cxn ang="0">
                  <a:pos x="43" y="173"/>
                </a:cxn>
                <a:cxn ang="0">
                  <a:pos x="38" y="162"/>
                </a:cxn>
                <a:cxn ang="0">
                  <a:pos x="32" y="154"/>
                </a:cxn>
                <a:cxn ang="0">
                  <a:pos x="24" y="150"/>
                </a:cxn>
                <a:cxn ang="0">
                  <a:pos x="24" y="139"/>
                </a:cxn>
                <a:cxn ang="0">
                  <a:pos x="21" y="129"/>
                </a:cxn>
                <a:cxn ang="0">
                  <a:pos x="16" y="119"/>
                </a:cxn>
                <a:cxn ang="0">
                  <a:pos x="14" y="110"/>
                </a:cxn>
                <a:cxn ang="0">
                  <a:pos x="14" y="105"/>
                </a:cxn>
                <a:cxn ang="0">
                  <a:pos x="16" y="96"/>
                </a:cxn>
                <a:cxn ang="0">
                  <a:pos x="16" y="90"/>
                </a:cxn>
                <a:cxn ang="0">
                  <a:pos x="15" y="87"/>
                </a:cxn>
                <a:cxn ang="0">
                  <a:pos x="15" y="82"/>
                </a:cxn>
                <a:cxn ang="0">
                  <a:pos x="14" y="78"/>
                </a:cxn>
                <a:cxn ang="0">
                  <a:pos x="14" y="76"/>
                </a:cxn>
                <a:cxn ang="0">
                  <a:pos x="4" y="62"/>
                </a:cxn>
                <a:cxn ang="0">
                  <a:pos x="4" y="50"/>
                </a:cxn>
                <a:cxn ang="0">
                  <a:pos x="1" y="39"/>
                </a:cxn>
                <a:cxn ang="0">
                  <a:pos x="0" y="28"/>
                </a:cxn>
                <a:cxn ang="0">
                  <a:pos x="36" y="18"/>
                </a:cxn>
                <a:cxn ang="0">
                  <a:pos x="73" y="8"/>
                </a:cxn>
                <a:cxn ang="0">
                  <a:pos x="111" y="0"/>
                </a:cxn>
              </a:cxnLst>
              <a:rect l="0" t="0" r="r" b="b"/>
              <a:pathLst>
                <a:path w="117" h="228">
                  <a:moveTo>
                    <a:pt x="111" y="0"/>
                  </a:moveTo>
                  <a:lnTo>
                    <a:pt x="114" y="5"/>
                  </a:lnTo>
                  <a:lnTo>
                    <a:pt x="111" y="14"/>
                  </a:lnTo>
                  <a:lnTo>
                    <a:pt x="111" y="22"/>
                  </a:lnTo>
                  <a:lnTo>
                    <a:pt x="114" y="29"/>
                  </a:lnTo>
                  <a:lnTo>
                    <a:pt x="115" y="32"/>
                  </a:lnTo>
                  <a:lnTo>
                    <a:pt x="116" y="33"/>
                  </a:lnTo>
                  <a:lnTo>
                    <a:pt x="117" y="35"/>
                  </a:lnTo>
                  <a:lnTo>
                    <a:pt x="117" y="39"/>
                  </a:lnTo>
                  <a:lnTo>
                    <a:pt x="115" y="47"/>
                  </a:lnTo>
                  <a:lnTo>
                    <a:pt x="110" y="54"/>
                  </a:lnTo>
                  <a:lnTo>
                    <a:pt x="104" y="59"/>
                  </a:lnTo>
                  <a:lnTo>
                    <a:pt x="95" y="70"/>
                  </a:lnTo>
                  <a:lnTo>
                    <a:pt x="99" y="85"/>
                  </a:lnTo>
                  <a:lnTo>
                    <a:pt x="97" y="99"/>
                  </a:lnTo>
                  <a:lnTo>
                    <a:pt x="90" y="130"/>
                  </a:lnTo>
                  <a:lnTo>
                    <a:pt x="89" y="144"/>
                  </a:lnTo>
                  <a:lnTo>
                    <a:pt x="90" y="153"/>
                  </a:lnTo>
                  <a:lnTo>
                    <a:pt x="94" y="165"/>
                  </a:lnTo>
                  <a:lnTo>
                    <a:pt x="96" y="176"/>
                  </a:lnTo>
                  <a:lnTo>
                    <a:pt x="97" y="189"/>
                  </a:lnTo>
                  <a:lnTo>
                    <a:pt x="96" y="197"/>
                  </a:lnTo>
                  <a:lnTo>
                    <a:pt x="96" y="204"/>
                  </a:lnTo>
                  <a:lnTo>
                    <a:pt x="97" y="211"/>
                  </a:lnTo>
                  <a:lnTo>
                    <a:pt x="101" y="220"/>
                  </a:lnTo>
                  <a:lnTo>
                    <a:pt x="87" y="221"/>
                  </a:lnTo>
                  <a:lnTo>
                    <a:pt x="75" y="223"/>
                  </a:lnTo>
                  <a:lnTo>
                    <a:pt x="65" y="225"/>
                  </a:lnTo>
                  <a:lnTo>
                    <a:pt x="52" y="228"/>
                  </a:lnTo>
                  <a:lnTo>
                    <a:pt x="50" y="215"/>
                  </a:lnTo>
                  <a:lnTo>
                    <a:pt x="48" y="201"/>
                  </a:lnTo>
                  <a:lnTo>
                    <a:pt x="46" y="187"/>
                  </a:lnTo>
                  <a:lnTo>
                    <a:pt x="43" y="173"/>
                  </a:lnTo>
                  <a:lnTo>
                    <a:pt x="38" y="162"/>
                  </a:lnTo>
                  <a:lnTo>
                    <a:pt x="32" y="154"/>
                  </a:lnTo>
                  <a:lnTo>
                    <a:pt x="24" y="150"/>
                  </a:lnTo>
                  <a:lnTo>
                    <a:pt x="24" y="139"/>
                  </a:lnTo>
                  <a:lnTo>
                    <a:pt x="21" y="129"/>
                  </a:lnTo>
                  <a:lnTo>
                    <a:pt x="16" y="119"/>
                  </a:lnTo>
                  <a:lnTo>
                    <a:pt x="14" y="110"/>
                  </a:lnTo>
                  <a:lnTo>
                    <a:pt x="14" y="105"/>
                  </a:lnTo>
                  <a:lnTo>
                    <a:pt x="16" y="96"/>
                  </a:lnTo>
                  <a:lnTo>
                    <a:pt x="16" y="90"/>
                  </a:lnTo>
                  <a:lnTo>
                    <a:pt x="15" y="87"/>
                  </a:lnTo>
                  <a:lnTo>
                    <a:pt x="15" y="82"/>
                  </a:lnTo>
                  <a:lnTo>
                    <a:pt x="14" y="78"/>
                  </a:lnTo>
                  <a:lnTo>
                    <a:pt x="14" y="76"/>
                  </a:lnTo>
                  <a:lnTo>
                    <a:pt x="4" y="62"/>
                  </a:lnTo>
                  <a:lnTo>
                    <a:pt x="4" y="50"/>
                  </a:lnTo>
                  <a:lnTo>
                    <a:pt x="1" y="39"/>
                  </a:lnTo>
                  <a:lnTo>
                    <a:pt x="0" y="28"/>
                  </a:lnTo>
                  <a:lnTo>
                    <a:pt x="36" y="18"/>
                  </a:lnTo>
                  <a:lnTo>
                    <a:pt x="73" y="8"/>
                  </a:lnTo>
                  <a:lnTo>
                    <a:pt x="111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9CFEAEE-62B4-4167-89BA-81B5A0210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3014" y="2191748"/>
              <a:ext cx="384705" cy="217521"/>
            </a:xfrm>
            <a:custGeom>
              <a:avLst/>
              <a:gdLst/>
              <a:ahLst/>
              <a:cxnLst>
                <a:cxn ang="0">
                  <a:pos x="152" y="0"/>
                </a:cxn>
                <a:cxn ang="0">
                  <a:pos x="156" y="3"/>
                </a:cxn>
                <a:cxn ang="0">
                  <a:pos x="159" y="9"/>
                </a:cxn>
                <a:cxn ang="0">
                  <a:pos x="163" y="14"/>
                </a:cxn>
                <a:cxn ang="0">
                  <a:pos x="166" y="17"/>
                </a:cxn>
                <a:cxn ang="0">
                  <a:pos x="171" y="18"/>
                </a:cxn>
                <a:cxn ang="0">
                  <a:pos x="178" y="16"/>
                </a:cxn>
                <a:cxn ang="0">
                  <a:pos x="169" y="25"/>
                </a:cxn>
                <a:cxn ang="0">
                  <a:pos x="161" y="36"/>
                </a:cxn>
                <a:cxn ang="0">
                  <a:pos x="155" y="47"/>
                </a:cxn>
                <a:cxn ang="0">
                  <a:pos x="158" y="51"/>
                </a:cxn>
                <a:cxn ang="0">
                  <a:pos x="158" y="53"/>
                </a:cxn>
                <a:cxn ang="0">
                  <a:pos x="162" y="57"/>
                </a:cxn>
                <a:cxn ang="0">
                  <a:pos x="166" y="58"/>
                </a:cxn>
                <a:cxn ang="0">
                  <a:pos x="178" y="56"/>
                </a:cxn>
                <a:cxn ang="0">
                  <a:pos x="180" y="59"/>
                </a:cxn>
                <a:cxn ang="0">
                  <a:pos x="184" y="61"/>
                </a:cxn>
                <a:cxn ang="0">
                  <a:pos x="187" y="65"/>
                </a:cxn>
                <a:cxn ang="0">
                  <a:pos x="190" y="70"/>
                </a:cxn>
                <a:cxn ang="0">
                  <a:pos x="189" y="75"/>
                </a:cxn>
                <a:cxn ang="0">
                  <a:pos x="194" y="78"/>
                </a:cxn>
                <a:cxn ang="0">
                  <a:pos x="199" y="82"/>
                </a:cxn>
                <a:cxn ang="0">
                  <a:pos x="204" y="88"/>
                </a:cxn>
                <a:cxn ang="0">
                  <a:pos x="208" y="93"/>
                </a:cxn>
                <a:cxn ang="0">
                  <a:pos x="214" y="95"/>
                </a:cxn>
                <a:cxn ang="0">
                  <a:pos x="214" y="105"/>
                </a:cxn>
                <a:cxn ang="0">
                  <a:pos x="212" y="108"/>
                </a:cxn>
                <a:cxn ang="0">
                  <a:pos x="211" y="110"/>
                </a:cxn>
                <a:cxn ang="0">
                  <a:pos x="207" y="112"/>
                </a:cxn>
                <a:cxn ang="0">
                  <a:pos x="203" y="113"/>
                </a:cxn>
                <a:cxn ang="0">
                  <a:pos x="203" y="107"/>
                </a:cxn>
                <a:cxn ang="0">
                  <a:pos x="201" y="105"/>
                </a:cxn>
                <a:cxn ang="0">
                  <a:pos x="201" y="102"/>
                </a:cxn>
                <a:cxn ang="0">
                  <a:pos x="200" y="101"/>
                </a:cxn>
                <a:cxn ang="0">
                  <a:pos x="200" y="95"/>
                </a:cxn>
                <a:cxn ang="0">
                  <a:pos x="191" y="102"/>
                </a:cxn>
                <a:cxn ang="0">
                  <a:pos x="184" y="112"/>
                </a:cxn>
                <a:cxn ang="0">
                  <a:pos x="178" y="121"/>
                </a:cxn>
                <a:cxn ang="0">
                  <a:pos x="172" y="120"/>
                </a:cxn>
                <a:cxn ang="0">
                  <a:pos x="169" y="115"/>
                </a:cxn>
                <a:cxn ang="0">
                  <a:pos x="166" y="108"/>
                </a:cxn>
                <a:cxn ang="0">
                  <a:pos x="166" y="101"/>
                </a:cxn>
                <a:cxn ang="0">
                  <a:pos x="162" y="106"/>
                </a:cxn>
                <a:cxn ang="0">
                  <a:pos x="161" y="109"/>
                </a:cxn>
                <a:cxn ang="0">
                  <a:pos x="154" y="103"/>
                </a:cxn>
                <a:cxn ang="0">
                  <a:pos x="144" y="87"/>
                </a:cxn>
                <a:cxn ang="0">
                  <a:pos x="114" y="92"/>
                </a:cxn>
                <a:cxn ang="0">
                  <a:pos x="86" y="98"/>
                </a:cxn>
                <a:cxn ang="0">
                  <a:pos x="59" y="105"/>
                </a:cxn>
                <a:cxn ang="0">
                  <a:pos x="31" y="112"/>
                </a:cxn>
                <a:cxn ang="0">
                  <a:pos x="0" y="115"/>
                </a:cxn>
                <a:cxn ang="0">
                  <a:pos x="1" y="99"/>
                </a:cxn>
                <a:cxn ang="0">
                  <a:pos x="3" y="71"/>
                </a:cxn>
                <a:cxn ang="0">
                  <a:pos x="3" y="53"/>
                </a:cxn>
                <a:cxn ang="0">
                  <a:pos x="33" y="47"/>
                </a:cxn>
                <a:cxn ang="0">
                  <a:pos x="63" y="40"/>
                </a:cxn>
                <a:cxn ang="0">
                  <a:pos x="94" y="35"/>
                </a:cxn>
                <a:cxn ang="0">
                  <a:pos x="121" y="28"/>
                </a:cxn>
                <a:cxn ang="0">
                  <a:pos x="132" y="23"/>
                </a:cxn>
                <a:cxn ang="0">
                  <a:pos x="141" y="14"/>
                </a:cxn>
                <a:cxn ang="0">
                  <a:pos x="147" y="2"/>
                </a:cxn>
                <a:cxn ang="0">
                  <a:pos x="150" y="2"/>
                </a:cxn>
                <a:cxn ang="0">
                  <a:pos x="152" y="0"/>
                </a:cxn>
              </a:cxnLst>
              <a:rect l="0" t="0" r="r" b="b"/>
              <a:pathLst>
                <a:path w="214" h="121">
                  <a:moveTo>
                    <a:pt x="152" y="0"/>
                  </a:moveTo>
                  <a:lnTo>
                    <a:pt x="156" y="3"/>
                  </a:lnTo>
                  <a:lnTo>
                    <a:pt x="159" y="9"/>
                  </a:lnTo>
                  <a:lnTo>
                    <a:pt x="163" y="14"/>
                  </a:lnTo>
                  <a:lnTo>
                    <a:pt x="166" y="17"/>
                  </a:lnTo>
                  <a:lnTo>
                    <a:pt x="171" y="18"/>
                  </a:lnTo>
                  <a:lnTo>
                    <a:pt x="178" y="16"/>
                  </a:lnTo>
                  <a:lnTo>
                    <a:pt x="169" y="25"/>
                  </a:lnTo>
                  <a:lnTo>
                    <a:pt x="161" y="36"/>
                  </a:lnTo>
                  <a:lnTo>
                    <a:pt x="155" y="47"/>
                  </a:lnTo>
                  <a:lnTo>
                    <a:pt x="158" y="51"/>
                  </a:lnTo>
                  <a:lnTo>
                    <a:pt x="158" y="53"/>
                  </a:lnTo>
                  <a:lnTo>
                    <a:pt x="162" y="57"/>
                  </a:lnTo>
                  <a:lnTo>
                    <a:pt x="166" y="58"/>
                  </a:lnTo>
                  <a:lnTo>
                    <a:pt x="178" y="56"/>
                  </a:lnTo>
                  <a:lnTo>
                    <a:pt x="180" y="59"/>
                  </a:lnTo>
                  <a:lnTo>
                    <a:pt x="184" y="61"/>
                  </a:lnTo>
                  <a:lnTo>
                    <a:pt x="187" y="65"/>
                  </a:lnTo>
                  <a:lnTo>
                    <a:pt x="190" y="70"/>
                  </a:lnTo>
                  <a:lnTo>
                    <a:pt x="189" y="75"/>
                  </a:lnTo>
                  <a:lnTo>
                    <a:pt x="194" y="78"/>
                  </a:lnTo>
                  <a:lnTo>
                    <a:pt x="199" y="82"/>
                  </a:lnTo>
                  <a:lnTo>
                    <a:pt x="204" y="88"/>
                  </a:lnTo>
                  <a:lnTo>
                    <a:pt x="208" y="93"/>
                  </a:lnTo>
                  <a:lnTo>
                    <a:pt x="214" y="95"/>
                  </a:lnTo>
                  <a:lnTo>
                    <a:pt x="214" y="105"/>
                  </a:lnTo>
                  <a:lnTo>
                    <a:pt x="212" y="108"/>
                  </a:lnTo>
                  <a:lnTo>
                    <a:pt x="211" y="110"/>
                  </a:lnTo>
                  <a:lnTo>
                    <a:pt x="207" y="112"/>
                  </a:lnTo>
                  <a:lnTo>
                    <a:pt x="203" y="113"/>
                  </a:lnTo>
                  <a:lnTo>
                    <a:pt x="203" y="107"/>
                  </a:lnTo>
                  <a:lnTo>
                    <a:pt x="201" y="105"/>
                  </a:lnTo>
                  <a:lnTo>
                    <a:pt x="201" y="102"/>
                  </a:lnTo>
                  <a:lnTo>
                    <a:pt x="200" y="101"/>
                  </a:lnTo>
                  <a:lnTo>
                    <a:pt x="200" y="95"/>
                  </a:lnTo>
                  <a:lnTo>
                    <a:pt x="191" y="102"/>
                  </a:lnTo>
                  <a:lnTo>
                    <a:pt x="184" y="112"/>
                  </a:lnTo>
                  <a:lnTo>
                    <a:pt x="178" y="121"/>
                  </a:lnTo>
                  <a:lnTo>
                    <a:pt x="172" y="120"/>
                  </a:lnTo>
                  <a:lnTo>
                    <a:pt x="169" y="115"/>
                  </a:lnTo>
                  <a:lnTo>
                    <a:pt x="166" y="108"/>
                  </a:lnTo>
                  <a:lnTo>
                    <a:pt x="166" y="101"/>
                  </a:lnTo>
                  <a:lnTo>
                    <a:pt x="162" y="106"/>
                  </a:lnTo>
                  <a:lnTo>
                    <a:pt x="161" y="109"/>
                  </a:lnTo>
                  <a:lnTo>
                    <a:pt x="154" y="103"/>
                  </a:lnTo>
                  <a:lnTo>
                    <a:pt x="144" y="87"/>
                  </a:lnTo>
                  <a:lnTo>
                    <a:pt x="114" y="92"/>
                  </a:lnTo>
                  <a:lnTo>
                    <a:pt x="86" y="98"/>
                  </a:lnTo>
                  <a:lnTo>
                    <a:pt x="59" y="105"/>
                  </a:lnTo>
                  <a:lnTo>
                    <a:pt x="31" y="112"/>
                  </a:lnTo>
                  <a:lnTo>
                    <a:pt x="0" y="115"/>
                  </a:lnTo>
                  <a:lnTo>
                    <a:pt x="1" y="99"/>
                  </a:lnTo>
                  <a:lnTo>
                    <a:pt x="3" y="71"/>
                  </a:lnTo>
                  <a:lnTo>
                    <a:pt x="3" y="53"/>
                  </a:lnTo>
                  <a:lnTo>
                    <a:pt x="33" y="47"/>
                  </a:lnTo>
                  <a:lnTo>
                    <a:pt x="63" y="40"/>
                  </a:lnTo>
                  <a:lnTo>
                    <a:pt x="94" y="35"/>
                  </a:lnTo>
                  <a:lnTo>
                    <a:pt x="121" y="28"/>
                  </a:lnTo>
                  <a:lnTo>
                    <a:pt x="132" y="23"/>
                  </a:lnTo>
                  <a:lnTo>
                    <a:pt x="141" y="14"/>
                  </a:lnTo>
                  <a:lnTo>
                    <a:pt x="147" y="2"/>
                  </a:lnTo>
                  <a:lnTo>
                    <a:pt x="150" y="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AECC1C63-6F35-4373-A658-5FA79E6B2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5922" y="2335564"/>
              <a:ext cx="61121" cy="32358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34" y="4"/>
                </a:cxn>
                <a:cxn ang="0">
                  <a:pos x="27" y="11"/>
                </a:cxn>
                <a:cxn ang="0">
                  <a:pos x="18" y="15"/>
                </a:cxn>
                <a:cxn ang="0">
                  <a:pos x="8" y="18"/>
                </a:cxn>
                <a:cxn ang="0">
                  <a:pos x="0" y="18"/>
                </a:cxn>
                <a:cxn ang="0">
                  <a:pos x="1" y="15"/>
                </a:cxn>
                <a:cxn ang="0">
                  <a:pos x="1" y="14"/>
                </a:cxn>
                <a:cxn ang="0">
                  <a:pos x="2" y="13"/>
                </a:cxn>
                <a:cxn ang="0">
                  <a:pos x="2" y="12"/>
                </a:cxn>
                <a:cxn ang="0">
                  <a:pos x="6" y="12"/>
                </a:cxn>
                <a:cxn ang="0">
                  <a:pos x="8" y="13"/>
                </a:cxn>
                <a:cxn ang="0">
                  <a:pos x="11" y="12"/>
                </a:cxn>
                <a:cxn ang="0">
                  <a:pos x="13" y="12"/>
                </a:cxn>
                <a:cxn ang="0">
                  <a:pos x="16" y="11"/>
                </a:cxn>
                <a:cxn ang="0">
                  <a:pos x="19" y="11"/>
                </a:cxn>
                <a:cxn ang="0">
                  <a:pos x="20" y="9"/>
                </a:cxn>
                <a:cxn ang="0">
                  <a:pos x="21" y="9"/>
                </a:cxn>
                <a:cxn ang="0">
                  <a:pos x="21" y="6"/>
                </a:cxn>
                <a:cxn ang="0">
                  <a:pos x="29" y="0"/>
                </a:cxn>
              </a:cxnLst>
              <a:rect l="0" t="0" r="r" b="b"/>
              <a:pathLst>
                <a:path w="34" h="18">
                  <a:moveTo>
                    <a:pt x="29" y="0"/>
                  </a:moveTo>
                  <a:lnTo>
                    <a:pt x="34" y="4"/>
                  </a:lnTo>
                  <a:lnTo>
                    <a:pt x="27" y="11"/>
                  </a:lnTo>
                  <a:lnTo>
                    <a:pt x="18" y="15"/>
                  </a:lnTo>
                  <a:lnTo>
                    <a:pt x="8" y="18"/>
                  </a:lnTo>
                  <a:lnTo>
                    <a:pt x="0" y="18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6" y="12"/>
                  </a:lnTo>
                  <a:lnTo>
                    <a:pt x="8" y="13"/>
                  </a:lnTo>
                  <a:lnTo>
                    <a:pt x="11" y="12"/>
                  </a:lnTo>
                  <a:lnTo>
                    <a:pt x="13" y="12"/>
                  </a:lnTo>
                  <a:lnTo>
                    <a:pt x="16" y="11"/>
                  </a:lnTo>
                  <a:lnTo>
                    <a:pt x="19" y="11"/>
                  </a:lnTo>
                  <a:lnTo>
                    <a:pt x="20" y="9"/>
                  </a:lnTo>
                  <a:lnTo>
                    <a:pt x="21" y="9"/>
                  </a:lnTo>
                  <a:lnTo>
                    <a:pt x="21" y="6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AB52A13-7F65-4519-BD6B-0EAA0208E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6940" y="2351742"/>
              <a:ext cx="55729" cy="118648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27" y="9"/>
                </a:cxn>
                <a:cxn ang="0">
                  <a:pos x="28" y="18"/>
                </a:cxn>
                <a:cxn ang="0">
                  <a:pos x="25" y="26"/>
                </a:cxn>
                <a:cxn ang="0">
                  <a:pos x="29" y="33"/>
                </a:cxn>
                <a:cxn ang="0">
                  <a:pos x="31" y="42"/>
                </a:cxn>
                <a:cxn ang="0">
                  <a:pos x="31" y="54"/>
                </a:cxn>
                <a:cxn ang="0">
                  <a:pos x="24" y="58"/>
                </a:cxn>
                <a:cxn ang="0">
                  <a:pos x="18" y="61"/>
                </a:cxn>
                <a:cxn ang="0">
                  <a:pos x="14" y="66"/>
                </a:cxn>
                <a:cxn ang="0">
                  <a:pos x="11" y="53"/>
                </a:cxn>
                <a:cxn ang="0">
                  <a:pos x="8" y="38"/>
                </a:cxn>
                <a:cxn ang="0">
                  <a:pos x="3" y="21"/>
                </a:cxn>
                <a:cxn ang="0">
                  <a:pos x="0" y="6"/>
                </a:cxn>
                <a:cxn ang="0">
                  <a:pos x="10" y="3"/>
                </a:cxn>
                <a:cxn ang="0">
                  <a:pos x="22" y="0"/>
                </a:cxn>
              </a:cxnLst>
              <a:rect l="0" t="0" r="r" b="b"/>
              <a:pathLst>
                <a:path w="31" h="66">
                  <a:moveTo>
                    <a:pt x="22" y="0"/>
                  </a:moveTo>
                  <a:lnTo>
                    <a:pt x="27" y="9"/>
                  </a:lnTo>
                  <a:lnTo>
                    <a:pt x="28" y="18"/>
                  </a:lnTo>
                  <a:lnTo>
                    <a:pt x="25" y="26"/>
                  </a:lnTo>
                  <a:lnTo>
                    <a:pt x="29" y="33"/>
                  </a:lnTo>
                  <a:lnTo>
                    <a:pt x="31" y="42"/>
                  </a:lnTo>
                  <a:lnTo>
                    <a:pt x="31" y="54"/>
                  </a:lnTo>
                  <a:lnTo>
                    <a:pt x="24" y="58"/>
                  </a:lnTo>
                  <a:lnTo>
                    <a:pt x="18" y="61"/>
                  </a:lnTo>
                  <a:lnTo>
                    <a:pt x="14" y="66"/>
                  </a:lnTo>
                  <a:lnTo>
                    <a:pt x="11" y="53"/>
                  </a:lnTo>
                  <a:lnTo>
                    <a:pt x="8" y="38"/>
                  </a:lnTo>
                  <a:lnTo>
                    <a:pt x="3" y="21"/>
                  </a:lnTo>
                  <a:lnTo>
                    <a:pt x="0" y="6"/>
                  </a:lnTo>
                  <a:lnTo>
                    <a:pt x="10" y="3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6CB6B22-8699-4FAC-997B-08714ED2F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6841" y="2828129"/>
              <a:ext cx="125838" cy="228307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4" y="0"/>
                </a:cxn>
                <a:cxn ang="0">
                  <a:pos x="13" y="7"/>
                </a:cxn>
                <a:cxn ang="0">
                  <a:pos x="11" y="13"/>
                </a:cxn>
                <a:cxn ang="0">
                  <a:pos x="8" y="20"/>
                </a:cxn>
                <a:cxn ang="0">
                  <a:pos x="12" y="33"/>
                </a:cxn>
                <a:cxn ang="0">
                  <a:pos x="19" y="43"/>
                </a:cxn>
                <a:cxn ang="0">
                  <a:pos x="28" y="52"/>
                </a:cxn>
                <a:cxn ang="0">
                  <a:pos x="29" y="61"/>
                </a:cxn>
                <a:cxn ang="0">
                  <a:pos x="34" y="69"/>
                </a:cxn>
                <a:cxn ang="0">
                  <a:pos x="40" y="77"/>
                </a:cxn>
                <a:cxn ang="0">
                  <a:pos x="44" y="83"/>
                </a:cxn>
                <a:cxn ang="0">
                  <a:pos x="48" y="88"/>
                </a:cxn>
                <a:cxn ang="0">
                  <a:pos x="53" y="90"/>
                </a:cxn>
                <a:cxn ang="0">
                  <a:pos x="62" y="91"/>
                </a:cxn>
                <a:cxn ang="0">
                  <a:pos x="61" y="97"/>
                </a:cxn>
                <a:cxn ang="0">
                  <a:pos x="58" y="103"/>
                </a:cxn>
                <a:cxn ang="0">
                  <a:pos x="60" y="111"/>
                </a:cxn>
                <a:cxn ang="0">
                  <a:pos x="60" y="112"/>
                </a:cxn>
                <a:cxn ang="0">
                  <a:pos x="64" y="112"/>
                </a:cxn>
                <a:cxn ang="0">
                  <a:pos x="65" y="111"/>
                </a:cxn>
                <a:cxn ang="0">
                  <a:pos x="68" y="112"/>
                </a:cxn>
                <a:cxn ang="0">
                  <a:pos x="69" y="112"/>
                </a:cxn>
                <a:cxn ang="0">
                  <a:pos x="70" y="113"/>
                </a:cxn>
                <a:cxn ang="0">
                  <a:pos x="70" y="119"/>
                </a:cxn>
                <a:cxn ang="0">
                  <a:pos x="55" y="122"/>
                </a:cxn>
                <a:cxn ang="0">
                  <a:pos x="41" y="125"/>
                </a:cxn>
                <a:cxn ang="0">
                  <a:pos x="26" y="127"/>
                </a:cxn>
                <a:cxn ang="0">
                  <a:pos x="22" y="103"/>
                </a:cxn>
                <a:cxn ang="0">
                  <a:pos x="14" y="78"/>
                </a:cxn>
                <a:cxn ang="0">
                  <a:pos x="6" y="53"/>
                </a:cxn>
                <a:cxn ang="0">
                  <a:pos x="1" y="28"/>
                </a:cxn>
                <a:cxn ang="0">
                  <a:pos x="0" y="4"/>
                </a:cxn>
                <a:cxn ang="0">
                  <a:pos x="5" y="4"/>
                </a:cxn>
                <a:cxn ang="0">
                  <a:pos x="7" y="3"/>
                </a:cxn>
                <a:cxn ang="0">
                  <a:pos x="8" y="1"/>
                </a:cxn>
                <a:cxn ang="0">
                  <a:pos x="9" y="1"/>
                </a:cxn>
                <a:cxn ang="0">
                  <a:pos x="12" y="0"/>
                </a:cxn>
              </a:cxnLst>
              <a:rect l="0" t="0" r="r" b="b"/>
              <a:pathLst>
                <a:path w="70" h="127">
                  <a:moveTo>
                    <a:pt x="12" y="0"/>
                  </a:moveTo>
                  <a:lnTo>
                    <a:pt x="14" y="0"/>
                  </a:lnTo>
                  <a:lnTo>
                    <a:pt x="13" y="7"/>
                  </a:lnTo>
                  <a:lnTo>
                    <a:pt x="11" y="13"/>
                  </a:lnTo>
                  <a:lnTo>
                    <a:pt x="8" y="20"/>
                  </a:lnTo>
                  <a:lnTo>
                    <a:pt x="12" y="33"/>
                  </a:lnTo>
                  <a:lnTo>
                    <a:pt x="19" y="43"/>
                  </a:lnTo>
                  <a:lnTo>
                    <a:pt x="28" y="52"/>
                  </a:lnTo>
                  <a:lnTo>
                    <a:pt x="29" y="61"/>
                  </a:lnTo>
                  <a:lnTo>
                    <a:pt x="34" y="69"/>
                  </a:lnTo>
                  <a:lnTo>
                    <a:pt x="40" y="77"/>
                  </a:lnTo>
                  <a:lnTo>
                    <a:pt x="44" y="83"/>
                  </a:lnTo>
                  <a:lnTo>
                    <a:pt x="48" y="88"/>
                  </a:lnTo>
                  <a:lnTo>
                    <a:pt x="53" y="90"/>
                  </a:lnTo>
                  <a:lnTo>
                    <a:pt x="62" y="91"/>
                  </a:lnTo>
                  <a:lnTo>
                    <a:pt x="61" y="97"/>
                  </a:lnTo>
                  <a:lnTo>
                    <a:pt x="58" y="103"/>
                  </a:lnTo>
                  <a:lnTo>
                    <a:pt x="60" y="111"/>
                  </a:lnTo>
                  <a:lnTo>
                    <a:pt x="60" y="112"/>
                  </a:lnTo>
                  <a:lnTo>
                    <a:pt x="64" y="112"/>
                  </a:lnTo>
                  <a:lnTo>
                    <a:pt x="65" y="111"/>
                  </a:lnTo>
                  <a:lnTo>
                    <a:pt x="68" y="112"/>
                  </a:lnTo>
                  <a:lnTo>
                    <a:pt x="69" y="112"/>
                  </a:lnTo>
                  <a:lnTo>
                    <a:pt x="70" y="113"/>
                  </a:lnTo>
                  <a:lnTo>
                    <a:pt x="70" y="119"/>
                  </a:lnTo>
                  <a:lnTo>
                    <a:pt x="55" y="122"/>
                  </a:lnTo>
                  <a:lnTo>
                    <a:pt x="41" y="125"/>
                  </a:lnTo>
                  <a:lnTo>
                    <a:pt x="26" y="127"/>
                  </a:lnTo>
                  <a:lnTo>
                    <a:pt x="22" y="103"/>
                  </a:lnTo>
                  <a:lnTo>
                    <a:pt x="14" y="78"/>
                  </a:lnTo>
                  <a:lnTo>
                    <a:pt x="6" y="53"/>
                  </a:lnTo>
                  <a:lnTo>
                    <a:pt x="1" y="28"/>
                  </a:lnTo>
                  <a:lnTo>
                    <a:pt x="0" y="4"/>
                  </a:lnTo>
                  <a:lnTo>
                    <a:pt x="5" y="4"/>
                  </a:lnTo>
                  <a:lnTo>
                    <a:pt x="7" y="3"/>
                  </a:lnTo>
                  <a:lnTo>
                    <a:pt x="8" y="1"/>
                  </a:lnTo>
                  <a:lnTo>
                    <a:pt x="9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BEF051A-761B-4E8D-A338-8D3D21540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3496" y="2473985"/>
              <a:ext cx="760422" cy="497960"/>
            </a:xfrm>
            <a:custGeom>
              <a:avLst/>
              <a:gdLst/>
              <a:ahLst/>
              <a:cxnLst>
                <a:cxn ang="0">
                  <a:pos x="349" y="2"/>
                </a:cxn>
                <a:cxn ang="0">
                  <a:pos x="358" y="9"/>
                </a:cxn>
                <a:cxn ang="0">
                  <a:pos x="370" y="25"/>
                </a:cxn>
                <a:cxn ang="0">
                  <a:pos x="381" y="37"/>
                </a:cxn>
                <a:cxn ang="0">
                  <a:pos x="399" y="42"/>
                </a:cxn>
                <a:cxn ang="0">
                  <a:pos x="391" y="64"/>
                </a:cxn>
                <a:cxn ang="0">
                  <a:pos x="381" y="85"/>
                </a:cxn>
                <a:cxn ang="0">
                  <a:pos x="385" y="95"/>
                </a:cxn>
                <a:cxn ang="0">
                  <a:pos x="381" y="109"/>
                </a:cxn>
                <a:cxn ang="0">
                  <a:pos x="382" y="114"/>
                </a:cxn>
                <a:cxn ang="0">
                  <a:pos x="385" y="121"/>
                </a:cxn>
                <a:cxn ang="0">
                  <a:pos x="394" y="132"/>
                </a:cxn>
                <a:cxn ang="0">
                  <a:pos x="399" y="137"/>
                </a:cxn>
                <a:cxn ang="0">
                  <a:pos x="408" y="144"/>
                </a:cxn>
                <a:cxn ang="0">
                  <a:pos x="423" y="153"/>
                </a:cxn>
                <a:cxn ang="0">
                  <a:pos x="420" y="160"/>
                </a:cxn>
                <a:cxn ang="0">
                  <a:pos x="415" y="165"/>
                </a:cxn>
                <a:cxn ang="0">
                  <a:pos x="409" y="169"/>
                </a:cxn>
                <a:cxn ang="0">
                  <a:pos x="401" y="182"/>
                </a:cxn>
                <a:cxn ang="0">
                  <a:pos x="394" y="189"/>
                </a:cxn>
                <a:cxn ang="0">
                  <a:pos x="389" y="195"/>
                </a:cxn>
                <a:cxn ang="0">
                  <a:pos x="368" y="198"/>
                </a:cxn>
                <a:cxn ang="0">
                  <a:pos x="361" y="211"/>
                </a:cxn>
                <a:cxn ang="0">
                  <a:pos x="32" y="251"/>
                </a:cxn>
                <a:cxn ang="0">
                  <a:pos x="14" y="156"/>
                </a:cxn>
                <a:cxn ang="0">
                  <a:pos x="6" y="110"/>
                </a:cxn>
                <a:cxn ang="0">
                  <a:pos x="0" y="83"/>
                </a:cxn>
                <a:cxn ang="0">
                  <a:pos x="1" y="70"/>
                </a:cxn>
                <a:cxn ang="0">
                  <a:pos x="11" y="62"/>
                </a:cxn>
                <a:cxn ang="0">
                  <a:pos x="15" y="61"/>
                </a:cxn>
                <a:cxn ang="0">
                  <a:pos x="28" y="49"/>
                </a:cxn>
                <a:cxn ang="0">
                  <a:pos x="43" y="40"/>
                </a:cxn>
                <a:cxn ang="0">
                  <a:pos x="46" y="60"/>
                </a:cxn>
                <a:cxn ang="0">
                  <a:pos x="148" y="42"/>
                </a:cxn>
                <a:cxn ang="0">
                  <a:pos x="254" y="20"/>
                </a:cxn>
                <a:cxn ang="0">
                  <a:pos x="262" y="16"/>
                </a:cxn>
                <a:cxn ang="0">
                  <a:pos x="270" y="14"/>
                </a:cxn>
                <a:cxn ang="0">
                  <a:pos x="310" y="8"/>
                </a:cxn>
                <a:cxn ang="0">
                  <a:pos x="334" y="1"/>
                </a:cxn>
              </a:cxnLst>
              <a:rect l="0" t="0" r="r" b="b"/>
              <a:pathLst>
                <a:path w="423" h="277">
                  <a:moveTo>
                    <a:pt x="344" y="0"/>
                  </a:moveTo>
                  <a:lnTo>
                    <a:pt x="349" y="2"/>
                  </a:lnTo>
                  <a:lnTo>
                    <a:pt x="354" y="6"/>
                  </a:lnTo>
                  <a:lnTo>
                    <a:pt x="358" y="9"/>
                  </a:lnTo>
                  <a:lnTo>
                    <a:pt x="363" y="8"/>
                  </a:lnTo>
                  <a:lnTo>
                    <a:pt x="370" y="25"/>
                  </a:lnTo>
                  <a:lnTo>
                    <a:pt x="375" y="32"/>
                  </a:lnTo>
                  <a:lnTo>
                    <a:pt x="381" y="37"/>
                  </a:lnTo>
                  <a:lnTo>
                    <a:pt x="389" y="42"/>
                  </a:lnTo>
                  <a:lnTo>
                    <a:pt x="399" y="42"/>
                  </a:lnTo>
                  <a:lnTo>
                    <a:pt x="395" y="53"/>
                  </a:lnTo>
                  <a:lnTo>
                    <a:pt x="391" y="64"/>
                  </a:lnTo>
                  <a:lnTo>
                    <a:pt x="387" y="76"/>
                  </a:lnTo>
                  <a:lnTo>
                    <a:pt x="381" y="85"/>
                  </a:lnTo>
                  <a:lnTo>
                    <a:pt x="381" y="90"/>
                  </a:lnTo>
                  <a:lnTo>
                    <a:pt x="385" y="95"/>
                  </a:lnTo>
                  <a:lnTo>
                    <a:pt x="385" y="99"/>
                  </a:lnTo>
                  <a:lnTo>
                    <a:pt x="381" y="109"/>
                  </a:lnTo>
                  <a:lnTo>
                    <a:pt x="381" y="110"/>
                  </a:lnTo>
                  <a:lnTo>
                    <a:pt x="382" y="114"/>
                  </a:lnTo>
                  <a:lnTo>
                    <a:pt x="383" y="118"/>
                  </a:lnTo>
                  <a:lnTo>
                    <a:pt x="385" y="121"/>
                  </a:lnTo>
                  <a:lnTo>
                    <a:pt x="394" y="130"/>
                  </a:lnTo>
                  <a:lnTo>
                    <a:pt x="394" y="132"/>
                  </a:lnTo>
                  <a:lnTo>
                    <a:pt x="397" y="135"/>
                  </a:lnTo>
                  <a:lnTo>
                    <a:pt x="399" y="137"/>
                  </a:lnTo>
                  <a:lnTo>
                    <a:pt x="403" y="139"/>
                  </a:lnTo>
                  <a:lnTo>
                    <a:pt x="408" y="144"/>
                  </a:lnTo>
                  <a:lnTo>
                    <a:pt x="415" y="148"/>
                  </a:lnTo>
                  <a:lnTo>
                    <a:pt x="423" y="153"/>
                  </a:lnTo>
                  <a:lnTo>
                    <a:pt x="422" y="158"/>
                  </a:lnTo>
                  <a:lnTo>
                    <a:pt x="420" y="160"/>
                  </a:lnTo>
                  <a:lnTo>
                    <a:pt x="418" y="162"/>
                  </a:lnTo>
                  <a:lnTo>
                    <a:pt x="415" y="165"/>
                  </a:lnTo>
                  <a:lnTo>
                    <a:pt x="412" y="167"/>
                  </a:lnTo>
                  <a:lnTo>
                    <a:pt x="409" y="169"/>
                  </a:lnTo>
                  <a:lnTo>
                    <a:pt x="404" y="176"/>
                  </a:lnTo>
                  <a:lnTo>
                    <a:pt x="401" y="182"/>
                  </a:lnTo>
                  <a:lnTo>
                    <a:pt x="397" y="189"/>
                  </a:lnTo>
                  <a:lnTo>
                    <a:pt x="394" y="189"/>
                  </a:lnTo>
                  <a:lnTo>
                    <a:pt x="391" y="190"/>
                  </a:lnTo>
                  <a:lnTo>
                    <a:pt x="389" y="195"/>
                  </a:lnTo>
                  <a:lnTo>
                    <a:pt x="372" y="195"/>
                  </a:lnTo>
                  <a:lnTo>
                    <a:pt x="368" y="198"/>
                  </a:lnTo>
                  <a:lnTo>
                    <a:pt x="366" y="202"/>
                  </a:lnTo>
                  <a:lnTo>
                    <a:pt x="361" y="211"/>
                  </a:lnTo>
                  <a:lnTo>
                    <a:pt x="37" y="277"/>
                  </a:lnTo>
                  <a:lnTo>
                    <a:pt x="32" y="251"/>
                  </a:lnTo>
                  <a:lnTo>
                    <a:pt x="26" y="222"/>
                  </a:lnTo>
                  <a:lnTo>
                    <a:pt x="14" y="156"/>
                  </a:lnTo>
                  <a:lnTo>
                    <a:pt x="9" y="125"/>
                  </a:lnTo>
                  <a:lnTo>
                    <a:pt x="6" y="110"/>
                  </a:lnTo>
                  <a:lnTo>
                    <a:pt x="2" y="96"/>
                  </a:lnTo>
                  <a:lnTo>
                    <a:pt x="0" y="83"/>
                  </a:lnTo>
                  <a:lnTo>
                    <a:pt x="0" y="74"/>
                  </a:lnTo>
                  <a:lnTo>
                    <a:pt x="1" y="70"/>
                  </a:lnTo>
                  <a:lnTo>
                    <a:pt x="9" y="62"/>
                  </a:lnTo>
                  <a:lnTo>
                    <a:pt x="11" y="62"/>
                  </a:lnTo>
                  <a:lnTo>
                    <a:pt x="13" y="61"/>
                  </a:lnTo>
                  <a:lnTo>
                    <a:pt x="15" y="61"/>
                  </a:lnTo>
                  <a:lnTo>
                    <a:pt x="18" y="60"/>
                  </a:lnTo>
                  <a:lnTo>
                    <a:pt x="28" y="49"/>
                  </a:lnTo>
                  <a:lnTo>
                    <a:pt x="35" y="43"/>
                  </a:lnTo>
                  <a:lnTo>
                    <a:pt x="43" y="40"/>
                  </a:lnTo>
                  <a:lnTo>
                    <a:pt x="46" y="51"/>
                  </a:lnTo>
                  <a:lnTo>
                    <a:pt x="46" y="60"/>
                  </a:lnTo>
                  <a:lnTo>
                    <a:pt x="96" y="51"/>
                  </a:lnTo>
                  <a:lnTo>
                    <a:pt x="148" y="42"/>
                  </a:lnTo>
                  <a:lnTo>
                    <a:pt x="200" y="32"/>
                  </a:lnTo>
                  <a:lnTo>
                    <a:pt x="254" y="20"/>
                  </a:lnTo>
                  <a:lnTo>
                    <a:pt x="259" y="19"/>
                  </a:lnTo>
                  <a:lnTo>
                    <a:pt x="262" y="16"/>
                  </a:lnTo>
                  <a:lnTo>
                    <a:pt x="266" y="15"/>
                  </a:lnTo>
                  <a:lnTo>
                    <a:pt x="270" y="14"/>
                  </a:lnTo>
                  <a:lnTo>
                    <a:pt x="290" y="12"/>
                  </a:lnTo>
                  <a:lnTo>
                    <a:pt x="310" y="8"/>
                  </a:lnTo>
                  <a:lnTo>
                    <a:pt x="323" y="5"/>
                  </a:lnTo>
                  <a:lnTo>
                    <a:pt x="334" y="1"/>
                  </a:lnTo>
                  <a:lnTo>
                    <a:pt x="34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028B7B10-720D-426E-B035-01278ADF0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6189" y="1922096"/>
              <a:ext cx="787387" cy="699301"/>
            </a:xfrm>
            <a:custGeom>
              <a:avLst/>
              <a:gdLst/>
              <a:ahLst/>
              <a:cxnLst>
                <a:cxn ang="0">
                  <a:pos x="366" y="6"/>
                </a:cxn>
                <a:cxn ang="0">
                  <a:pos x="366" y="17"/>
                </a:cxn>
                <a:cxn ang="0">
                  <a:pos x="371" y="34"/>
                </a:cxn>
                <a:cxn ang="0">
                  <a:pos x="380" y="55"/>
                </a:cxn>
                <a:cxn ang="0">
                  <a:pos x="379" y="78"/>
                </a:cxn>
                <a:cxn ang="0">
                  <a:pos x="387" y="104"/>
                </a:cxn>
                <a:cxn ang="0">
                  <a:pos x="393" y="131"/>
                </a:cxn>
                <a:cxn ang="0">
                  <a:pos x="395" y="131"/>
                </a:cxn>
                <a:cxn ang="0">
                  <a:pos x="398" y="127"/>
                </a:cxn>
                <a:cxn ang="0">
                  <a:pos x="408" y="148"/>
                </a:cxn>
                <a:cxn ang="0">
                  <a:pos x="419" y="197"/>
                </a:cxn>
                <a:cxn ang="0">
                  <a:pos x="421" y="203"/>
                </a:cxn>
                <a:cxn ang="0">
                  <a:pos x="419" y="263"/>
                </a:cxn>
                <a:cxn ang="0">
                  <a:pos x="424" y="277"/>
                </a:cxn>
                <a:cxn ang="0">
                  <a:pos x="433" y="330"/>
                </a:cxn>
                <a:cxn ang="0">
                  <a:pos x="436" y="350"/>
                </a:cxn>
                <a:cxn ang="0">
                  <a:pos x="438" y="371"/>
                </a:cxn>
                <a:cxn ang="0">
                  <a:pos x="435" y="384"/>
                </a:cxn>
                <a:cxn ang="0">
                  <a:pos x="424" y="389"/>
                </a:cxn>
                <a:cxn ang="0">
                  <a:pos x="419" y="379"/>
                </a:cxn>
                <a:cxn ang="0">
                  <a:pos x="416" y="369"/>
                </a:cxn>
                <a:cxn ang="0">
                  <a:pos x="335" y="341"/>
                </a:cxn>
                <a:cxn ang="0">
                  <a:pos x="319" y="313"/>
                </a:cxn>
                <a:cxn ang="0">
                  <a:pos x="306" y="308"/>
                </a:cxn>
                <a:cxn ang="0">
                  <a:pos x="301" y="301"/>
                </a:cxn>
                <a:cxn ang="0">
                  <a:pos x="264" y="311"/>
                </a:cxn>
                <a:cxn ang="0">
                  <a:pos x="185" y="328"/>
                </a:cxn>
                <a:cxn ang="0">
                  <a:pos x="46" y="355"/>
                </a:cxn>
                <a:cxn ang="0">
                  <a:pos x="3" y="356"/>
                </a:cxn>
                <a:cxn ang="0">
                  <a:pos x="1" y="343"/>
                </a:cxn>
                <a:cxn ang="0">
                  <a:pos x="10" y="334"/>
                </a:cxn>
                <a:cxn ang="0">
                  <a:pos x="25" y="313"/>
                </a:cxn>
                <a:cxn ang="0">
                  <a:pos x="40" y="295"/>
                </a:cxn>
                <a:cxn ang="0">
                  <a:pos x="44" y="290"/>
                </a:cxn>
                <a:cxn ang="0">
                  <a:pos x="50" y="281"/>
                </a:cxn>
                <a:cxn ang="0">
                  <a:pos x="46" y="267"/>
                </a:cxn>
                <a:cxn ang="0">
                  <a:pos x="41" y="256"/>
                </a:cxn>
                <a:cxn ang="0">
                  <a:pos x="33" y="251"/>
                </a:cxn>
                <a:cxn ang="0">
                  <a:pos x="31" y="239"/>
                </a:cxn>
                <a:cxn ang="0">
                  <a:pos x="55" y="229"/>
                </a:cxn>
                <a:cxn ang="0">
                  <a:pos x="93" y="217"/>
                </a:cxn>
                <a:cxn ang="0">
                  <a:pos x="122" y="222"/>
                </a:cxn>
                <a:cxn ang="0">
                  <a:pos x="156" y="214"/>
                </a:cxn>
                <a:cxn ang="0">
                  <a:pos x="194" y="186"/>
                </a:cxn>
                <a:cxn ang="0">
                  <a:pos x="210" y="178"/>
                </a:cxn>
                <a:cxn ang="0">
                  <a:pos x="204" y="150"/>
                </a:cxn>
                <a:cxn ang="0">
                  <a:pos x="213" y="136"/>
                </a:cxn>
                <a:cxn ang="0">
                  <a:pos x="208" y="131"/>
                </a:cxn>
                <a:cxn ang="0">
                  <a:pos x="202" y="125"/>
                </a:cxn>
                <a:cxn ang="0">
                  <a:pos x="196" y="130"/>
                </a:cxn>
                <a:cxn ang="0">
                  <a:pos x="208" y="108"/>
                </a:cxn>
                <a:cxn ang="0">
                  <a:pos x="222" y="84"/>
                </a:cxn>
                <a:cxn ang="0">
                  <a:pos x="231" y="67"/>
                </a:cxn>
                <a:cxn ang="0">
                  <a:pos x="268" y="26"/>
                </a:cxn>
                <a:cxn ang="0">
                  <a:pos x="324" y="12"/>
                </a:cxn>
              </a:cxnLst>
              <a:rect l="0" t="0" r="r" b="b"/>
              <a:pathLst>
                <a:path w="438" h="389">
                  <a:moveTo>
                    <a:pt x="363" y="0"/>
                  </a:moveTo>
                  <a:lnTo>
                    <a:pt x="366" y="4"/>
                  </a:lnTo>
                  <a:lnTo>
                    <a:pt x="366" y="6"/>
                  </a:lnTo>
                  <a:lnTo>
                    <a:pt x="365" y="8"/>
                  </a:lnTo>
                  <a:lnTo>
                    <a:pt x="365" y="14"/>
                  </a:lnTo>
                  <a:lnTo>
                    <a:pt x="366" y="17"/>
                  </a:lnTo>
                  <a:lnTo>
                    <a:pt x="369" y="18"/>
                  </a:lnTo>
                  <a:lnTo>
                    <a:pt x="371" y="22"/>
                  </a:lnTo>
                  <a:lnTo>
                    <a:pt x="371" y="34"/>
                  </a:lnTo>
                  <a:lnTo>
                    <a:pt x="374" y="41"/>
                  </a:lnTo>
                  <a:lnTo>
                    <a:pt x="378" y="47"/>
                  </a:lnTo>
                  <a:lnTo>
                    <a:pt x="380" y="55"/>
                  </a:lnTo>
                  <a:lnTo>
                    <a:pt x="383" y="64"/>
                  </a:lnTo>
                  <a:lnTo>
                    <a:pt x="383" y="68"/>
                  </a:lnTo>
                  <a:lnTo>
                    <a:pt x="379" y="78"/>
                  </a:lnTo>
                  <a:lnTo>
                    <a:pt x="379" y="82"/>
                  </a:lnTo>
                  <a:lnTo>
                    <a:pt x="383" y="94"/>
                  </a:lnTo>
                  <a:lnTo>
                    <a:pt x="387" y="104"/>
                  </a:lnTo>
                  <a:lnTo>
                    <a:pt x="391" y="117"/>
                  </a:lnTo>
                  <a:lnTo>
                    <a:pt x="391" y="130"/>
                  </a:lnTo>
                  <a:lnTo>
                    <a:pt x="393" y="131"/>
                  </a:lnTo>
                  <a:lnTo>
                    <a:pt x="394" y="132"/>
                  </a:lnTo>
                  <a:lnTo>
                    <a:pt x="394" y="131"/>
                  </a:lnTo>
                  <a:lnTo>
                    <a:pt x="395" y="131"/>
                  </a:lnTo>
                  <a:lnTo>
                    <a:pt x="397" y="130"/>
                  </a:lnTo>
                  <a:lnTo>
                    <a:pt x="397" y="129"/>
                  </a:lnTo>
                  <a:lnTo>
                    <a:pt x="398" y="127"/>
                  </a:lnTo>
                  <a:lnTo>
                    <a:pt x="400" y="127"/>
                  </a:lnTo>
                  <a:lnTo>
                    <a:pt x="402" y="130"/>
                  </a:lnTo>
                  <a:lnTo>
                    <a:pt x="408" y="148"/>
                  </a:lnTo>
                  <a:lnTo>
                    <a:pt x="413" y="171"/>
                  </a:lnTo>
                  <a:lnTo>
                    <a:pt x="416" y="195"/>
                  </a:lnTo>
                  <a:lnTo>
                    <a:pt x="419" y="197"/>
                  </a:lnTo>
                  <a:lnTo>
                    <a:pt x="420" y="200"/>
                  </a:lnTo>
                  <a:lnTo>
                    <a:pt x="421" y="201"/>
                  </a:lnTo>
                  <a:lnTo>
                    <a:pt x="421" y="203"/>
                  </a:lnTo>
                  <a:lnTo>
                    <a:pt x="419" y="220"/>
                  </a:lnTo>
                  <a:lnTo>
                    <a:pt x="417" y="241"/>
                  </a:lnTo>
                  <a:lnTo>
                    <a:pt x="419" y="263"/>
                  </a:lnTo>
                  <a:lnTo>
                    <a:pt x="420" y="266"/>
                  </a:lnTo>
                  <a:lnTo>
                    <a:pt x="422" y="270"/>
                  </a:lnTo>
                  <a:lnTo>
                    <a:pt x="424" y="277"/>
                  </a:lnTo>
                  <a:lnTo>
                    <a:pt x="427" y="293"/>
                  </a:lnTo>
                  <a:lnTo>
                    <a:pt x="429" y="312"/>
                  </a:lnTo>
                  <a:lnTo>
                    <a:pt x="433" y="330"/>
                  </a:lnTo>
                  <a:lnTo>
                    <a:pt x="435" y="340"/>
                  </a:lnTo>
                  <a:lnTo>
                    <a:pt x="437" y="346"/>
                  </a:lnTo>
                  <a:lnTo>
                    <a:pt x="436" y="350"/>
                  </a:lnTo>
                  <a:lnTo>
                    <a:pt x="433" y="355"/>
                  </a:lnTo>
                  <a:lnTo>
                    <a:pt x="427" y="361"/>
                  </a:lnTo>
                  <a:lnTo>
                    <a:pt x="438" y="371"/>
                  </a:lnTo>
                  <a:lnTo>
                    <a:pt x="438" y="378"/>
                  </a:lnTo>
                  <a:lnTo>
                    <a:pt x="437" y="382"/>
                  </a:lnTo>
                  <a:lnTo>
                    <a:pt x="435" y="384"/>
                  </a:lnTo>
                  <a:lnTo>
                    <a:pt x="433" y="385"/>
                  </a:lnTo>
                  <a:lnTo>
                    <a:pt x="429" y="386"/>
                  </a:lnTo>
                  <a:lnTo>
                    <a:pt x="424" y="389"/>
                  </a:lnTo>
                  <a:lnTo>
                    <a:pt x="422" y="388"/>
                  </a:lnTo>
                  <a:lnTo>
                    <a:pt x="420" y="383"/>
                  </a:lnTo>
                  <a:lnTo>
                    <a:pt x="419" y="379"/>
                  </a:lnTo>
                  <a:lnTo>
                    <a:pt x="417" y="377"/>
                  </a:lnTo>
                  <a:lnTo>
                    <a:pt x="417" y="371"/>
                  </a:lnTo>
                  <a:lnTo>
                    <a:pt x="416" y="369"/>
                  </a:lnTo>
                  <a:lnTo>
                    <a:pt x="387" y="361"/>
                  </a:lnTo>
                  <a:lnTo>
                    <a:pt x="362" y="350"/>
                  </a:lnTo>
                  <a:lnTo>
                    <a:pt x="335" y="341"/>
                  </a:lnTo>
                  <a:lnTo>
                    <a:pt x="330" y="336"/>
                  </a:lnTo>
                  <a:lnTo>
                    <a:pt x="323" y="315"/>
                  </a:lnTo>
                  <a:lnTo>
                    <a:pt x="319" y="313"/>
                  </a:lnTo>
                  <a:lnTo>
                    <a:pt x="316" y="313"/>
                  </a:lnTo>
                  <a:lnTo>
                    <a:pt x="309" y="311"/>
                  </a:lnTo>
                  <a:lnTo>
                    <a:pt x="306" y="308"/>
                  </a:lnTo>
                  <a:lnTo>
                    <a:pt x="303" y="306"/>
                  </a:lnTo>
                  <a:lnTo>
                    <a:pt x="302" y="302"/>
                  </a:lnTo>
                  <a:lnTo>
                    <a:pt x="301" y="301"/>
                  </a:lnTo>
                  <a:lnTo>
                    <a:pt x="294" y="301"/>
                  </a:lnTo>
                  <a:lnTo>
                    <a:pt x="285" y="304"/>
                  </a:lnTo>
                  <a:lnTo>
                    <a:pt x="264" y="311"/>
                  </a:lnTo>
                  <a:lnTo>
                    <a:pt x="245" y="314"/>
                  </a:lnTo>
                  <a:lnTo>
                    <a:pt x="228" y="319"/>
                  </a:lnTo>
                  <a:lnTo>
                    <a:pt x="185" y="328"/>
                  </a:lnTo>
                  <a:lnTo>
                    <a:pt x="139" y="337"/>
                  </a:lnTo>
                  <a:lnTo>
                    <a:pt x="93" y="347"/>
                  </a:lnTo>
                  <a:lnTo>
                    <a:pt x="46" y="355"/>
                  </a:lnTo>
                  <a:lnTo>
                    <a:pt x="2" y="361"/>
                  </a:lnTo>
                  <a:lnTo>
                    <a:pt x="3" y="358"/>
                  </a:lnTo>
                  <a:lnTo>
                    <a:pt x="3" y="356"/>
                  </a:lnTo>
                  <a:lnTo>
                    <a:pt x="0" y="349"/>
                  </a:lnTo>
                  <a:lnTo>
                    <a:pt x="0" y="347"/>
                  </a:lnTo>
                  <a:lnTo>
                    <a:pt x="1" y="343"/>
                  </a:lnTo>
                  <a:lnTo>
                    <a:pt x="2" y="341"/>
                  </a:lnTo>
                  <a:lnTo>
                    <a:pt x="7" y="336"/>
                  </a:lnTo>
                  <a:lnTo>
                    <a:pt x="10" y="334"/>
                  </a:lnTo>
                  <a:lnTo>
                    <a:pt x="13" y="330"/>
                  </a:lnTo>
                  <a:lnTo>
                    <a:pt x="18" y="325"/>
                  </a:lnTo>
                  <a:lnTo>
                    <a:pt x="25" y="313"/>
                  </a:lnTo>
                  <a:lnTo>
                    <a:pt x="39" y="299"/>
                  </a:lnTo>
                  <a:lnTo>
                    <a:pt x="40" y="297"/>
                  </a:lnTo>
                  <a:lnTo>
                    <a:pt x="40" y="295"/>
                  </a:lnTo>
                  <a:lnTo>
                    <a:pt x="41" y="293"/>
                  </a:lnTo>
                  <a:lnTo>
                    <a:pt x="43" y="292"/>
                  </a:lnTo>
                  <a:lnTo>
                    <a:pt x="44" y="290"/>
                  </a:lnTo>
                  <a:lnTo>
                    <a:pt x="46" y="287"/>
                  </a:lnTo>
                  <a:lnTo>
                    <a:pt x="48" y="284"/>
                  </a:lnTo>
                  <a:lnTo>
                    <a:pt x="50" y="281"/>
                  </a:lnTo>
                  <a:lnTo>
                    <a:pt x="50" y="276"/>
                  </a:lnTo>
                  <a:lnTo>
                    <a:pt x="48" y="271"/>
                  </a:lnTo>
                  <a:lnTo>
                    <a:pt x="46" y="267"/>
                  </a:lnTo>
                  <a:lnTo>
                    <a:pt x="44" y="263"/>
                  </a:lnTo>
                  <a:lnTo>
                    <a:pt x="45" y="257"/>
                  </a:lnTo>
                  <a:lnTo>
                    <a:pt x="41" y="256"/>
                  </a:lnTo>
                  <a:lnTo>
                    <a:pt x="39" y="253"/>
                  </a:lnTo>
                  <a:lnTo>
                    <a:pt x="37" y="252"/>
                  </a:lnTo>
                  <a:lnTo>
                    <a:pt x="33" y="251"/>
                  </a:lnTo>
                  <a:lnTo>
                    <a:pt x="32" y="249"/>
                  </a:lnTo>
                  <a:lnTo>
                    <a:pt x="31" y="245"/>
                  </a:lnTo>
                  <a:lnTo>
                    <a:pt x="31" y="239"/>
                  </a:lnTo>
                  <a:lnTo>
                    <a:pt x="36" y="236"/>
                  </a:lnTo>
                  <a:lnTo>
                    <a:pt x="41" y="234"/>
                  </a:lnTo>
                  <a:lnTo>
                    <a:pt x="55" y="229"/>
                  </a:lnTo>
                  <a:lnTo>
                    <a:pt x="65" y="224"/>
                  </a:lnTo>
                  <a:lnTo>
                    <a:pt x="78" y="220"/>
                  </a:lnTo>
                  <a:lnTo>
                    <a:pt x="93" y="217"/>
                  </a:lnTo>
                  <a:lnTo>
                    <a:pt x="109" y="217"/>
                  </a:lnTo>
                  <a:lnTo>
                    <a:pt x="118" y="220"/>
                  </a:lnTo>
                  <a:lnTo>
                    <a:pt x="122" y="222"/>
                  </a:lnTo>
                  <a:lnTo>
                    <a:pt x="126" y="223"/>
                  </a:lnTo>
                  <a:lnTo>
                    <a:pt x="145" y="216"/>
                  </a:lnTo>
                  <a:lnTo>
                    <a:pt x="156" y="214"/>
                  </a:lnTo>
                  <a:lnTo>
                    <a:pt x="168" y="214"/>
                  </a:lnTo>
                  <a:lnTo>
                    <a:pt x="182" y="201"/>
                  </a:lnTo>
                  <a:lnTo>
                    <a:pt x="194" y="186"/>
                  </a:lnTo>
                  <a:lnTo>
                    <a:pt x="201" y="181"/>
                  </a:lnTo>
                  <a:lnTo>
                    <a:pt x="206" y="180"/>
                  </a:lnTo>
                  <a:lnTo>
                    <a:pt x="210" y="178"/>
                  </a:lnTo>
                  <a:lnTo>
                    <a:pt x="210" y="166"/>
                  </a:lnTo>
                  <a:lnTo>
                    <a:pt x="208" y="157"/>
                  </a:lnTo>
                  <a:lnTo>
                    <a:pt x="204" y="150"/>
                  </a:lnTo>
                  <a:lnTo>
                    <a:pt x="206" y="144"/>
                  </a:lnTo>
                  <a:lnTo>
                    <a:pt x="209" y="139"/>
                  </a:lnTo>
                  <a:lnTo>
                    <a:pt x="213" y="136"/>
                  </a:lnTo>
                  <a:lnTo>
                    <a:pt x="214" y="130"/>
                  </a:lnTo>
                  <a:lnTo>
                    <a:pt x="209" y="132"/>
                  </a:lnTo>
                  <a:lnTo>
                    <a:pt x="208" y="131"/>
                  </a:lnTo>
                  <a:lnTo>
                    <a:pt x="206" y="130"/>
                  </a:lnTo>
                  <a:lnTo>
                    <a:pt x="206" y="129"/>
                  </a:lnTo>
                  <a:lnTo>
                    <a:pt x="202" y="125"/>
                  </a:lnTo>
                  <a:lnTo>
                    <a:pt x="200" y="125"/>
                  </a:lnTo>
                  <a:lnTo>
                    <a:pt x="199" y="127"/>
                  </a:lnTo>
                  <a:lnTo>
                    <a:pt x="196" y="130"/>
                  </a:lnTo>
                  <a:lnTo>
                    <a:pt x="196" y="122"/>
                  </a:lnTo>
                  <a:lnTo>
                    <a:pt x="201" y="115"/>
                  </a:lnTo>
                  <a:lnTo>
                    <a:pt x="208" y="108"/>
                  </a:lnTo>
                  <a:lnTo>
                    <a:pt x="216" y="101"/>
                  </a:lnTo>
                  <a:lnTo>
                    <a:pt x="222" y="94"/>
                  </a:lnTo>
                  <a:lnTo>
                    <a:pt x="222" y="84"/>
                  </a:lnTo>
                  <a:lnTo>
                    <a:pt x="224" y="78"/>
                  </a:lnTo>
                  <a:lnTo>
                    <a:pt x="228" y="74"/>
                  </a:lnTo>
                  <a:lnTo>
                    <a:pt x="231" y="67"/>
                  </a:lnTo>
                  <a:lnTo>
                    <a:pt x="245" y="46"/>
                  </a:lnTo>
                  <a:lnTo>
                    <a:pt x="256" y="34"/>
                  </a:lnTo>
                  <a:lnTo>
                    <a:pt x="268" y="26"/>
                  </a:lnTo>
                  <a:lnTo>
                    <a:pt x="284" y="20"/>
                  </a:lnTo>
                  <a:lnTo>
                    <a:pt x="303" y="15"/>
                  </a:lnTo>
                  <a:lnTo>
                    <a:pt x="324" y="12"/>
                  </a:lnTo>
                  <a:lnTo>
                    <a:pt x="344" y="7"/>
                  </a:lnTo>
                  <a:lnTo>
                    <a:pt x="363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BB0C4DB9-1266-42EC-ABB6-73FDB2799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0200" y="2531510"/>
              <a:ext cx="57526" cy="28763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32" y="0"/>
                </a:cxn>
                <a:cxn ang="0">
                  <a:pos x="27" y="3"/>
                </a:cxn>
                <a:cxn ang="0">
                  <a:pos x="22" y="9"/>
                </a:cxn>
                <a:cxn ang="0">
                  <a:pos x="18" y="14"/>
                </a:cxn>
                <a:cxn ang="0">
                  <a:pos x="12" y="16"/>
                </a:cxn>
                <a:cxn ang="0">
                  <a:pos x="9" y="16"/>
                </a:cxn>
                <a:cxn ang="0">
                  <a:pos x="2" y="12"/>
                </a:cxn>
                <a:cxn ang="0">
                  <a:pos x="0" y="10"/>
                </a:cxn>
                <a:cxn ang="0">
                  <a:pos x="0" y="9"/>
                </a:cxn>
                <a:cxn ang="0">
                  <a:pos x="1" y="8"/>
                </a:cxn>
                <a:cxn ang="0">
                  <a:pos x="6" y="5"/>
                </a:cxn>
                <a:cxn ang="0">
                  <a:pos x="7" y="4"/>
                </a:cxn>
                <a:cxn ang="0">
                  <a:pos x="14" y="4"/>
                </a:cxn>
                <a:cxn ang="0">
                  <a:pos x="23" y="0"/>
                </a:cxn>
              </a:cxnLst>
              <a:rect l="0" t="0" r="r" b="b"/>
              <a:pathLst>
                <a:path w="32" h="16">
                  <a:moveTo>
                    <a:pt x="23" y="0"/>
                  </a:moveTo>
                  <a:lnTo>
                    <a:pt x="32" y="0"/>
                  </a:lnTo>
                  <a:lnTo>
                    <a:pt x="27" y="3"/>
                  </a:lnTo>
                  <a:lnTo>
                    <a:pt x="22" y="9"/>
                  </a:lnTo>
                  <a:lnTo>
                    <a:pt x="18" y="14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1" y="8"/>
                  </a:lnTo>
                  <a:lnTo>
                    <a:pt x="6" y="5"/>
                  </a:lnTo>
                  <a:lnTo>
                    <a:pt x="7" y="4"/>
                  </a:lnTo>
                  <a:lnTo>
                    <a:pt x="14" y="4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373C87A9-B89C-40D0-8423-BC64419ED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3014" y="2540500"/>
              <a:ext cx="168983" cy="113255"/>
            </a:xfrm>
            <a:custGeom>
              <a:avLst/>
              <a:gdLst/>
              <a:ahLst/>
              <a:cxnLst>
                <a:cxn ang="0">
                  <a:pos x="87" y="0"/>
                </a:cxn>
                <a:cxn ang="0">
                  <a:pos x="86" y="2"/>
                </a:cxn>
                <a:cxn ang="0">
                  <a:pos x="86" y="4"/>
                </a:cxn>
                <a:cxn ang="0">
                  <a:pos x="84" y="5"/>
                </a:cxn>
                <a:cxn ang="0">
                  <a:pos x="83" y="7"/>
                </a:cxn>
                <a:cxn ang="0">
                  <a:pos x="80" y="10"/>
                </a:cxn>
                <a:cxn ang="0">
                  <a:pos x="80" y="12"/>
                </a:cxn>
                <a:cxn ang="0">
                  <a:pos x="81" y="13"/>
                </a:cxn>
                <a:cxn ang="0">
                  <a:pos x="83" y="13"/>
                </a:cxn>
                <a:cxn ang="0">
                  <a:pos x="86" y="12"/>
                </a:cxn>
                <a:cxn ang="0">
                  <a:pos x="94" y="14"/>
                </a:cxn>
                <a:cxn ang="0">
                  <a:pos x="93" y="17"/>
                </a:cxn>
                <a:cxn ang="0">
                  <a:pos x="93" y="19"/>
                </a:cxn>
                <a:cxn ang="0">
                  <a:pos x="92" y="21"/>
                </a:cxn>
                <a:cxn ang="0">
                  <a:pos x="90" y="23"/>
                </a:cxn>
                <a:cxn ang="0">
                  <a:pos x="87" y="23"/>
                </a:cxn>
                <a:cxn ang="0">
                  <a:pos x="85" y="24"/>
                </a:cxn>
                <a:cxn ang="0">
                  <a:pos x="79" y="24"/>
                </a:cxn>
                <a:cxn ang="0">
                  <a:pos x="77" y="25"/>
                </a:cxn>
                <a:cxn ang="0">
                  <a:pos x="76" y="26"/>
                </a:cxn>
                <a:cxn ang="0">
                  <a:pos x="74" y="28"/>
                </a:cxn>
                <a:cxn ang="0">
                  <a:pos x="74" y="30"/>
                </a:cxn>
                <a:cxn ang="0">
                  <a:pos x="73" y="31"/>
                </a:cxn>
                <a:cxn ang="0">
                  <a:pos x="70" y="32"/>
                </a:cxn>
                <a:cxn ang="0">
                  <a:pos x="66" y="32"/>
                </a:cxn>
                <a:cxn ang="0">
                  <a:pos x="59" y="34"/>
                </a:cxn>
                <a:cxn ang="0">
                  <a:pos x="57" y="35"/>
                </a:cxn>
                <a:cxn ang="0">
                  <a:pos x="55" y="38"/>
                </a:cxn>
                <a:cxn ang="0">
                  <a:pos x="54" y="41"/>
                </a:cxn>
                <a:cxn ang="0">
                  <a:pos x="51" y="42"/>
                </a:cxn>
                <a:cxn ang="0">
                  <a:pos x="26" y="54"/>
                </a:cxn>
                <a:cxn ang="0">
                  <a:pos x="20" y="58"/>
                </a:cxn>
                <a:cxn ang="0">
                  <a:pos x="15" y="61"/>
                </a:cxn>
                <a:cxn ang="0">
                  <a:pos x="8" y="63"/>
                </a:cxn>
                <a:cxn ang="0">
                  <a:pos x="0" y="62"/>
                </a:cxn>
                <a:cxn ang="0">
                  <a:pos x="1" y="54"/>
                </a:cxn>
                <a:cxn ang="0">
                  <a:pos x="6" y="49"/>
                </a:cxn>
                <a:cxn ang="0">
                  <a:pos x="12" y="46"/>
                </a:cxn>
                <a:cxn ang="0">
                  <a:pos x="16" y="42"/>
                </a:cxn>
                <a:cxn ang="0">
                  <a:pos x="21" y="38"/>
                </a:cxn>
                <a:cxn ang="0">
                  <a:pos x="23" y="31"/>
                </a:cxn>
                <a:cxn ang="0">
                  <a:pos x="36" y="28"/>
                </a:cxn>
                <a:cxn ang="0">
                  <a:pos x="47" y="24"/>
                </a:cxn>
                <a:cxn ang="0">
                  <a:pos x="54" y="17"/>
                </a:cxn>
                <a:cxn ang="0">
                  <a:pos x="64" y="16"/>
                </a:cxn>
                <a:cxn ang="0">
                  <a:pos x="72" y="11"/>
                </a:cxn>
                <a:cxn ang="0">
                  <a:pos x="80" y="5"/>
                </a:cxn>
                <a:cxn ang="0">
                  <a:pos x="87" y="0"/>
                </a:cxn>
              </a:cxnLst>
              <a:rect l="0" t="0" r="r" b="b"/>
              <a:pathLst>
                <a:path w="94" h="63">
                  <a:moveTo>
                    <a:pt x="87" y="0"/>
                  </a:moveTo>
                  <a:lnTo>
                    <a:pt x="86" y="2"/>
                  </a:lnTo>
                  <a:lnTo>
                    <a:pt x="86" y="4"/>
                  </a:lnTo>
                  <a:lnTo>
                    <a:pt x="84" y="5"/>
                  </a:lnTo>
                  <a:lnTo>
                    <a:pt x="83" y="7"/>
                  </a:lnTo>
                  <a:lnTo>
                    <a:pt x="80" y="10"/>
                  </a:lnTo>
                  <a:lnTo>
                    <a:pt x="80" y="12"/>
                  </a:lnTo>
                  <a:lnTo>
                    <a:pt x="81" y="13"/>
                  </a:lnTo>
                  <a:lnTo>
                    <a:pt x="83" y="13"/>
                  </a:lnTo>
                  <a:lnTo>
                    <a:pt x="86" y="12"/>
                  </a:lnTo>
                  <a:lnTo>
                    <a:pt x="94" y="14"/>
                  </a:lnTo>
                  <a:lnTo>
                    <a:pt x="93" y="17"/>
                  </a:lnTo>
                  <a:lnTo>
                    <a:pt x="93" y="19"/>
                  </a:lnTo>
                  <a:lnTo>
                    <a:pt x="92" y="21"/>
                  </a:lnTo>
                  <a:lnTo>
                    <a:pt x="90" y="23"/>
                  </a:lnTo>
                  <a:lnTo>
                    <a:pt x="87" y="23"/>
                  </a:lnTo>
                  <a:lnTo>
                    <a:pt x="85" y="24"/>
                  </a:lnTo>
                  <a:lnTo>
                    <a:pt x="79" y="24"/>
                  </a:lnTo>
                  <a:lnTo>
                    <a:pt x="77" y="25"/>
                  </a:lnTo>
                  <a:lnTo>
                    <a:pt x="76" y="26"/>
                  </a:lnTo>
                  <a:lnTo>
                    <a:pt x="74" y="28"/>
                  </a:lnTo>
                  <a:lnTo>
                    <a:pt x="74" y="30"/>
                  </a:lnTo>
                  <a:lnTo>
                    <a:pt x="73" y="31"/>
                  </a:lnTo>
                  <a:lnTo>
                    <a:pt x="70" y="32"/>
                  </a:lnTo>
                  <a:lnTo>
                    <a:pt x="66" y="32"/>
                  </a:lnTo>
                  <a:lnTo>
                    <a:pt x="59" y="34"/>
                  </a:lnTo>
                  <a:lnTo>
                    <a:pt x="57" y="35"/>
                  </a:lnTo>
                  <a:lnTo>
                    <a:pt x="55" y="38"/>
                  </a:lnTo>
                  <a:lnTo>
                    <a:pt x="54" y="41"/>
                  </a:lnTo>
                  <a:lnTo>
                    <a:pt x="51" y="42"/>
                  </a:lnTo>
                  <a:lnTo>
                    <a:pt x="26" y="54"/>
                  </a:lnTo>
                  <a:lnTo>
                    <a:pt x="20" y="58"/>
                  </a:lnTo>
                  <a:lnTo>
                    <a:pt x="15" y="61"/>
                  </a:lnTo>
                  <a:lnTo>
                    <a:pt x="8" y="63"/>
                  </a:lnTo>
                  <a:lnTo>
                    <a:pt x="0" y="62"/>
                  </a:lnTo>
                  <a:lnTo>
                    <a:pt x="1" y="54"/>
                  </a:lnTo>
                  <a:lnTo>
                    <a:pt x="6" y="49"/>
                  </a:lnTo>
                  <a:lnTo>
                    <a:pt x="12" y="46"/>
                  </a:lnTo>
                  <a:lnTo>
                    <a:pt x="16" y="42"/>
                  </a:lnTo>
                  <a:lnTo>
                    <a:pt x="21" y="38"/>
                  </a:lnTo>
                  <a:lnTo>
                    <a:pt x="23" y="31"/>
                  </a:lnTo>
                  <a:lnTo>
                    <a:pt x="36" y="28"/>
                  </a:lnTo>
                  <a:lnTo>
                    <a:pt x="47" y="24"/>
                  </a:lnTo>
                  <a:lnTo>
                    <a:pt x="54" y="17"/>
                  </a:lnTo>
                  <a:lnTo>
                    <a:pt x="64" y="16"/>
                  </a:lnTo>
                  <a:lnTo>
                    <a:pt x="72" y="11"/>
                  </a:lnTo>
                  <a:lnTo>
                    <a:pt x="80" y="5"/>
                  </a:lnTo>
                  <a:lnTo>
                    <a:pt x="87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66056281-3D0D-40D8-8412-84BA5A444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3801" y="2362528"/>
              <a:ext cx="217521" cy="213926"/>
            </a:xfrm>
            <a:custGeom>
              <a:avLst/>
              <a:gdLst/>
              <a:ahLst/>
              <a:cxnLst>
                <a:cxn ang="0">
                  <a:pos x="107" y="0"/>
                </a:cxn>
                <a:cxn ang="0">
                  <a:pos x="110" y="14"/>
                </a:cxn>
                <a:cxn ang="0">
                  <a:pos x="115" y="28"/>
                </a:cxn>
                <a:cxn ang="0">
                  <a:pos x="119" y="43"/>
                </a:cxn>
                <a:cxn ang="0">
                  <a:pos x="121" y="60"/>
                </a:cxn>
                <a:cxn ang="0">
                  <a:pos x="113" y="61"/>
                </a:cxn>
                <a:cxn ang="0">
                  <a:pos x="107" y="63"/>
                </a:cxn>
                <a:cxn ang="0">
                  <a:pos x="101" y="67"/>
                </a:cxn>
                <a:cxn ang="0">
                  <a:pos x="96" y="70"/>
                </a:cxn>
                <a:cxn ang="0">
                  <a:pos x="91" y="70"/>
                </a:cxn>
                <a:cxn ang="0">
                  <a:pos x="85" y="66"/>
                </a:cxn>
                <a:cxn ang="0">
                  <a:pos x="85" y="68"/>
                </a:cxn>
                <a:cxn ang="0">
                  <a:pos x="86" y="70"/>
                </a:cxn>
                <a:cxn ang="0">
                  <a:pos x="87" y="71"/>
                </a:cxn>
                <a:cxn ang="0">
                  <a:pos x="87" y="73"/>
                </a:cxn>
                <a:cxn ang="0">
                  <a:pos x="86" y="74"/>
                </a:cxn>
                <a:cxn ang="0">
                  <a:pos x="85" y="76"/>
                </a:cxn>
                <a:cxn ang="0">
                  <a:pos x="71" y="80"/>
                </a:cxn>
                <a:cxn ang="0">
                  <a:pos x="59" y="82"/>
                </a:cxn>
                <a:cxn ang="0">
                  <a:pos x="48" y="88"/>
                </a:cxn>
                <a:cxn ang="0">
                  <a:pos x="46" y="90"/>
                </a:cxn>
                <a:cxn ang="0">
                  <a:pos x="45" y="91"/>
                </a:cxn>
                <a:cxn ang="0">
                  <a:pos x="43" y="96"/>
                </a:cxn>
                <a:cxn ang="0">
                  <a:pos x="34" y="96"/>
                </a:cxn>
                <a:cxn ang="0">
                  <a:pos x="32" y="97"/>
                </a:cxn>
                <a:cxn ang="0">
                  <a:pos x="32" y="103"/>
                </a:cxn>
                <a:cxn ang="0">
                  <a:pos x="30" y="105"/>
                </a:cxn>
                <a:cxn ang="0">
                  <a:pos x="28" y="105"/>
                </a:cxn>
                <a:cxn ang="0">
                  <a:pos x="25" y="106"/>
                </a:cxn>
                <a:cxn ang="0">
                  <a:pos x="24" y="106"/>
                </a:cxn>
                <a:cxn ang="0">
                  <a:pos x="21" y="110"/>
                </a:cxn>
                <a:cxn ang="0">
                  <a:pos x="20" y="112"/>
                </a:cxn>
                <a:cxn ang="0">
                  <a:pos x="15" y="117"/>
                </a:cxn>
                <a:cxn ang="0">
                  <a:pos x="11" y="119"/>
                </a:cxn>
                <a:cxn ang="0">
                  <a:pos x="9" y="119"/>
                </a:cxn>
                <a:cxn ang="0">
                  <a:pos x="6" y="116"/>
                </a:cxn>
                <a:cxn ang="0">
                  <a:pos x="6" y="111"/>
                </a:cxn>
                <a:cxn ang="0">
                  <a:pos x="7" y="110"/>
                </a:cxn>
                <a:cxn ang="0">
                  <a:pos x="8" y="110"/>
                </a:cxn>
                <a:cxn ang="0">
                  <a:pos x="10" y="109"/>
                </a:cxn>
                <a:cxn ang="0">
                  <a:pos x="11" y="109"/>
                </a:cxn>
                <a:cxn ang="0">
                  <a:pos x="14" y="106"/>
                </a:cxn>
                <a:cxn ang="0">
                  <a:pos x="14" y="104"/>
                </a:cxn>
                <a:cxn ang="0">
                  <a:pos x="8" y="78"/>
                </a:cxn>
                <a:cxn ang="0">
                  <a:pos x="3" y="54"/>
                </a:cxn>
                <a:cxn ang="0">
                  <a:pos x="0" y="26"/>
                </a:cxn>
                <a:cxn ang="0">
                  <a:pos x="55" y="13"/>
                </a:cxn>
                <a:cxn ang="0">
                  <a:pos x="107" y="0"/>
                </a:cxn>
              </a:cxnLst>
              <a:rect l="0" t="0" r="r" b="b"/>
              <a:pathLst>
                <a:path w="121" h="119">
                  <a:moveTo>
                    <a:pt x="107" y="0"/>
                  </a:moveTo>
                  <a:lnTo>
                    <a:pt x="110" y="14"/>
                  </a:lnTo>
                  <a:lnTo>
                    <a:pt x="115" y="28"/>
                  </a:lnTo>
                  <a:lnTo>
                    <a:pt x="119" y="43"/>
                  </a:lnTo>
                  <a:lnTo>
                    <a:pt x="121" y="60"/>
                  </a:lnTo>
                  <a:lnTo>
                    <a:pt x="113" y="61"/>
                  </a:lnTo>
                  <a:lnTo>
                    <a:pt x="107" y="63"/>
                  </a:lnTo>
                  <a:lnTo>
                    <a:pt x="101" y="67"/>
                  </a:lnTo>
                  <a:lnTo>
                    <a:pt x="96" y="70"/>
                  </a:lnTo>
                  <a:lnTo>
                    <a:pt x="91" y="70"/>
                  </a:lnTo>
                  <a:lnTo>
                    <a:pt x="85" y="66"/>
                  </a:lnTo>
                  <a:lnTo>
                    <a:pt x="85" y="68"/>
                  </a:lnTo>
                  <a:lnTo>
                    <a:pt x="86" y="70"/>
                  </a:lnTo>
                  <a:lnTo>
                    <a:pt x="87" y="71"/>
                  </a:lnTo>
                  <a:lnTo>
                    <a:pt x="87" y="73"/>
                  </a:lnTo>
                  <a:lnTo>
                    <a:pt x="86" y="74"/>
                  </a:lnTo>
                  <a:lnTo>
                    <a:pt x="85" y="76"/>
                  </a:lnTo>
                  <a:lnTo>
                    <a:pt x="71" y="80"/>
                  </a:lnTo>
                  <a:lnTo>
                    <a:pt x="59" y="82"/>
                  </a:lnTo>
                  <a:lnTo>
                    <a:pt x="48" y="88"/>
                  </a:lnTo>
                  <a:lnTo>
                    <a:pt x="46" y="90"/>
                  </a:lnTo>
                  <a:lnTo>
                    <a:pt x="45" y="91"/>
                  </a:lnTo>
                  <a:lnTo>
                    <a:pt x="43" y="96"/>
                  </a:lnTo>
                  <a:lnTo>
                    <a:pt x="34" y="96"/>
                  </a:lnTo>
                  <a:lnTo>
                    <a:pt x="32" y="97"/>
                  </a:lnTo>
                  <a:lnTo>
                    <a:pt x="32" y="103"/>
                  </a:lnTo>
                  <a:lnTo>
                    <a:pt x="30" y="105"/>
                  </a:lnTo>
                  <a:lnTo>
                    <a:pt x="28" y="105"/>
                  </a:lnTo>
                  <a:lnTo>
                    <a:pt x="25" y="106"/>
                  </a:lnTo>
                  <a:lnTo>
                    <a:pt x="24" y="106"/>
                  </a:lnTo>
                  <a:lnTo>
                    <a:pt x="21" y="110"/>
                  </a:lnTo>
                  <a:lnTo>
                    <a:pt x="20" y="112"/>
                  </a:lnTo>
                  <a:lnTo>
                    <a:pt x="15" y="117"/>
                  </a:lnTo>
                  <a:lnTo>
                    <a:pt x="11" y="119"/>
                  </a:lnTo>
                  <a:lnTo>
                    <a:pt x="9" y="119"/>
                  </a:lnTo>
                  <a:lnTo>
                    <a:pt x="6" y="116"/>
                  </a:lnTo>
                  <a:lnTo>
                    <a:pt x="6" y="111"/>
                  </a:lnTo>
                  <a:lnTo>
                    <a:pt x="7" y="110"/>
                  </a:lnTo>
                  <a:lnTo>
                    <a:pt x="8" y="110"/>
                  </a:lnTo>
                  <a:lnTo>
                    <a:pt x="10" y="109"/>
                  </a:lnTo>
                  <a:lnTo>
                    <a:pt x="11" y="109"/>
                  </a:lnTo>
                  <a:lnTo>
                    <a:pt x="14" y="106"/>
                  </a:lnTo>
                  <a:lnTo>
                    <a:pt x="14" y="104"/>
                  </a:lnTo>
                  <a:lnTo>
                    <a:pt x="8" y="78"/>
                  </a:lnTo>
                  <a:lnTo>
                    <a:pt x="3" y="54"/>
                  </a:lnTo>
                  <a:lnTo>
                    <a:pt x="0" y="26"/>
                  </a:lnTo>
                  <a:lnTo>
                    <a:pt x="55" y="13"/>
                  </a:lnTo>
                  <a:lnTo>
                    <a:pt x="107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67C33CD5-857A-445B-86ED-E881E3C7F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604" y="2560274"/>
              <a:ext cx="159994" cy="364930"/>
            </a:xfrm>
            <a:custGeom>
              <a:avLst/>
              <a:gdLst/>
              <a:ahLst/>
              <a:cxnLst>
                <a:cxn ang="0">
                  <a:pos x="19" y="1"/>
                </a:cxn>
                <a:cxn ang="0">
                  <a:pos x="19" y="2"/>
                </a:cxn>
                <a:cxn ang="0">
                  <a:pos x="28" y="3"/>
                </a:cxn>
                <a:cxn ang="0">
                  <a:pos x="40" y="6"/>
                </a:cxn>
                <a:cxn ang="0">
                  <a:pos x="42" y="7"/>
                </a:cxn>
                <a:cxn ang="0">
                  <a:pos x="46" y="8"/>
                </a:cxn>
                <a:cxn ang="0">
                  <a:pos x="48" y="9"/>
                </a:cxn>
                <a:cxn ang="0">
                  <a:pos x="49" y="14"/>
                </a:cxn>
                <a:cxn ang="0">
                  <a:pos x="53" y="13"/>
                </a:cxn>
                <a:cxn ang="0">
                  <a:pos x="58" y="12"/>
                </a:cxn>
                <a:cxn ang="0">
                  <a:pos x="66" y="15"/>
                </a:cxn>
                <a:cxn ang="0">
                  <a:pos x="77" y="20"/>
                </a:cxn>
                <a:cxn ang="0">
                  <a:pos x="74" y="40"/>
                </a:cxn>
                <a:cxn ang="0">
                  <a:pos x="67" y="55"/>
                </a:cxn>
                <a:cxn ang="0">
                  <a:pos x="66" y="77"/>
                </a:cxn>
                <a:cxn ang="0">
                  <a:pos x="75" y="75"/>
                </a:cxn>
                <a:cxn ang="0">
                  <a:pos x="85" y="73"/>
                </a:cxn>
                <a:cxn ang="0">
                  <a:pos x="88" y="92"/>
                </a:cxn>
                <a:cxn ang="0">
                  <a:pos x="85" y="119"/>
                </a:cxn>
                <a:cxn ang="0">
                  <a:pos x="85" y="133"/>
                </a:cxn>
                <a:cxn ang="0">
                  <a:pos x="84" y="139"/>
                </a:cxn>
                <a:cxn ang="0">
                  <a:pos x="87" y="140"/>
                </a:cxn>
                <a:cxn ang="0">
                  <a:pos x="88" y="143"/>
                </a:cxn>
                <a:cxn ang="0">
                  <a:pos x="85" y="149"/>
                </a:cxn>
                <a:cxn ang="0">
                  <a:pos x="75" y="163"/>
                </a:cxn>
                <a:cxn ang="0">
                  <a:pos x="74" y="174"/>
                </a:cxn>
                <a:cxn ang="0">
                  <a:pos x="66" y="181"/>
                </a:cxn>
                <a:cxn ang="0">
                  <a:pos x="67" y="191"/>
                </a:cxn>
                <a:cxn ang="0">
                  <a:pos x="66" y="203"/>
                </a:cxn>
                <a:cxn ang="0">
                  <a:pos x="62" y="201"/>
                </a:cxn>
                <a:cxn ang="0">
                  <a:pos x="54" y="197"/>
                </a:cxn>
                <a:cxn ang="0">
                  <a:pos x="34" y="201"/>
                </a:cxn>
                <a:cxn ang="0">
                  <a:pos x="21" y="192"/>
                </a:cxn>
                <a:cxn ang="0">
                  <a:pos x="3" y="176"/>
                </a:cxn>
                <a:cxn ang="0">
                  <a:pos x="2" y="160"/>
                </a:cxn>
                <a:cxn ang="0">
                  <a:pos x="10" y="149"/>
                </a:cxn>
                <a:cxn ang="0">
                  <a:pos x="24" y="141"/>
                </a:cxn>
                <a:cxn ang="0">
                  <a:pos x="26" y="128"/>
                </a:cxn>
                <a:cxn ang="0">
                  <a:pos x="32" y="119"/>
                </a:cxn>
                <a:cxn ang="0">
                  <a:pos x="37" y="120"/>
                </a:cxn>
                <a:cxn ang="0">
                  <a:pos x="40" y="121"/>
                </a:cxn>
                <a:cxn ang="0">
                  <a:pos x="38" y="114"/>
                </a:cxn>
                <a:cxn ang="0">
                  <a:pos x="40" y="111"/>
                </a:cxn>
                <a:cxn ang="0">
                  <a:pos x="44" y="107"/>
                </a:cxn>
                <a:cxn ang="0">
                  <a:pos x="42" y="104"/>
                </a:cxn>
                <a:cxn ang="0">
                  <a:pos x="38" y="103"/>
                </a:cxn>
                <a:cxn ang="0">
                  <a:pos x="32" y="99"/>
                </a:cxn>
                <a:cxn ang="0">
                  <a:pos x="30" y="92"/>
                </a:cxn>
                <a:cxn ang="0">
                  <a:pos x="26" y="91"/>
                </a:cxn>
                <a:cxn ang="0">
                  <a:pos x="23" y="89"/>
                </a:cxn>
                <a:cxn ang="0">
                  <a:pos x="18" y="87"/>
                </a:cxn>
                <a:cxn ang="0">
                  <a:pos x="17" y="83"/>
                </a:cxn>
                <a:cxn ang="0">
                  <a:pos x="14" y="79"/>
                </a:cxn>
                <a:cxn ang="0">
                  <a:pos x="4" y="72"/>
                </a:cxn>
                <a:cxn ang="0">
                  <a:pos x="0" y="68"/>
                </a:cxn>
                <a:cxn ang="0">
                  <a:pos x="5" y="52"/>
                </a:cxn>
                <a:cxn ang="0">
                  <a:pos x="0" y="40"/>
                </a:cxn>
                <a:cxn ang="0">
                  <a:pos x="9" y="27"/>
                </a:cxn>
                <a:cxn ang="0">
                  <a:pos x="13" y="14"/>
                </a:cxn>
                <a:cxn ang="0">
                  <a:pos x="14" y="3"/>
                </a:cxn>
              </a:cxnLst>
              <a:rect l="0" t="0" r="r" b="b"/>
              <a:pathLst>
                <a:path w="89" h="203">
                  <a:moveTo>
                    <a:pt x="18" y="0"/>
                  </a:moveTo>
                  <a:lnTo>
                    <a:pt x="19" y="1"/>
                  </a:lnTo>
                  <a:lnTo>
                    <a:pt x="20" y="1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28" y="3"/>
                  </a:lnTo>
                  <a:lnTo>
                    <a:pt x="33" y="5"/>
                  </a:lnTo>
                  <a:lnTo>
                    <a:pt x="40" y="6"/>
                  </a:lnTo>
                  <a:lnTo>
                    <a:pt x="41" y="6"/>
                  </a:lnTo>
                  <a:lnTo>
                    <a:pt x="42" y="7"/>
                  </a:lnTo>
                  <a:lnTo>
                    <a:pt x="45" y="7"/>
                  </a:lnTo>
                  <a:lnTo>
                    <a:pt x="46" y="8"/>
                  </a:lnTo>
                  <a:lnTo>
                    <a:pt x="47" y="8"/>
                  </a:lnTo>
                  <a:lnTo>
                    <a:pt x="48" y="9"/>
                  </a:lnTo>
                  <a:lnTo>
                    <a:pt x="48" y="14"/>
                  </a:lnTo>
                  <a:lnTo>
                    <a:pt x="49" y="14"/>
                  </a:lnTo>
                  <a:lnTo>
                    <a:pt x="52" y="13"/>
                  </a:lnTo>
                  <a:lnTo>
                    <a:pt x="53" y="13"/>
                  </a:lnTo>
                  <a:lnTo>
                    <a:pt x="55" y="12"/>
                  </a:lnTo>
                  <a:lnTo>
                    <a:pt x="58" y="12"/>
                  </a:lnTo>
                  <a:lnTo>
                    <a:pt x="61" y="13"/>
                  </a:lnTo>
                  <a:lnTo>
                    <a:pt x="66" y="15"/>
                  </a:lnTo>
                  <a:lnTo>
                    <a:pt x="73" y="17"/>
                  </a:lnTo>
                  <a:lnTo>
                    <a:pt x="77" y="20"/>
                  </a:lnTo>
                  <a:lnTo>
                    <a:pt x="77" y="31"/>
                  </a:lnTo>
                  <a:lnTo>
                    <a:pt x="74" y="40"/>
                  </a:lnTo>
                  <a:lnTo>
                    <a:pt x="70" y="47"/>
                  </a:lnTo>
                  <a:lnTo>
                    <a:pt x="67" y="55"/>
                  </a:lnTo>
                  <a:lnTo>
                    <a:pt x="65" y="64"/>
                  </a:lnTo>
                  <a:lnTo>
                    <a:pt x="66" y="77"/>
                  </a:lnTo>
                  <a:lnTo>
                    <a:pt x="72" y="77"/>
                  </a:lnTo>
                  <a:lnTo>
                    <a:pt x="75" y="75"/>
                  </a:lnTo>
                  <a:lnTo>
                    <a:pt x="80" y="73"/>
                  </a:lnTo>
                  <a:lnTo>
                    <a:pt x="85" y="73"/>
                  </a:lnTo>
                  <a:lnTo>
                    <a:pt x="89" y="82"/>
                  </a:lnTo>
                  <a:lnTo>
                    <a:pt x="88" y="92"/>
                  </a:lnTo>
                  <a:lnTo>
                    <a:pt x="85" y="111"/>
                  </a:lnTo>
                  <a:lnTo>
                    <a:pt x="85" y="119"/>
                  </a:lnTo>
                  <a:lnTo>
                    <a:pt x="87" y="126"/>
                  </a:lnTo>
                  <a:lnTo>
                    <a:pt x="85" y="133"/>
                  </a:lnTo>
                  <a:lnTo>
                    <a:pt x="82" y="139"/>
                  </a:lnTo>
                  <a:lnTo>
                    <a:pt x="84" y="139"/>
                  </a:lnTo>
                  <a:lnTo>
                    <a:pt x="85" y="140"/>
                  </a:lnTo>
                  <a:lnTo>
                    <a:pt x="87" y="140"/>
                  </a:lnTo>
                  <a:lnTo>
                    <a:pt x="88" y="141"/>
                  </a:lnTo>
                  <a:lnTo>
                    <a:pt x="88" y="143"/>
                  </a:lnTo>
                  <a:lnTo>
                    <a:pt x="87" y="146"/>
                  </a:lnTo>
                  <a:lnTo>
                    <a:pt x="85" y="149"/>
                  </a:lnTo>
                  <a:lnTo>
                    <a:pt x="78" y="156"/>
                  </a:lnTo>
                  <a:lnTo>
                    <a:pt x="75" y="163"/>
                  </a:lnTo>
                  <a:lnTo>
                    <a:pt x="75" y="169"/>
                  </a:lnTo>
                  <a:lnTo>
                    <a:pt x="74" y="174"/>
                  </a:lnTo>
                  <a:lnTo>
                    <a:pt x="70" y="178"/>
                  </a:lnTo>
                  <a:lnTo>
                    <a:pt x="66" y="181"/>
                  </a:lnTo>
                  <a:lnTo>
                    <a:pt x="67" y="188"/>
                  </a:lnTo>
                  <a:lnTo>
                    <a:pt x="67" y="191"/>
                  </a:lnTo>
                  <a:lnTo>
                    <a:pt x="66" y="196"/>
                  </a:lnTo>
                  <a:lnTo>
                    <a:pt x="66" y="203"/>
                  </a:lnTo>
                  <a:lnTo>
                    <a:pt x="65" y="203"/>
                  </a:lnTo>
                  <a:lnTo>
                    <a:pt x="62" y="201"/>
                  </a:lnTo>
                  <a:lnTo>
                    <a:pt x="54" y="201"/>
                  </a:lnTo>
                  <a:lnTo>
                    <a:pt x="54" y="197"/>
                  </a:lnTo>
                  <a:lnTo>
                    <a:pt x="37" y="197"/>
                  </a:lnTo>
                  <a:lnTo>
                    <a:pt x="34" y="201"/>
                  </a:lnTo>
                  <a:lnTo>
                    <a:pt x="28" y="196"/>
                  </a:lnTo>
                  <a:lnTo>
                    <a:pt x="21" y="192"/>
                  </a:lnTo>
                  <a:lnTo>
                    <a:pt x="14" y="188"/>
                  </a:lnTo>
                  <a:lnTo>
                    <a:pt x="3" y="176"/>
                  </a:lnTo>
                  <a:lnTo>
                    <a:pt x="0" y="169"/>
                  </a:lnTo>
                  <a:lnTo>
                    <a:pt x="2" y="160"/>
                  </a:lnTo>
                  <a:lnTo>
                    <a:pt x="6" y="149"/>
                  </a:lnTo>
                  <a:lnTo>
                    <a:pt x="10" y="149"/>
                  </a:lnTo>
                  <a:lnTo>
                    <a:pt x="17" y="146"/>
                  </a:lnTo>
                  <a:lnTo>
                    <a:pt x="24" y="141"/>
                  </a:lnTo>
                  <a:lnTo>
                    <a:pt x="24" y="133"/>
                  </a:lnTo>
                  <a:lnTo>
                    <a:pt x="26" y="128"/>
                  </a:lnTo>
                  <a:lnTo>
                    <a:pt x="30" y="124"/>
                  </a:lnTo>
                  <a:lnTo>
                    <a:pt x="32" y="119"/>
                  </a:lnTo>
                  <a:lnTo>
                    <a:pt x="35" y="119"/>
                  </a:lnTo>
                  <a:lnTo>
                    <a:pt x="37" y="120"/>
                  </a:lnTo>
                  <a:lnTo>
                    <a:pt x="39" y="121"/>
                  </a:lnTo>
                  <a:lnTo>
                    <a:pt x="40" y="121"/>
                  </a:lnTo>
                  <a:lnTo>
                    <a:pt x="38" y="119"/>
                  </a:lnTo>
                  <a:lnTo>
                    <a:pt x="38" y="114"/>
                  </a:lnTo>
                  <a:lnTo>
                    <a:pt x="39" y="113"/>
                  </a:lnTo>
                  <a:lnTo>
                    <a:pt x="40" y="111"/>
                  </a:lnTo>
                  <a:lnTo>
                    <a:pt x="42" y="110"/>
                  </a:lnTo>
                  <a:lnTo>
                    <a:pt x="44" y="107"/>
                  </a:lnTo>
                  <a:lnTo>
                    <a:pt x="44" y="105"/>
                  </a:lnTo>
                  <a:lnTo>
                    <a:pt x="42" y="104"/>
                  </a:lnTo>
                  <a:lnTo>
                    <a:pt x="40" y="103"/>
                  </a:lnTo>
                  <a:lnTo>
                    <a:pt x="38" y="103"/>
                  </a:lnTo>
                  <a:lnTo>
                    <a:pt x="33" y="100"/>
                  </a:lnTo>
                  <a:lnTo>
                    <a:pt x="32" y="99"/>
                  </a:lnTo>
                  <a:lnTo>
                    <a:pt x="30" y="94"/>
                  </a:lnTo>
                  <a:lnTo>
                    <a:pt x="30" y="92"/>
                  </a:lnTo>
                  <a:lnTo>
                    <a:pt x="28" y="92"/>
                  </a:lnTo>
                  <a:lnTo>
                    <a:pt x="26" y="91"/>
                  </a:lnTo>
                  <a:lnTo>
                    <a:pt x="25" y="90"/>
                  </a:lnTo>
                  <a:lnTo>
                    <a:pt x="23" y="89"/>
                  </a:lnTo>
                  <a:lnTo>
                    <a:pt x="19" y="89"/>
                  </a:lnTo>
                  <a:lnTo>
                    <a:pt x="18" y="87"/>
                  </a:lnTo>
                  <a:lnTo>
                    <a:pt x="17" y="85"/>
                  </a:lnTo>
                  <a:lnTo>
                    <a:pt x="17" y="83"/>
                  </a:lnTo>
                  <a:lnTo>
                    <a:pt x="16" y="82"/>
                  </a:lnTo>
                  <a:lnTo>
                    <a:pt x="14" y="79"/>
                  </a:lnTo>
                  <a:lnTo>
                    <a:pt x="11" y="76"/>
                  </a:lnTo>
                  <a:lnTo>
                    <a:pt x="4" y="72"/>
                  </a:lnTo>
                  <a:lnTo>
                    <a:pt x="2" y="70"/>
                  </a:lnTo>
                  <a:lnTo>
                    <a:pt x="0" y="68"/>
                  </a:lnTo>
                  <a:lnTo>
                    <a:pt x="3" y="59"/>
                  </a:lnTo>
                  <a:lnTo>
                    <a:pt x="5" y="52"/>
                  </a:lnTo>
                  <a:lnTo>
                    <a:pt x="5" y="45"/>
                  </a:lnTo>
                  <a:lnTo>
                    <a:pt x="0" y="40"/>
                  </a:lnTo>
                  <a:lnTo>
                    <a:pt x="4" y="33"/>
                  </a:lnTo>
                  <a:lnTo>
                    <a:pt x="9" y="27"/>
                  </a:lnTo>
                  <a:lnTo>
                    <a:pt x="12" y="20"/>
                  </a:lnTo>
                  <a:lnTo>
                    <a:pt x="13" y="14"/>
                  </a:lnTo>
                  <a:lnTo>
                    <a:pt x="13" y="9"/>
                  </a:lnTo>
                  <a:lnTo>
                    <a:pt x="14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AF82CFA-EEFE-4DB9-B9F0-80C9FA5B8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4824" y="3016886"/>
              <a:ext cx="12585" cy="1078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5" y="0"/>
                </a:cxn>
                <a:cxn ang="0">
                  <a:pos x="7" y="3"/>
                </a:cxn>
                <a:cxn ang="0">
                  <a:pos x="7" y="5"/>
                </a:cxn>
                <a:cxn ang="0">
                  <a:pos x="6" y="6"/>
                </a:cxn>
                <a:cxn ang="0">
                  <a:pos x="5" y="6"/>
                </a:cxn>
                <a:cxn ang="0">
                  <a:pos x="2" y="5"/>
                </a:cxn>
                <a:cxn ang="0">
                  <a:pos x="0" y="3"/>
                </a:cxn>
                <a:cxn ang="0">
                  <a:pos x="2" y="0"/>
                </a:cxn>
              </a:cxnLst>
              <a:rect l="0" t="0" r="r" b="b"/>
              <a:pathLst>
                <a:path w="7" h="6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7" y="5"/>
                  </a:lnTo>
                  <a:lnTo>
                    <a:pt x="6" y="6"/>
                  </a:lnTo>
                  <a:lnTo>
                    <a:pt x="5" y="6"/>
                  </a:lnTo>
                  <a:lnTo>
                    <a:pt x="2" y="5"/>
                  </a:ln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203A2978-73FE-4997-9B1E-CE28BDE01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1703" y="2826331"/>
              <a:ext cx="578855" cy="586046"/>
            </a:xfrm>
            <a:custGeom>
              <a:avLst/>
              <a:gdLst/>
              <a:ahLst/>
              <a:cxnLst>
                <a:cxn ang="0">
                  <a:pos x="111" y="27"/>
                </a:cxn>
                <a:cxn ang="0">
                  <a:pos x="119" y="74"/>
                </a:cxn>
                <a:cxn ang="0">
                  <a:pos x="169" y="76"/>
                </a:cxn>
                <a:cxn ang="0">
                  <a:pos x="203" y="120"/>
                </a:cxn>
                <a:cxn ang="0">
                  <a:pos x="208" y="117"/>
                </a:cxn>
                <a:cxn ang="0">
                  <a:pos x="216" y="109"/>
                </a:cxn>
                <a:cxn ang="0">
                  <a:pos x="229" y="89"/>
                </a:cxn>
                <a:cxn ang="0">
                  <a:pos x="245" y="81"/>
                </a:cxn>
                <a:cxn ang="0">
                  <a:pos x="255" y="77"/>
                </a:cxn>
                <a:cxn ang="0">
                  <a:pos x="266" y="77"/>
                </a:cxn>
                <a:cxn ang="0">
                  <a:pos x="272" y="71"/>
                </a:cxn>
                <a:cxn ang="0">
                  <a:pos x="280" y="63"/>
                </a:cxn>
                <a:cxn ang="0">
                  <a:pos x="286" y="61"/>
                </a:cxn>
                <a:cxn ang="0">
                  <a:pos x="293" y="57"/>
                </a:cxn>
                <a:cxn ang="0">
                  <a:pos x="316" y="67"/>
                </a:cxn>
                <a:cxn ang="0">
                  <a:pos x="318" y="75"/>
                </a:cxn>
                <a:cxn ang="0">
                  <a:pos x="321" y="95"/>
                </a:cxn>
                <a:cxn ang="0">
                  <a:pos x="292" y="81"/>
                </a:cxn>
                <a:cxn ang="0">
                  <a:pos x="278" y="96"/>
                </a:cxn>
                <a:cxn ang="0">
                  <a:pos x="274" y="114"/>
                </a:cxn>
                <a:cxn ang="0">
                  <a:pos x="271" y="126"/>
                </a:cxn>
                <a:cxn ang="0">
                  <a:pos x="266" y="128"/>
                </a:cxn>
                <a:cxn ang="0">
                  <a:pos x="257" y="135"/>
                </a:cxn>
                <a:cxn ang="0">
                  <a:pos x="243" y="146"/>
                </a:cxn>
                <a:cxn ang="0">
                  <a:pos x="237" y="167"/>
                </a:cxn>
                <a:cxn ang="0">
                  <a:pos x="229" y="184"/>
                </a:cxn>
                <a:cxn ang="0">
                  <a:pos x="209" y="174"/>
                </a:cxn>
                <a:cxn ang="0">
                  <a:pos x="200" y="186"/>
                </a:cxn>
                <a:cxn ang="0">
                  <a:pos x="197" y="203"/>
                </a:cxn>
                <a:cxn ang="0">
                  <a:pos x="189" y="230"/>
                </a:cxn>
                <a:cxn ang="0">
                  <a:pos x="175" y="252"/>
                </a:cxn>
                <a:cxn ang="0">
                  <a:pos x="174" y="278"/>
                </a:cxn>
                <a:cxn ang="0">
                  <a:pos x="158" y="291"/>
                </a:cxn>
                <a:cxn ang="0">
                  <a:pos x="138" y="298"/>
                </a:cxn>
                <a:cxn ang="0">
                  <a:pos x="133" y="306"/>
                </a:cxn>
                <a:cxn ang="0">
                  <a:pos x="117" y="314"/>
                </a:cxn>
                <a:cxn ang="0">
                  <a:pos x="98" y="314"/>
                </a:cxn>
                <a:cxn ang="0">
                  <a:pos x="91" y="322"/>
                </a:cxn>
                <a:cxn ang="0">
                  <a:pos x="75" y="322"/>
                </a:cxn>
                <a:cxn ang="0">
                  <a:pos x="56" y="301"/>
                </a:cxn>
                <a:cxn ang="0">
                  <a:pos x="26" y="284"/>
                </a:cxn>
                <a:cxn ang="0">
                  <a:pos x="3" y="253"/>
                </a:cxn>
                <a:cxn ang="0">
                  <a:pos x="2" y="238"/>
                </a:cxn>
                <a:cxn ang="0">
                  <a:pos x="9" y="228"/>
                </a:cxn>
                <a:cxn ang="0">
                  <a:pos x="26" y="208"/>
                </a:cxn>
                <a:cxn ang="0">
                  <a:pos x="25" y="176"/>
                </a:cxn>
                <a:cxn ang="0">
                  <a:pos x="34" y="169"/>
                </a:cxn>
                <a:cxn ang="0">
                  <a:pos x="38" y="176"/>
                </a:cxn>
                <a:cxn ang="0">
                  <a:pos x="46" y="174"/>
                </a:cxn>
                <a:cxn ang="0">
                  <a:pos x="48" y="142"/>
                </a:cxn>
                <a:cxn ang="0">
                  <a:pos x="59" y="135"/>
                </a:cxn>
                <a:cxn ang="0">
                  <a:pos x="61" y="130"/>
                </a:cxn>
                <a:cxn ang="0">
                  <a:pos x="70" y="127"/>
                </a:cxn>
                <a:cxn ang="0">
                  <a:pos x="83" y="117"/>
                </a:cxn>
                <a:cxn ang="0">
                  <a:pos x="97" y="102"/>
                </a:cxn>
                <a:cxn ang="0">
                  <a:pos x="103" y="83"/>
                </a:cxn>
                <a:cxn ang="0">
                  <a:pos x="108" y="36"/>
                </a:cxn>
                <a:cxn ang="0">
                  <a:pos x="106" y="7"/>
                </a:cxn>
              </a:cxnLst>
              <a:rect l="0" t="0" r="r" b="b"/>
              <a:pathLst>
                <a:path w="322" h="326">
                  <a:moveTo>
                    <a:pt x="106" y="0"/>
                  </a:moveTo>
                  <a:lnTo>
                    <a:pt x="109" y="12"/>
                  </a:lnTo>
                  <a:lnTo>
                    <a:pt x="111" y="27"/>
                  </a:lnTo>
                  <a:lnTo>
                    <a:pt x="115" y="43"/>
                  </a:lnTo>
                  <a:lnTo>
                    <a:pt x="117" y="60"/>
                  </a:lnTo>
                  <a:lnTo>
                    <a:pt x="119" y="74"/>
                  </a:lnTo>
                  <a:lnTo>
                    <a:pt x="122" y="83"/>
                  </a:lnTo>
                  <a:lnTo>
                    <a:pt x="146" y="79"/>
                  </a:lnTo>
                  <a:lnTo>
                    <a:pt x="169" y="76"/>
                  </a:lnTo>
                  <a:lnTo>
                    <a:pt x="195" y="72"/>
                  </a:lnTo>
                  <a:lnTo>
                    <a:pt x="200" y="96"/>
                  </a:lnTo>
                  <a:lnTo>
                    <a:pt x="203" y="120"/>
                  </a:lnTo>
                  <a:lnTo>
                    <a:pt x="204" y="119"/>
                  </a:lnTo>
                  <a:lnTo>
                    <a:pt x="207" y="118"/>
                  </a:lnTo>
                  <a:lnTo>
                    <a:pt x="208" y="117"/>
                  </a:lnTo>
                  <a:lnTo>
                    <a:pt x="209" y="114"/>
                  </a:lnTo>
                  <a:lnTo>
                    <a:pt x="209" y="112"/>
                  </a:lnTo>
                  <a:lnTo>
                    <a:pt x="216" y="109"/>
                  </a:lnTo>
                  <a:lnTo>
                    <a:pt x="221" y="102"/>
                  </a:lnTo>
                  <a:lnTo>
                    <a:pt x="225" y="96"/>
                  </a:lnTo>
                  <a:lnTo>
                    <a:pt x="229" y="89"/>
                  </a:lnTo>
                  <a:lnTo>
                    <a:pt x="234" y="88"/>
                  </a:lnTo>
                  <a:lnTo>
                    <a:pt x="240" y="85"/>
                  </a:lnTo>
                  <a:lnTo>
                    <a:pt x="245" y="81"/>
                  </a:lnTo>
                  <a:lnTo>
                    <a:pt x="248" y="72"/>
                  </a:lnTo>
                  <a:lnTo>
                    <a:pt x="253" y="75"/>
                  </a:lnTo>
                  <a:lnTo>
                    <a:pt x="255" y="77"/>
                  </a:lnTo>
                  <a:lnTo>
                    <a:pt x="259" y="78"/>
                  </a:lnTo>
                  <a:lnTo>
                    <a:pt x="262" y="78"/>
                  </a:lnTo>
                  <a:lnTo>
                    <a:pt x="266" y="77"/>
                  </a:lnTo>
                  <a:lnTo>
                    <a:pt x="268" y="76"/>
                  </a:lnTo>
                  <a:lnTo>
                    <a:pt x="269" y="74"/>
                  </a:lnTo>
                  <a:lnTo>
                    <a:pt x="272" y="71"/>
                  </a:lnTo>
                  <a:lnTo>
                    <a:pt x="274" y="67"/>
                  </a:lnTo>
                  <a:lnTo>
                    <a:pt x="278" y="63"/>
                  </a:lnTo>
                  <a:lnTo>
                    <a:pt x="280" y="63"/>
                  </a:lnTo>
                  <a:lnTo>
                    <a:pt x="282" y="62"/>
                  </a:lnTo>
                  <a:lnTo>
                    <a:pt x="283" y="62"/>
                  </a:lnTo>
                  <a:lnTo>
                    <a:pt x="286" y="61"/>
                  </a:lnTo>
                  <a:lnTo>
                    <a:pt x="287" y="60"/>
                  </a:lnTo>
                  <a:lnTo>
                    <a:pt x="287" y="55"/>
                  </a:lnTo>
                  <a:lnTo>
                    <a:pt x="293" y="57"/>
                  </a:lnTo>
                  <a:lnTo>
                    <a:pt x="310" y="61"/>
                  </a:lnTo>
                  <a:lnTo>
                    <a:pt x="310" y="67"/>
                  </a:lnTo>
                  <a:lnTo>
                    <a:pt x="316" y="67"/>
                  </a:lnTo>
                  <a:lnTo>
                    <a:pt x="317" y="69"/>
                  </a:lnTo>
                  <a:lnTo>
                    <a:pt x="317" y="74"/>
                  </a:lnTo>
                  <a:lnTo>
                    <a:pt x="318" y="75"/>
                  </a:lnTo>
                  <a:lnTo>
                    <a:pt x="321" y="81"/>
                  </a:lnTo>
                  <a:lnTo>
                    <a:pt x="322" y="86"/>
                  </a:lnTo>
                  <a:lnTo>
                    <a:pt x="321" y="95"/>
                  </a:lnTo>
                  <a:lnTo>
                    <a:pt x="310" y="92"/>
                  </a:lnTo>
                  <a:lnTo>
                    <a:pt x="300" y="85"/>
                  </a:lnTo>
                  <a:lnTo>
                    <a:pt x="292" y="81"/>
                  </a:lnTo>
                  <a:lnTo>
                    <a:pt x="282" y="81"/>
                  </a:lnTo>
                  <a:lnTo>
                    <a:pt x="279" y="88"/>
                  </a:lnTo>
                  <a:lnTo>
                    <a:pt x="278" y="96"/>
                  </a:lnTo>
                  <a:lnTo>
                    <a:pt x="278" y="105"/>
                  </a:lnTo>
                  <a:lnTo>
                    <a:pt x="276" y="112"/>
                  </a:lnTo>
                  <a:lnTo>
                    <a:pt x="274" y="114"/>
                  </a:lnTo>
                  <a:lnTo>
                    <a:pt x="272" y="116"/>
                  </a:lnTo>
                  <a:lnTo>
                    <a:pt x="271" y="117"/>
                  </a:lnTo>
                  <a:lnTo>
                    <a:pt x="271" y="126"/>
                  </a:lnTo>
                  <a:lnTo>
                    <a:pt x="269" y="127"/>
                  </a:lnTo>
                  <a:lnTo>
                    <a:pt x="267" y="128"/>
                  </a:lnTo>
                  <a:lnTo>
                    <a:pt x="266" y="128"/>
                  </a:lnTo>
                  <a:lnTo>
                    <a:pt x="259" y="132"/>
                  </a:lnTo>
                  <a:lnTo>
                    <a:pt x="258" y="133"/>
                  </a:lnTo>
                  <a:lnTo>
                    <a:pt x="257" y="135"/>
                  </a:lnTo>
                  <a:lnTo>
                    <a:pt x="257" y="142"/>
                  </a:lnTo>
                  <a:lnTo>
                    <a:pt x="248" y="142"/>
                  </a:lnTo>
                  <a:lnTo>
                    <a:pt x="243" y="146"/>
                  </a:lnTo>
                  <a:lnTo>
                    <a:pt x="239" y="152"/>
                  </a:lnTo>
                  <a:lnTo>
                    <a:pt x="238" y="159"/>
                  </a:lnTo>
                  <a:lnTo>
                    <a:pt x="237" y="167"/>
                  </a:lnTo>
                  <a:lnTo>
                    <a:pt x="234" y="174"/>
                  </a:lnTo>
                  <a:lnTo>
                    <a:pt x="232" y="180"/>
                  </a:lnTo>
                  <a:lnTo>
                    <a:pt x="229" y="184"/>
                  </a:lnTo>
                  <a:lnTo>
                    <a:pt x="222" y="183"/>
                  </a:lnTo>
                  <a:lnTo>
                    <a:pt x="212" y="176"/>
                  </a:lnTo>
                  <a:lnTo>
                    <a:pt x="209" y="174"/>
                  </a:lnTo>
                  <a:lnTo>
                    <a:pt x="203" y="176"/>
                  </a:lnTo>
                  <a:lnTo>
                    <a:pt x="200" y="181"/>
                  </a:lnTo>
                  <a:lnTo>
                    <a:pt x="200" y="186"/>
                  </a:lnTo>
                  <a:lnTo>
                    <a:pt x="201" y="191"/>
                  </a:lnTo>
                  <a:lnTo>
                    <a:pt x="201" y="196"/>
                  </a:lnTo>
                  <a:lnTo>
                    <a:pt x="197" y="203"/>
                  </a:lnTo>
                  <a:lnTo>
                    <a:pt x="193" y="209"/>
                  </a:lnTo>
                  <a:lnTo>
                    <a:pt x="189" y="216"/>
                  </a:lnTo>
                  <a:lnTo>
                    <a:pt x="189" y="230"/>
                  </a:lnTo>
                  <a:lnTo>
                    <a:pt x="186" y="237"/>
                  </a:lnTo>
                  <a:lnTo>
                    <a:pt x="181" y="244"/>
                  </a:lnTo>
                  <a:lnTo>
                    <a:pt x="175" y="252"/>
                  </a:lnTo>
                  <a:lnTo>
                    <a:pt x="172" y="261"/>
                  </a:lnTo>
                  <a:lnTo>
                    <a:pt x="172" y="270"/>
                  </a:lnTo>
                  <a:lnTo>
                    <a:pt x="174" y="278"/>
                  </a:lnTo>
                  <a:lnTo>
                    <a:pt x="172" y="286"/>
                  </a:lnTo>
                  <a:lnTo>
                    <a:pt x="163" y="287"/>
                  </a:lnTo>
                  <a:lnTo>
                    <a:pt x="158" y="291"/>
                  </a:lnTo>
                  <a:lnTo>
                    <a:pt x="153" y="294"/>
                  </a:lnTo>
                  <a:lnTo>
                    <a:pt x="146" y="296"/>
                  </a:lnTo>
                  <a:lnTo>
                    <a:pt x="138" y="298"/>
                  </a:lnTo>
                  <a:lnTo>
                    <a:pt x="136" y="300"/>
                  </a:lnTo>
                  <a:lnTo>
                    <a:pt x="134" y="302"/>
                  </a:lnTo>
                  <a:lnTo>
                    <a:pt x="133" y="306"/>
                  </a:lnTo>
                  <a:lnTo>
                    <a:pt x="133" y="309"/>
                  </a:lnTo>
                  <a:lnTo>
                    <a:pt x="125" y="310"/>
                  </a:lnTo>
                  <a:lnTo>
                    <a:pt x="117" y="314"/>
                  </a:lnTo>
                  <a:lnTo>
                    <a:pt x="109" y="315"/>
                  </a:lnTo>
                  <a:lnTo>
                    <a:pt x="102" y="312"/>
                  </a:lnTo>
                  <a:lnTo>
                    <a:pt x="98" y="314"/>
                  </a:lnTo>
                  <a:lnTo>
                    <a:pt x="96" y="316"/>
                  </a:lnTo>
                  <a:lnTo>
                    <a:pt x="94" y="320"/>
                  </a:lnTo>
                  <a:lnTo>
                    <a:pt x="91" y="322"/>
                  </a:lnTo>
                  <a:lnTo>
                    <a:pt x="88" y="324"/>
                  </a:lnTo>
                  <a:lnTo>
                    <a:pt x="84" y="326"/>
                  </a:lnTo>
                  <a:lnTo>
                    <a:pt x="75" y="322"/>
                  </a:lnTo>
                  <a:lnTo>
                    <a:pt x="67" y="317"/>
                  </a:lnTo>
                  <a:lnTo>
                    <a:pt x="60" y="312"/>
                  </a:lnTo>
                  <a:lnTo>
                    <a:pt x="56" y="301"/>
                  </a:lnTo>
                  <a:lnTo>
                    <a:pt x="44" y="299"/>
                  </a:lnTo>
                  <a:lnTo>
                    <a:pt x="34" y="292"/>
                  </a:lnTo>
                  <a:lnTo>
                    <a:pt x="26" y="284"/>
                  </a:lnTo>
                  <a:lnTo>
                    <a:pt x="17" y="272"/>
                  </a:lnTo>
                  <a:lnTo>
                    <a:pt x="12" y="265"/>
                  </a:lnTo>
                  <a:lnTo>
                    <a:pt x="3" y="253"/>
                  </a:lnTo>
                  <a:lnTo>
                    <a:pt x="0" y="250"/>
                  </a:lnTo>
                  <a:lnTo>
                    <a:pt x="0" y="244"/>
                  </a:lnTo>
                  <a:lnTo>
                    <a:pt x="2" y="238"/>
                  </a:lnTo>
                  <a:lnTo>
                    <a:pt x="2" y="232"/>
                  </a:lnTo>
                  <a:lnTo>
                    <a:pt x="0" y="228"/>
                  </a:lnTo>
                  <a:lnTo>
                    <a:pt x="9" y="228"/>
                  </a:lnTo>
                  <a:lnTo>
                    <a:pt x="13" y="224"/>
                  </a:lnTo>
                  <a:lnTo>
                    <a:pt x="20" y="210"/>
                  </a:lnTo>
                  <a:lnTo>
                    <a:pt x="26" y="208"/>
                  </a:lnTo>
                  <a:lnTo>
                    <a:pt x="23" y="198"/>
                  </a:lnTo>
                  <a:lnTo>
                    <a:pt x="23" y="187"/>
                  </a:lnTo>
                  <a:lnTo>
                    <a:pt x="25" y="176"/>
                  </a:lnTo>
                  <a:lnTo>
                    <a:pt x="28" y="168"/>
                  </a:lnTo>
                  <a:lnTo>
                    <a:pt x="32" y="168"/>
                  </a:lnTo>
                  <a:lnTo>
                    <a:pt x="34" y="169"/>
                  </a:lnTo>
                  <a:lnTo>
                    <a:pt x="37" y="172"/>
                  </a:lnTo>
                  <a:lnTo>
                    <a:pt x="38" y="174"/>
                  </a:lnTo>
                  <a:lnTo>
                    <a:pt x="38" y="176"/>
                  </a:lnTo>
                  <a:lnTo>
                    <a:pt x="39" y="177"/>
                  </a:lnTo>
                  <a:lnTo>
                    <a:pt x="40" y="180"/>
                  </a:lnTo>
                  <a:lnTo>
                    <a:pt x="46" y="174"/>
                  </a:lnTo>
                  <a:lnTo>
                    <a:pt x="47" y="166"/>
                  </a:lnTo>
                  <a:lnTo>
                    <a:pt x="47" y="149"/>
                  </a:lnTo>
                  <a:lnTo>
                    <a:pt x="48" y="142"/>
                  </a:lnTo>
                  <a:lnTo>
                    <a:pt x="51" y="140"/>
                  </a:lnTo>
                  <a:lnTo>
                    <a:pt x="58" y="137"/>
                  </a:lnTo>
                  <a:lnTo>
                    <a:pt x="59" y="135"/>
                  </a:lnTo>
                  <a:lnTo>
                    <a:pt x="60" y="133"/>
                  </a:lnTo>
                  <a:lnTo>
                    <a:pt x="61" y="132"/>
                  </a:lnTo>
                  <a:lnTo>
                    <a:pt x="61" y="130"/>
                  </a:lnTo>
                  <a:lnTo>
                    <a:pt x="60" y="126"/>
                  </a:lnTo>
                  <a:lnTo>
                    <a:pt x="69" y="126"/>
                  </a:lnTo>
                  <a:lnTo>
                    <a:pt x="70" y="127"/>
                  </a:lnTo>
                  <a:lnTo>
                    <a:pt x="70" y="128"/>
                  </a:lnTo>
                  <a:lnTo>
                    <a:pt x="80" y="121"/>
                  </a:lnTo>
                  <a:lnTo>
                    <a:pt x="83" y="117"/>
                  </a:lnTo>
                  <a:lnTo>
                    <a:pt x="88" y="112"/>
                  </a:lnTo>
                  <a:lnTo>
                    <a:pt x="90" y="109"/>
                  </a:lnTo>
                  <a:lnTo>
                    <a:pt x="97" y="102"/>
                  </a:lnTo>
                  <a:lnTo>
                    <a:pt x="102" y="95"/>
                  </a:lnTo>
                  <a:lnTo>
                    <a:pt x="103" y="91"/>
                  </a:lnTo>
                  <a:lnTo>
                    <a:pt x="103" y="83"/>
                  </a:lnTo>
                  <a:lnTo>
                    <a:pt x="104" y="79"/>
                  </a:lnTo>
                  <a:lnTo>
                    <a:pt x="104" y="53"/>
                  </a:lnTo>
                  <a:lnTo>
                    <a:pt x="108" y="36"/>
                  </a:lnTo>
                  <a:lnTo>
                    <a:pt x="109" y="25"/>
                  </a:lnTo>
                  <a:lnTo>
                    <a:pt x="108" y="14"/>
                  </a:lnTo>
                  <a:lnTo>
                    <a:pt x="106" y="7"/>
                  </a:lnTo>
                  <a:lnTo>
                    <a:pt x="105" y="2"/>
                  </a:lnTo>
                  <a:lnTo>
                    <a:pt x="106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4FA9DE6-2972-4630-99E0-E0B62E1729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1173" y="3157106"/>
              <a:ext cx="915023" cy="494364"/>
            </a:xfrm>
            <a:custGeom>
              <a:avLst/>
              <a:gdLst/>
              <a:ahLst/>
              <a:cxnLst>
                <a:cxn ang="0">
                  <a:pos x="326" y="5"/>
                </a:cxn>
                <a:cxn ang="0">
                  <a:pos x="341" y="26"/>
                </a:cxn>
                <a:cxn ang="0">
                  <a:pos x="375" y="34"/>
                </a:cxn>
                <a:cxn ang="0">
                  <a:pos x="382" y="34"/>
                </a:cxn>
                <a:cxn ang="0">
                  <a:pos x="388" y="31"/>
                </a:cxn>
                <a:cxn ang="0">
                  <a:pos x="402" y="34"/>
                </a:cxn>
                <a:cxn ang="0">
                  <a:pos x="418" y="30"/>
                </a:cxn>
                <a:cxn ang="0">
                  <a:pos x="429" y="18"/>
                </a:cxn>
                <a:cxn ang="0">
                  <a:pos x="459" y="54"/>
                </a:cxn>
                <a:cxn ang="0">
                  <a:pos x="466" y="77"/>
                </a:cxn>
                <a:cxn ang="0">
                  <a:pos x="504" y="119"/>
                </a:cxn>
                <a:cxn ang="0">
                  <a:pos x="509" y="122"/>
                </a:cxn>
                <a:cxn ang="0">
                  <a:pos x="492" y="143"/>
                </a:cxn>
                <a:cxn ang="0">
                  <a:pos x="462" y="173"/>
                </a:cxn>
                <a:cxn ang="0">
                  <a:pos x="454" y="187"/>
                </a:cxn>
                <a:cxn ang="0">
                  <a:pos x="442" y="201"/>
                </a:cxn>
                <a:cxn ang="0">
                  <a:pos x="436" y="205"/>
                </a:cxn>
                <a:cxn ang="0">
                  <a:pos x="426" y="207"/>
                </a:cxn>
                <a:cxn ang="0">
                  <a:pos x="424" y="212"/>
                </a:cxn>
                <a:cxn ang="0">
                  <a:pos x="407" y="220"/>
                </a:cxn>
                <a:cxn ang="0">
                  <a:pos x="393" y="224"/>
                </a:cxn>
                <a:cxn ang="0">
                  <a:pos x="352" y="228"/>
                </a:cxn>
                <a:cxn ang="0">
                  <a:pos x="325" y="233"/>
                </a:cxn>
                <a:cxn ang="0">
                  <a:pos x="255" y="238"/>
                </a:cxn>
                <a:cxn ang="0">
                  <a:pos x="175" y="243"/>
                </a:cxn>
                <a:cxn ang="0">
                  <a:pos x="79" y="249"/>
                </a:cxn>
                <a:cxn ang="0">
                  <a:pos x="83" y="263"/>
                </a:cxn>
                <a:cxn ang="0">
                  <a:pos x="29" y="273"/>
                </a:cxn>
                <a:cxn ang="0">
                  <a:pos x="4" y="258"/>
                </a:cxn>
                <a:cxn ang="0">
                  <a:pos x="0" y="229"/>
                </a:cxn>
                <a:cxn ang="0">
                  <a:pos x="12" y="209"/>
                </a:cxn>
                <a:cxn ang="0">
                  <a:pos x="35" y="219"/>
                </a:cxn>
                <a:cxn ang="0">
                  <a:pos x="51" y="212"/>
                </a:cxn>
                <a:cxn ang="0">
                  <a:pos x="46" y="189"/>
                </a:cxn>
                <a:cxn ang="0">
                  <a:pos x="71" y="181"/>
                </a:cxn>
                <a:cxn ang="0">
                  <a:pos x="70" y="166"/>
                </a:cxn>
                <a:cxn ang="0">
                  <a:pos x="72" y="154"/>
                </a:cxn>
                <a:cxn ang="0">
                  <a:pos x="84" y="146"/>
                </a:cxn>
                <a:cxn ang="0">
                  <a:pos x="85" y="140"/>
                </a:cxn>
                <a:cxn ang="0">
                  <a:pos x="97" y="143"/>
                </a:cxn>
                <a:cxn ang="0">
                  <a:pos x="106" y="140"/>
                </a:cxn>
                <a:cxn ang="0">
                  <a:pos x="110" y="135"/>
                </a:cxn>
                <a:cxn ang="0">
                  <a:pos x="133" y="139"/>
                </a:cxn>
                <a:cxn ang="0">
                  <a:pos x="150" y="129"/>
                </a:cxn>
                <a:cxn ang="0">
                  <a:pos x="170" y="131"/>
                </a:cxn>
                <a:cxn ang="0">
                  <a:pos x="182" y="122"/>
                </a:cxn>
                <a:cxn ang="0">
                  <a:pos x="192" y="107"/>
                </a:cxn>
                <a:cxn ang="0">
                  <a:pos x="198" y="111"/>
                </a:cxn>
                <a:cxn ang="0">
                  <a:pos x="210" y="117"/>
                </a:cxn>
                <a:cxn ang="0">
                  <a:pos x="226" y="114"/>
                </a:cxn>
                <a:cxn ang="0">
                  <a:pos x="228" y="91"/>
                </a:cxn>
                <a:cxn ang="0">
                  <a:pos x="237" y="87"/>
                </a:cxn>
                <a:cxn ang="0">
                  <a:pos x="244" y="75"/>
                </a:cxn>
                <a:cxn ang="0">
                  <a:pos x="254" y="62"/>
                </a:cxn>
                <a:cxn ang="0">
                  <a:pos x="256" y="53"/>
                </a:cxn>
                <a:cxn ang="0">
                  <a:pos x="254" y="48"/>
                </a:cxn>
                <a:cxn ang="0">
                  <a:pos x="260" y="41"/>
                </a:cxn>
                <a:cxn ang="0">
                  <a:pos x="268" y="46"/>
                </a:cxn>
                <a:cxn ang="0">
                  <a:pos x="282" y="37"/>
                </a:cxn>
                <a:cxn ang="0">
                  <a:pos x="296" y="21"/>
                </a:cxn>
                <a:cxn ang="0">
                  <a:pos x="292" y="2"/>
                </a:cxn>
                <a:cxn ang="0">
                  <a:pos x="309" y="4"/>
                </a:cxn>
              </a:cxnLst>
              <a:rect l="0" t="0" r="r" b="b"/>
              <a:pathLst>
                <a:path w="509" h="275">
                  <a:moveTo>
                    <a:pt x="316" y="0"/>
                  </a:moveTo>
                  <a:lnTo>
                    <a:pt x="319" y="0"/>
                  </a:lnTo>
                  <a:lnTo>
                    <a:pt x="326" y="5"/>
                  </a:lnTo>
                  <a:lnTo>
                    <a:pt x="332" y="12"/>
                  </a:lnTo>
                  <a:lnTo>
                    <a:pt x="336" y="20"/>
                  </a:lnTo>
                  <a:lnTo>
                    <a:pt x="341" y="26"/>
                  </a:lnTo>
                  <a:lnTo>
                    <a:pt x="355" y="26"/>
                  </a:lnTo>
                  <a:lnTo>
                    <a:pt x="367" y="28"/>
                  </a:lnTo>
                  <a:lnTo>
                    <a:pt x="375" y="34"/>
                  </a:lnTo>
                  <a:lnTo>
                    <a:pt x="379" y="35"/>
                  </a:lnTo>
                  <a:lnTo>
                    <a:pt x="381" y="35"/>
                  </a:lnTo>
                  <a:lnTo>
                    <a:pt x="382" y="34"/>
                  </a:lnTo>
                  <a:lnTo>
                    <a:pt x="384" y="33"/>
                  </a:lnTo>
                  <a:lnTo>
                    <a:pt x="387" y="31"/>
                  </a:lnTo>
                  <a:lnTo>
                    <a:pt x="388" y="31"/>
                  </a:lnTo>
                  <a:lnTo>
                    <a:pt x="389" y="30"/>
                  </a:lnTo>
                  <a:lnTo>
                    <a:pt x="395" y="30"/>
                  </a:lnTo>
                  <a:lnTo>
                    <a:pt x="402" y="34"/>
                  </a:lnTo>
                  <a:lnTo>
                    <a:pt x="407" y="34"/>
                  </a:lnTo>
                  <a:lnTo>
                    <a:pt x="411" y="32"/>
                  </a:lnTo>
                  <a:lnTo>
                    <a:pt x="418" y="30"/>
                  </a:lnTo>
                  <a:lnTo>
                    <a:pt x="423" y="25"/>
                  </a:lnTo>
                  <a:lnTo>
                    <a:pt x="424" y="23"/>
                  </a:lnTo>
                  <a:lnTo>
                    <a:pt x="429" y="18"/>
                  </a:lnTo>
                  <a:lnTo>
                    <a:pt x="442" y="31"/>
                  </a:lnTo>
                  <a:lnTo>
                    <a:pt x="457" y="40"/>
                  </a:lnTo>
                  <a:lnTo>
                    <a:pt x="459" y="54"/>
                  </a:lnTo>
                  <a:lnTo>
                    <a:pt x="460" y="60"/>
                  </a:lnTo>
                  <a:lnTo>
                    <a:pt x="457" y="66"/>
                  </a:lnTo>
                  <a:lnTo>
                    <a:pt x="466" y="77"/>
                  </a:lnTo>
                  <a:lnTo>
                    <a:pt x="482" y="101"/>
                  </a:lnTo>
                  <a:lnTo>
                    <a:pt x="493" y="111"/>
                  </a:lnTo>
                  <a:lnTo>
                    <a:pt x="504" y="119"/>
                  </a:lnTo>
                  <a:lnTo>
                    <a:pt x="508" y="119"/>
                  </a:lnTo>
                  <a:lnTo>
                    <a:pt x="509" y="121"/>
                  </a:lnTo>
                  <a:lnTo>
                    <a:pt x="509" y="122"/>
                  </a:lnTo>
                  <a:lnTo>
                    <a:pt x="508" y="122"/>
                  </a:lnTo>
                  <a:lnTo>
                    <a:pt x="501" y="133"/>
                  </a:lnTo>
                  <a:lnTo>
                    <a:pt x="492" y="143"/>
                  </a:lnTo>
                  <a:lnTo>
                    <a:pt x="481" y="151"/>
                  </a:lnTo>
                  <a:lnTo>
                    <a:pt x="471" y="161"/>
                  </a:lnTo>
                  <a:lnTo>
                    <a:pt x="462" y="173"/>
                  </a:lnTo>
                  <a:lnTo>
                    <a:pt x="460" y="179"/>
                  </a:lnTo>
                  <a:lnTo>
                    <a:pt x="458" y="182"/>
                  </a:lnTo>
                  <a:lnTo>
                    <a:pt x="454" y="187"/>
                  </a:lnTo>
                  <a:lnTo>
                    <a:pt x="446" y="195"/>
                  </a:lnTo>
                  <a:lnTo>
                    <a:pt x="445" y="198"/>
                  </a:lnTo>
                  <a:lnTo>
                    <a:pt x="442" y="201"/>
                  </a:lnTo>
                  <a:lnTo>
                    <a:pt x="440" y="203"/>
                  </a:lnTo>
                  <a:lnTo>
                    <a:pt x="438" y="205"/>
                  </a:lnTo>
                  <a:lnTo>
                    <a:pt x="436" y="205"/>
                  </a:lnTo>
                  <a:lnTo>
                    <a:pt x="432" y="206"/>
                  </a:lnTo>
                  <a:lnTo>
                    <a:pt x="429" y="206"/>
                  </a:lnTo>
                  <a:lnTo>
                    <a:pt x="426" y="207"/>
                  </a:lnTo>
                  <a:lnTo>
                    <a:pt x="425" y="207"/>
                  </a:lnTo>
                  <a:lnTo>
                    <a:pt x="424" y="208"/>
                  </a:lnTo>
                  <a:lnTo>
                    <a:pt x="424" y="212"/>
                  </a:lnTo>
                  <a:lnTo>
                    <a:pt x="423" y="213"/>
                  </a:lnTo>
                  <a:lnTo>
                    <a:pt x="417" y="213"/>
                  </a:lnTo>
                  <a:lnTo>
                    <a:pt x="407" y="220"/>
                  </a:lnTo>
                  <a:lnTo>
                    <a:pt x="404" y="222"/>
                  </a:lnTo>
                  <a:lnTo>
                    <a:pt x="401" y="223"/>
                  </a:lnTo>
                  <a:lnTo>
                    <a:pt x="393" y="224"/>
                  </a:lnTo>
                  <a:lnTo>
                    <a:pt x="382" y="224"/>
                  </a:lnTo>
                  <a:lnTo>
                    <a:pt x="359" y="227"/>
                  </a:lnTo>
                  <a:lnTo>
                    <a:pt x="352" y="228"/>
                  </a:lnTo>
                  <a:lnTo>
                    <a:pt x="343" y="229"/>
                  </a:lnTo>
                  <a:lnTo>
                    <a:pt x="333" y="231"/>
                  </a:lnTo>
                  <a:lnTo>
                    <a:pt x="325" y="233"/>
                  </a:lnTo>
                  <a:lnTo>
                    <a:pt x="291" y="233"/>
                  </a:lnTo>
                  <a:lnTo>
                    <a:pt x="274" y="235"/>
                  </a:lnTo>
                  <a:lnTo>
                    <a:pt x="255" y="238"/>
                  </a:lnTo>
                  <a:lnTo>
                    <a:pt x="234" y="241"/>
                  </a:lnTo>
                  <a:lnTo>
                    <a:pt x="201" y="241"/>
                  </a:lnTo>
                  <a:lnTo>
                    <a:pt x="175" y="243"/>
                  </a:lnTo>
                  <a:lnTo>
                    <a:pt x="126" y="250"/>
                  </a:lnTo>
                  <a:lnTo>
                    <a:pt x="102" y="251"/>
                  </a:lnTo>
                  <a:lnTo>
                    <a:pt x="79" y="249"/>
                  </a:lnTo>
                  <a:lnTo>
                    <a:pt x="79" y="255"/>
                  </a:lnTo>
                  <a:lnTo>
                    <a:pt x="81" y="258"/>
                  </a:lnTo>
                  <a:lnTo>
                    <a:pt x="83" y="263"/>
                  </a:lnTo>
                  <a:lnTo>
                    <a:pt x="83" y="269"/>
                  </a:lnTo>
                  <a:lnTo>
                    <a:pt x="55" y="271"/>
                  </a:lnTo>
                  <a:lnTo>
                    <a:pt x="29" y="273"/>
                  </a:lnTo>
                  <a:lnTo>
                    <a:pt x="1" y="275"/>
                  </a:lnTo>
                  <a:lnTo>
                    <a:pt x="1" y="269"/>
                  </a:lnTo>
                  <a:lnTo>
                    <a:pt x="4" y="258"/>
                  </a:lnTo>
                  <a:lnTo>
                    <a:pt x="4" y="248"/>
                  </a:lnTo>
                  <a:lnTo>
                    <a:pt x="1" y="237"/>
                  </a:lnTo>
                  <a:lnTo>
                    <a:pt x="0" y="229"/>
                  </a:lnTo>
                  <a:lnTo>
                    <a:pt x="0" y="221"/>
                  </a:lnTo>
                  <a:lnTo>
                    <a:pt x="4" y="214"/>
                  </a:lnTo>
                  <a:lnTo>
                    <a:pt x="12" y="209"/>
                  </a:lnTo>
                  <a:lnTo>
                    <a:pt x="20" y="212"/>
                  </a:lnTo>
                  <a:lnTo>
                    <a:pt x="28" y="215"/>
                  </a:lnTo>
                  <a:lnTo>
                    <a:pt x="35" y="219"/>
                  </a:lnTo>
                  <a:lnTo>
                    <a:pt x="43" y="221"/>
                  </a:lnTo>
                  <a:lnTo>
                    <a:pt x="51" y="219"/>
                  </a:lnTo>
                  <a:lnTo>
                    <a:pt x="51" y="212"/>
                  </a:lnTo>
                  <a:lnTo>
                    <a:pt x="47" y="202"/>
                  </a:lnTo>
                  <a:lnTo>
                    <a:pt x="46" y="196"/>
                  </a:lnTo>
                  <a:lnTo>
                    <a:pt x="46" y="189"/>
                  </a:lnTo>
                  <a:lnTo>
                    <a:pt x="55" y="187"/>
                  </a:lnTo>
                  <a:lnTo>
                    <a:pt x="62" y="184"/>
                  </a:lnTo>
                  <a:lnTo>
                    <a:pt x="71" y="181"/>
                  </a:lnTo>
                  <a:lnTo>
                    <a:pt x="74" y="175"/>
                  </a:lnTo>
                  <a:lnTo>
                    <a:pt x="72" y="171"/>
                  </a:lnTo>
                  <a:lnTo>
                    <a:pt x="70" y="166"/>
                  </a:lnTo>
                  <a:lnTo>
                    <a:pt x="69" y="159"/>
                  </a:lnTo>
                  <a:lnTo>
                    <a:pt x="70" y="157"/>
                  </a:lnTo>
                  <a:lnTo>
                    <a:pt x="72" y="154"/>
                  </a:lnTo>
                  <a:lnTo>
                    <a:pt x="79" y="150"/>
                  </a:lnTo>
                  <a:lnTo>
                    <a:pt x="82" y="149"/>
                  </a:lnTo>
                  <a:lnTo>
                    <a:pt x="84" y="146"/>
                  </a:lnTo>
                  <a:lnTo>
                    <a:pt x="84" y="144"/>
                  </a:lnTo>
                  <a:lnTo>
                    <a:pt x="83" y="142"/>
                  </a:lnTo>
                  <a:lnTo>
                    <a:pt x="85" y="140"/>
                  </a:lnTo>
                  <a:lnTo>
                    <a:pt x="91" y="140"/>
                  </a:lnTo>
                  <a:lnTo>
                    <a:pt x="95" y="142"/>
                  </a:lnTo>
                  <a:lnTo>
                    <a:pt x="97" y="143"/>
                  </a:lnTo>
                  <a:lnTo>
                    <a:pt x="99" y="145"/>
                  </a:lnTo>
                  <a:lnTo>
                    <a:pt x="103" y="144"/>
                  </a:lnTo>
                  <a:lnTo>
                    <a:pt x="106" y="140"/>
                  </a:lnTo>
                  <a:lnTo>
                    <a:pt x="107" y="138"/>
                  </a:lnTo>
                  <a:lnTo>
                    <a:pt x="109" y="137"/>
                  </a:lnTo>
                  <a:lnTo>
                    <a:pt x="110" y="135"/>
                  </a:lnTo>
                  <a:lnTo>
                    <a:pt x="113" y="133"/>
                  </a:lnTo>
                  <a:lnTo>
                    <a:pt x="124" y="135"/>
                  </a:lnTo>
                  <a:lnTo>
                    <a:pt x="133" y="139"/>
                  </a:lnTo>
                  <a:lnTo>
                    <a:pt x="139" y="145"/>
                  </a:lnTo>
                  <a:lnTo>
                    <a:pt x="143" y="140"/>
                  </a:lnTo>
                  <a:lnTo>
                    <a:pt x="150" y="129"/>
                  </a:lnTo>
                  <a:lnTo>
                    <a:pt x="156" y="125"/>
                  </a:lnTo>
                  <a:lnTo>
                    <a:pt x="163" y="129"/>
                  </a:lnTo>
                  <a:lnTo>
                    <a:pt x="170" y="131"/>
                  </a:lnTo>
                  <a:lnTo>
                    <a:pt x="175" y="136"/>
                  </a:lnTo>
                  <a:lnTo>
                    <a:pt x="180" y="130"/>
                  </a:lnTo>
                  <a:lnTo>
                    <a:pt x="182" y="122"/>
                  </a:lnTo>
                  <a:lnTo>
                    <a:pt x="185" y="114"/>
                  </a:lnTo>
                  <a:lnTo>
                    <a:pt x="190" y="108"/>
                  </a:lnTo>
                  <a:lnTo>
                    <a:pt x="192" y="107"/>
                  </a:lnTo>
                  <a:lnTo>
                    <a:pt x="194" y="105"/>
                  </a:lnTo>
                  <a:lnTo>
                    <a:pt x="197" y="109"/>
                  </a:lnTo>
                  <a:lnTo>
                    <a:pt x="198" y="111"/>
                  </a:lnTo>
                  <a:lnTo>
                    <a:pt x="201" y="114"/>
                  </a:lnTo>
                  <a:lnTo>
                    <a:pt x="206" y="114"/>
                  </a:lnTo>
                  <a:lnTo>
                    <a:pt x="210" y="117"/>
                  </a:lnTo>
                  <a:lnTo>
                    <a:pt x="216" y="117"/>
                  </a:lnTo>
                  <a:lnTo>
                    <a:pt x="221" y="115"/>
                  </a:lnTo>
                  <a:lnTo>
                    <a:pt x="226" y="114"/>
                  </a:lnTo>
                  <a:lnTo>
                    <a:pt x="226" y="96"/>
                  </a:lnTo>
                  <a:lnTo>
                    <a:pt x="228" y="94"/>
                  </a:lnTo>
                  <a:lnTo>
                    <a:pt x="228" y="91"/>
                  </a:lnTo>
                  <a:lnTo>
                    <a:pt x="232" y="88"/>
                  </a:lnTo>
                  <a:lnTo>
                    <a:pt x="234" y="87"/>
                  </a:lnTo>
                  <a:lnTo>
                    <a:pt x="237" y="87"/>
                  </a:lnTo>
                  <a:lnTo>
                    <a:pt x="241" y="84"/>
                  </a:lnTo>
                  <a:lnTo>
                    <a:pt x="242" y="83"/>
                  </a:lnTo>
                  <a:lnTo>
                    <a:pt x="244" y="75"/>
                  </a:lnTo>
                  <a:lnTo>
                    <a:pt x="246" y="69"/>
                  </a:lnTo>
                  <a:lnTo>
                    <a:pt x="249" y="66"/>
                  </a:lnTo>
                  <a:lnTo>
                    <a:pt x="254" y="62"/>
                  </a:lnTo>
                  <a:lnTo>
                    <a:pt x="258" y="58"/>
                  </a:lnTo>
                  <a:lnTo>
                    <a:pt x="258" y="55"/>
                  </a:lnTo>
                  <a:lnTo>
                    <a:pt x="256" y="53"/>
                  </a:lnTo>
                  <a:lnTo>
                    <a:pt x="256" y="52"/>
                  </a:lnTo>
                  <a:lnTo>
                    <a:pt x="255" y="51"/>
                  </a:lnTo>
                  <a:lnTo>
                    <a:pt x="254" y="48"/>
                  </a:lnTo>
                  <a:lnTo>
                    <a:pt x="254" y="44"/>
                  </a:lnTo>
                  <a:lnTo>
                    <a:pt x="258" y="40"/>
                  </a:lnTo>
                  <a:lnTo>
                    <a:pt x="260" y="41"/>
                  </a:lnTo>
                  <a:lnTo>
                    <a:pt x="262" y="41"/>
                  </a:lnTo>
                  <a:lnTo>
                    <a:pt x="267" y="46"/>
                  </a:lnTo>
                  <a:lnTo>
                    <a:pt x="268" y="46"/>
                  </a:lnTo>
                  <a:lnTo>
                    <a:pt x="274" y="44"/>
                  </a:lnTo>
                  <a:lnTo>
                    <a:pt x="277" y="40"/>
                  </a:lnTo>
                  <a:lnTo>
                    <a:pt x="282" y="37"/>
                  </a:lnTo>
                  <a:lnTo>
                    <a:pt x="288" y="33"/>
                  </a:lnTo>
                  <a:lnTo>
                    <a:pt x="296" y="32"/>
                  </a:lnTo>
                  <a:lnTo>
                    <a:pt x="296" y="21"/>
                  </a:lnTo>
                  <a:lnTo>
                    <a:pt x="294" y="13"/>
                  </a:lnTo>
                  <a:lnTo>
                    <a:pt x="291" y="4"/>
                  </a:lnTo>
                  <a:lnTo>
                    <a:pt x="292" y="2"/>
                  </a:lnTo>
                  <a:lnTo>
                    <a:pt x="298" y="2"/>
                  </a:lnTo>
                  <a:lnTo>
                    <a:pt x="303" y="4"/>
                  </a:lnTo>
                  <a:lnTo>
                    <a:pt x="309" y="4"/>
                  </a:lnTo>
                  <a:lnTo>
                    <a:pt x="316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F4C66562-9E38-466F-8D5D-442925F4B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9357" y="2607013"/>
              <a:ext cx="546496" cy="621999"/>
            </a:xfrm>
            <a:custGeom>
              <a:avLst/>
              <a:gdLst/>
              <a:ahLst/>
              <a:cxnLst>
                <a:cxn ang="0">
                  <a:pos x="295" y="78"/>
                </a:cxn>
                <a:cxn ang="0">
                  <a:pos x="298" y="133"/>
                </a:cxn>
                <a:cxn ang="0">
                  <a:pos x="299" y="162"/>
                </a:cxn>
                <a:cxn ang="0">
                  <a:pos x="295" y="211"/>
                </a:cxn>
                <a:cxn ang="0">
                  <a:pos x="270" y="245"/>
                </a:cxn>
                <a:cxn ang="0">
                  <a:pos x="260" y="242"/>
                </a:cxn>
                <a:cxn ang="0">
                  <a:pos x="252" y="242"/>
                </a:cxn>
                <a:cxn ang="0">
                  <a:pos x="250" y="256"/>
                </a:cxn>
                <a:cxn ang="0">
                  <a:pos x="244" y="259"/>
                </a:cxn>
                <a:cxn ang="0">
                  <a:pos x="241" y="275"/>
                </a:cxn>
                <a:cxn ang="0">
                  <a:pos x="236" y="278"/>
                </a:cxn>
                <a:cxn ang="0">
                  <a:pos x="241" y="285"/>
                </a:cxn>
                <a:cxn ang="0">
                  <a:pos x="238" y="290"/>
                </a:cxn>
                <a:cxn ang="0">
                  <a:pos x="230" y="285"/>
                </a:cxn>
                <a:cxn ang="0">
                  <a:pos x="221" y="290"/>
                </a:cxn>
                <a:cxn ang="0">
                  <a:pos x="216" y="320"/>
                </a:cxn>
                <a:cxn ang="0">
                  <a:pos x="210" y="332"/>
                </a:cxn>
                <a:cxn ang="0">
                  <a:pos x="209" y="341"/>
                </a:cxn>
                <a:cxn ang="0">
                  <a:pos x="202" y="341"/>
                </a:cxn>
                <a:cxn ang="0">
                  <a:pos x="199" y="341"/>
                </a:cxn>
                <a:cxn ang="0">
                  <a:pos x="201" y="346"/>
                </a:cxn>
                <a:cxn ang="0">
                  <a:pos x="189" y="343"/>
                </a:cxn>
                <a:cxn ang="0">
                  <a:pos x="172" y="327"/>
                </a:cxn>
                <a:cxn ang="0">
                  <a:pos x="169" y="318"/>
                </a:cxn>
                <a:cxn ang="0">
                  <a:pos x="145" y="336"/>
                </a:cxn>
                <a:cxn ang="0">
                  <a:pos x="127" y="330"/>
                </a:cxn>
                <a:cxn ang="0">
                  <a:pos x="117" y="336"/>
                </a:cxn>
                <a:cxn ang="0">
                  <a:pos x="103" y="332"/>
                </a:cxn>
                <a:cxn ang="0">
                  <a:pos x="78" y="330"/>
                </a:cxn>
                <a:cxn ang="0">
                  <a:pos x="66" y="315"/>
                </a:cxn>
                <a:cxn ang="0">
                  <a:pos x="37" y="303"/>
                </a:cxn>
                <a:cxn ang="0">
                  <a:pos x="6" y="124"/>
                </a:cxn>
                <a:cxn ang="0">
                  <a:pos x="64" y="56"/>
                </a:cxn>
                <a:cxn ang="0">
                  <a:pos x="87" y="51"/>
                </a:cxn>
                <a:cxn ang="0">
                  <a:pos x="89" y="54"/>
                </a:cxn>
                <a:cxn ang="0">
                  <a:pos x="113" y="59"/>
                </a:cxn>
                <a:cxn ang="0">
                  <a:pos x="124" y="68"/>
                </a:cxn>
                <a:cxn ang="0">
                  <a:pos x="121" y="73"/>
                </a:cxn>
                <a:cxn ang="0">
                  <a:pos x="135" y="72"/>
                </a:cxn>
                <a:cxn ang="0">
                  <a:pos x="141" y="67"/>
                </a:cxn>
                <a:cxn ang="0">
                  <a:pos x="157" y="73"/>
                </a:cxn>
                <a:cxn ang="0">
                  <a:pos x="181" y="60"/>
                </a:cxn>
                <a:cxn ang="0">
                  <a:pos x="207" y="56"/>
                </a:cxn>
                <a:cxn ang="0">
                  <a:pos x="233" y="28"/>
                </a:cxn>
                <a:cxn ang="0">
                  <a:pos x="258" y="14"/>
                </a:cxn>
                <a:cxn ang="0">
                  <a:pos x="284" y="0"/>
                </a:cxn>
              </a:cxnLst>
              <a:rect l="0" t="0" r="r" b="b"/>
              <a:pathLst>
                <a:path w="304" h="346">
                  <a:moveTo>
                    <a:pt x="284" y="0"/>
                  </a:moveTo>
                  <a:lnTo>
                    <a:pt x="288" y="39"/>
                  </a:lnTo>
                  <a:lnTo>
                    <a:pt x="295" y="78"/>
                  </a:lnTo>
                  <a:lnTo>
                    <a:pt x="304" y="115"/>
                  </a:lnTo>
                  <a:lnTo>
                    <a:pt x="292" y="127"/>
                  </a:lnTo>
                  <a:lnTo>
                    <a:pt x="298" y="133"/>
                  </a:lnTo>
                  <a:lnTo>
                    <a:pt x="300" y="141"/>
                  </a:lnTo>
                  <a:lnTo>
                    <a:pt x="301" y="150"/>
                  </a:lnTo>
                  <a:lnTo>
                    <a:pt x="299" y="162"/>
                  </a:lnTo>
                  <a:lnTo>
                    <a:pt x="297" y="175"/>
                  </a:lnTo>
                  <a:lnTo>
                    <a:pt x="295" y="189"/>
                  </a:lnTo>
                  <a:lnTo>
                    <a:pt x="295" y="211"/>
                  </a:lnTo>
                  <a:lnTo>
                    <a:pt x="290" y="222"/>
                  </a:lnTo>
                  <a:lnTo>
                    <a:pt x="274" y="238"/>
                  </a:lnTo>
                  <a:lnTo>
                    <a:pt x="270" y="245"/>
                  </a:lnTo>
                  <a:lnTo>
                    <a:pt x="266" y="243"/>
                  </a:lnTo>
                  <a:lnTo>
                    <a:pt x="264" y="242"/>
                  </a:lnTo>
                  <a:lnTo>
                    <a:pt x="260" y="242"/>
                  </a:lnTo>
                  <a:lnTo>
                    <a:pt x="258" y="243"/>
                  </a:lnTo>
                  <a:lnTo>
                    <a:pt x="254" y="243"/>
                  </a:lnTo>
                  <a:lnTo>
                    <a:pt x="252" y="242"/>
                  </a:lnTo>
                  <a:lnTo>
                    <a:pt x="251" y="243"/>
                  </a:lnTo>
                  <a:lnTo>
                    <a:pt x="251" y="253"/>
                  </a:lnTo>
                  <a:lnTo>
                    <a:pt x="250" y="256"/>
                  </a:lnTo>
                  <a:lnTo>
                    <a:pt x="249" y="257"/>
                  </a:lnTo>
                  <a:lnTo>
                    <a:pt x="247" y="257"/>
                  </a:lnTo>
                  <a:lnTo>
                    <a:pt x="244" y="259"/>
                  </a:lnTo>
                  <a:lnTo>
                    <a:pt x="242" y="259"/>
                  </a:lnTo>
                  <a:lnTo>
                    <a:pt x="241" y="261"/>
                  </a:lnTo>
                  <a:lnTo>
                    <a:pt x="241" y="275"/>
                  </a:lnTo>
                  <a:lnTo>
                    <a:pt x="238" y="276"/>
                  </a:lnTo>
                  <a:lnTo>
                    <a:pt x="236" y="276"/>
                  </a:lnTo>
                  <a:lnTo>
                    <a:pt x="236" y="278"/>
                  </a:lnTo>
                  <a:lnTo>
                    <a:pt x="237" y="281"/>
                  </a:lnTo>
                  <a:lnTo>
                    <a:pt x="237" y="282"/>
                  </a:lnTo>
                  <a:lnTo>
                    <a:pt x="241" y="285"/>
                  </a:lnTo>
                  <a:lnTo>
                    <a:pt x="241" y="287"/>
                  </a:lnTo>
                  <a:lnTo>
                    <a:pt x="240" y="288"/>
                  </a:lnTo>
                  <a:lnTo>
                    <a:pt x="238" y="290"/>
                  </a:lnTo>
                  <a:lnTo>
                    <a:pt x="234" y="290"/>
                  </a:lnTo>
                  <a:lnTo>
                    <a:pt x="231" y="288"/>
                  </a:lnTo>
                  <a:lnTo>
                    <a:pt x="230" y="285"/>
                  </a:lnTo>
                  <a:lnTo>
                    <a:pt x="229" y="284"/>
                  </a:lnTo>
                  <a:lnTo>
                    <a:pt x="228" y="284"/>
                  </a:lnTo>
                  <a:lnTo>
                    <a:pt x="221" y="290"/>
                  </a:lnTo>
                  <a:lnTo>
                    <a:pt x="215" y="298"/>
                  </a:lnTo>
                  <a:lnTo>
                    <a:pt x="213" y="310"/>
                  </a:lnTo>
                  <a:lnTo>
                    <a:pt x="216" y="320"/>
                  </a:lnTo>
                  <a:lnTo>
                    <a:pt x="216" y="324"/>
                  </a:lnTo>
                  <a:lnTo>
                    <a:pt x="214" y="329"/>
                  </a:lnTo>
                  <a:lnTo>
                    <a:pt x="210" y="332"/>
                  </a:lnTo>
                  <a:lnTo>
                    <a:pt x="210" y="334"/>
                  </a:lnTo>
                  <a:lnTo>
                    <a:pt x="209" y="337"/>
                  </a:lnTo>
                  <a:lnTo>
                    <a:pt x="209" y="341"/>
                  </a:lnTo>
                  <a:lnTo>
                    <a:pt x="208" y="344"/>
                  </a:lnTo>
                  <a:lnTo>
                    <a:pt x="205" y="344"/>
                  </a:lnTo>
                  <a:lnTo>
                    <a:pt x="202" y="341"/>
                  </a:lnTo>
                  <a:lnTo>
                    <a:pt x="200" y="340"/>
                  </a:lnTo>
                  <a:lnTo>
                    <a:pt x="199" y="340"/>
                  </a:lnTo>
                  <a:lnTo>
                    <a:pt x="199" y="341"/>
                  </a:lnTo>
                  <a:lnTo>
                    <a:pt x="200" y="341"/>
                  </a:lnTo>
                  <a:lnTo>
                    <a:pt x="201" y="343"/>
                  </a:lnTo>
                  <a:lnTo>
                    <a:pt x="201" y="346"/>
                  </a:lnTo>
                  <a:lnTo>
                    <a:pt x="199" y="346"/>
                  </a:lnTo>
                  <a:lnTo>
                    <a:pt x="193" y="345"/>
                  </a:lnTo>
                  <a:lnTo>
                    <a:pt x="189" y="343"/>
                  </a:lnTo>
                  <a:lnTo>
                    <a:pt x="181" y="334"/>
                  </a:lnTo>
                  <a:lnTo>
                    <a:pt x="174" y="332"/>
                  </a:lnTo>
                  <a:lnTo>
                    <a:pt x="172" y="327"/>
                  </a:lnTo>
                  <a:lnTo>
                    <a:pt x="171" y="326"/>
                  </a:lnTo>
                  <a:lnTo>
                    <a:pt x="169" y="322"/>
                  </a:lnTo>
                  <a:lnTo>
                    <a:pt x="169" y="318"/>
                  </a:lnTo>
                  <a:lnTo>
                    <a:pt x="159" y="322"/>
                  </a:lnTo>
                  <a:lnTo>
                    <a:pt x="151" y="327"/>
                  </a:lnTo>
                  <a:lnTo>
                    <a:pt x="145" y="336"/>
                  </a:lnTo>
                  <a:lnTo>
                    <a:pt x="137" y="336"/>
                  </a:lnTo>
                  <a:lnTo>
                    <a:pt x="132" y="332"/>
                  </a:lnTo>
                  <a:lnTo>
                    <a:pt x="127" y="330"/>
                  </a:lnTo>
                  <a:lnTo>
                    <a:pt x="123" y="331"/>
                  </a:lnTo>
                  <a:lnTo>
                    <a:pt x="118" y="333"/>
                  </a:lnTo>
                  <a:lnTo>
                    <a:pt x="117" y="336"/>
                  </a:lnTo>
                  <a:lnTo>
                    <a:pt x="113" y="338"/>
                  </a:lnTo>
                  <a:lnTo>
                    <a:pt x="109" y="338"/>
                  </a:lnTo>
                  <a:lnTo>
                    <a:pt x="103" y="332"/>
                  </a:lnTo>
                  <a:lnTo>
                    <a:pt x="96" y="329"/>
                  </a:lnTo>
                  <a:lnTo>
                    <a:pt x="88" y="327"/>
                  </a:lnTo>
                  <a:lnTo>
                    <a:pt x="78" y="330"/>
                  </a:lnTo>
                  <a:lnTo>
                    <a:pt x="74" y="324"/>
                  </a:lnTo>
                  <a:lnTo>
                    <a:pt x="70" y="319"/>
                  </a:lnTo>
                  <a:lnTo>
                    <a:pt x="66" y="315"/>
                  </a:lnTo>
                  <a:lnTo>
                    <a:pt x="64" y="306"/>
                  </a:lnTo>
                  <a:lnTo>
                    <a:pt x="50" y="304"/>
                  </a:lnTo>
                  <a:lnTo>
                    <a:pt x="37" y="303"/>
                  </a:lnTo>
                  <a:lnTo>
                    <a:pt x="25" y="302"/>
                  </a:lnTo>
                  <a:lnTo>
                    <a:pt x="19" y="241"/>
                  </a:lnTo>
                  <a:lnTo>
                    <a:pt x="6" y="124"/>
                  </a:lnTo>
                  <a:lnTo>
                    <a:pt x="0" y="65"/>
                  </a:lnTo>
                  <a:lnTo>
                    <a:pt x="33" y="61"/>
                  </a:lnTo>
                  <a:lnTo>
                    <a:pt x="64" y="56"/>
                  </a:lnTo>
                  <a:lnTo>
                    <a:pt x="72" y="53"/>
                  </a:lnTo>
                  <a:lnTo>
                    <a:pt x="79" y="51"/>
                  </a:lnTo>
                  <a:lnTo>
                    <a:pt x="87" y="51"/>
                  </a:lnTo>
                  <a:lnTo>
                    <a:pt x="87" y="56"/>
                  </a:lnTo>
                  <a:lnTo>
                    <a:pt x="88" y="54"/>
                  </a:lnTo>
                  <a:lnTo>
                    <a:pt x="89" y="54"/>
                  </a:lnTo>
                  <a:lnTo>
                    <a:pt x="92" y="53"/>
                  </a:lnTo>
                  <a:lnTo>
                    <a:pt x="98" y="53"/>
                  </a:lnTo>
                  <a:lnTo>
                    <a:pt x="113" y="59"/>
                  </a:lnTo>
                  <a:lnTo>
                    <a:pt x="127" y="65"/>
                  </a:lnTo>
                  <a:lnTo>
                    <a:pt x="125" y="66"/>
                  </a:lnTo>
                  <a:lnTo>
                    <a:pt x="124" y="68"/>
                  </a:lnTo>
                  <a:lnTo>
                    <a:pt x="122" y="70"/>
                  </a:lnTo>
                  <a:lnTo>
                    <a:pt x="121" y="71"/>
                  </a:lnTo>
                  <a:lnTo>
                    <a:pt x="121" y="73"/>
                  </a:lnTo>
                  <a:lnTo>
                    <a:pt x="124" y="73"/>
                  </a:lnTo>
                  <a:lnTo>
                    <a:pt x="128" y="72"/>
                  </a:lnTo>
                  <a:lnTo>
                    <a:pt x="135" y="72"/>
                  </a:lnTo>
                  <a:lnTo>
                    <a:pt x="136" y="71"/>
                  </a:lnTo>
                  <a:lnTo>
                    <a:pt x="135" y="70"/>
                  </a:lnTo>
                  <a:lnTo>
                    <a:pt x="141" y="67"/>
                  </a:lnTo>
                  <a:lnTo>
                    <a:pt x="146" y="70"/>
                  </a:lnTo>
                  <a:lnTo>
                    <a:pt x="151" y="72"/>
                  </a:lnTo>
                  <a:lnTo>
                    <a:pt x="157" y="73"/>
                  </a:lnTo>
                  <a:lnTo>
                    <a:pt x="166" y="71"/>
                  </a:lnTo>
                  <a:lnTo>
                    <a:pt x="173" y="66"/>
                  </a:lnTo>
                  <a:lnTo>
                    <a:pt x="181" y="60"/>
                  </a:lnTo>
                  <a:lnTo>
                    <a:pt x="188" y="56"/>
                  </a:lnTo>
                  <a:lnTo>
                    <a:pt x="199" y="58"/>
                  </a:lnTo>
                  <a:lnTo>
                    <a:pt x="207" y="56"/>
                  </a:lnTo>
                  <a:lnTo>
                    <a:pt x="215" y="50"/>
                  </a:lnTo>
                  <a:lnTo>
                    <a:pt x="222" y="42"/>
                  </a:lnTo>
                  <a:lnTo>
                    <a:pt x="233" y="28"/>
                  </a:lnTo>
                  <a:lnTo>
                    <a:pt x="241" y="22"/>
                  </a:lnTo>
                  <a:lnTo>
                    <a:pt x="250" y="18"/>
                  </a:lnTo>
                  <a:lnTo>
                    <a:pt x="258" y="14"/>
                  </a:lnTo>
                  <a:lnTo>
                    <a:pt x="266" y="8"/>
                  </a:lnTo>
                  <a:lnTo>
                    <a:pt x="274" y="3"/>
                  </a:lnTo>
                  <a:lnTo>
                    <a:pt x="28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8CC6C168-D425-499A-8E2E-2406FF09F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721" y="1860974"/>
              <a:ext cx="749636" cy="323584"/>
            </a:xfrm>
            <a:custGeom>
              <a:avLst/>
              <a:gdLst/>
              <a:ahLst/>
              <a:cxnLst>
                <a:cxn ang="0">
                  <a:pos x="113" y="10"/>
                </a:cxn>
                <a:cxn ang="0">
                  <a:pos x="119" y="37"/>
                </a:cxn>
                <a:cxn ang="0">
                  <a:pos x="123" y="28"/>
                </a:cxn>
                <a:cxn ang="0">
                  <a:pos x="129" y="28"/>
                </a:cxn>
                <a:cxn ang="0">
                  <a:pos x="141" y="23"/>
                </a:cxn>
                <a:cxn ang="0">
                  <a:pos x="168" y="27"/>
                </a:cxn>
                <a:cxn ang="0">
                  <a:pos x="189" y="54"/>
                </a:cxn>
                <a:cxn ang="0">
                  <a:pos x="225" y="54"/>
                </a:cxn>
                <a:cxn ang="0">
                  <a:pos x="243" y="55"/>
                </a:cxn>
                <a:cxn ang="0">
                  <a:pos x="247" y="46"/>
                </a:cxn>
                <a:cxn ang="0">
                  <a:pos x="258" y="40"/>
                </a:cxn>
                <a:cxn ang="0">
                  <a:pos x="270" y="31"/>
                </a:cxn>
                <a:cxn ang="0">
                  <a:pos x="296" y="27"/>
                </a:cxn>
                <a:cxn ang="0">
                  <a:pos x="322" y="18"/>
                </a:cxn>
                <a:cxn ang="0">
                  <a:pos x="338" y="28"/>
                </a:cxn>
                <a:cxn ang="0">
                  <a:pos x="363" y="38"/>
                </a:cxn>
                <a:cxn ang="0">
                  <a:pos x="375" y="41"/>
                </a:cxn>
                <a:cxn ang="0">
                  <a:pos x="381" y="35"/>
                </a:cxn>
                <a:cxn ang="0">
                  <a:pos x="393" y="45"/>
                </a:cxn>
                <a:cxn ang="0">
                  <a:pos x="406" y="63"/>
                </a:cxn>
                <a:cxn ang="0">
                  <a:pos x="381" y="76"/>
                </a:cxn>
                <a:cxn ang="0">
                  <a:pos x="367" y="76"/>
                </a:cxn>
                <a:cxn ang="0">
                  <a:pos x="365" y="90"/>
                </a:cxn>
                <a:cxn ang="0">
                  <a:pos x="357" y="87"/>
                </a:cxn>
                <a:cxn ang="0">
                  <a:pos x="352" y="79"/>
                </a:cxn>
                <a:cxn ang="0">
                  <a:pos x="324" y="75"/>
                </a:cxn>
                <a:cxn ang="0">
                  <a:pos x="310" y="80"/>
                </a:cxn>
                <a:cxn ang="0">
                  <a:pos x="291" y="91"/>
                </a:cxn>
                <a:cxn ang="0">
                  <a:pos x="268" y="96"/>
                </a:cxn>
                <a:cxn ang="0">
                  <a:pos x="262" y="107"/>
                </a:cxn>
                <a:cxn ang="0">
                  <a:pos x="250" y="107"/>
                </a:cxn>
                <a:cxn ang="0">
                  <a:pos x="240" y="107"/>
                </a:cxn>
                <a:cxn ang="0">
                  <a:pos x="230" y="117"/>
                </a:cxn>
                <a:cxn ang="0">
                  <a:pos x="220" y="109"/>
                </a:cxn>
                <a:cxn ang="0">
                  <a:pos x="204" y="144"/>
                </a:cxn>
                <a:cxn ang="0">
                  <a:pos x="184" y="178"/>
                </a:cxn>
                <a:cxn ang="0">
                  <a:pos x="186" y="161"/>
                </a:cxn>
                <a:cxn ang="0">
                  <a:pos x="183" y="158"/>
                </a:cxn>
                <a:cxn ang="0">
                  <a:pos x="175" y="160"/>
                </a:cxn>
                <a:cxn ang="0">
                  <a:pos x="173" y="138"/>
                </a:cxn>
                <a:cxn ang="0">
                  <a:pos x="163" y="122"/>
                </a:cxn>
                <a:cxn ang="0">
                  <a:pos x="151" y="112"/>
                </a:cxn>
                <a:cxn ang="0">
                  <a:pos x="133" y="104"/>
                </a:cxn>
                <a:cxn ang="0">
                  <a:pos x="106" y="103"/>
                </a:cxn>
                <a:cxn ang="0">
                  <a:pos x="92" y="97"/>
                </a:cxn>
                <a:cxn ang="0">
                  <a:pos x="74" y="93"/>
                </a:cxn>
                <a:cxn ang="0">
                  <a:pos x="17" y="82"/>
                </a:cxn>
                <a:cxn ang="0">
                  <a:pos x="10" y="68"/>
                </a:cxn>
                <a:cxn ang="0">
                  <a:pos x="3" y="60"/>
                </a:cxn>
                <a:cxn ang="0">
                  <a:pos x="20" y="54"/>
                </a:cxn>
                <a:cxn ang="0">
                  <a:pos x="37" y="37"/>
                </a:cxn>
                <a:cxn ang="0">
                  <a:pos x="64" y="32"/>
                </a:cxn>
                <a:cxn ang="0">
                  <a:pos x="85" y="20"/>
                </a:cxn>
              </a:cxnLst>
              <a:rect l="0" t="0" r="r" b="b"/>
              <a:pathLst>
                <a:path w="417" h="180">
                  <a:moveTo>
                    <a:pt x="99" y="0"/>
                  </a:moveTo>
                  <a:lnTo>
                    <a:pt x="107" y="3"/>
                  </a:lnTo>
                  <a:lnTo>
                    <a:pt x="113" y="10"/>
                  </a:lnTo>
                  <a:lnTo>
                    <a:pt x="115" y="18"/>
                  </a:lnTo>
                  <a:lnTo>
                    <a:pt x="117" y="27"/>
                  </a:lnTo>
                  <a:lnTo>
                    <a:pt x="119" y="37"/>
                  </a:lnTo>
                  <a:lnTo>
                    <a:pt x="121" y="37"/>
                  </a:lnTo>
                  <a:lnTo>
                    <a:pt x="123" y="34"/>
                  </a:lnTo>
                  <a:lnTo>
                    <a:pt x="123" y="28"/>
                  </a:lnTo>
                  <a:lnTo>
                    <a:pt x="126" y="26"/>
                  </a:lnTo>
                  <a:lnTo>
                    <a:pt x="129" y="26"/>
                  </a:lnTo>
                  <a:lnTo>
                    <a:pt x="129" y="28"/>
                  </a:lnTo>
                  <a:lnTo>
                    <a:pt x="131" y="28"/>
                  </a:lnTo>
                  <a:lnTo>
                    <a:pt x="136" y="26"/>
                  </a:lnTo>
                  <a:lnTo>
                    <a:pt x="141" y="23"/>
                  </a:lnTo>
                  <a:lnTo>
                    <a:pt x="147" y="20"/>
                  </a:lnTo>
                  <a:lnTo>
                    <a:pt x="158" y="21"/>
                  </a:lnTo>
                  <a:lnTo>
                    <a:pt x="168" y="27"/>
                  </a:lnTo>
                  <a:lnTo>
                    <a:pt x="176" y="35"/>
                  </a:lnTo>
                  <a:lnTo>
                    <a:pt x="183" y="45"/>
                  </a:lnTo>
                  <a:lnTo>
                    <a:pt x="189" y="54"/>
                  </a:lnTo>
                  <a:lnTo>
                    <a:pt x="202" y="53"/>
                  </a:lnTo>
                  <a:lnTo>
                    <a:pt x="214" y="53"/>
                  </a:lnTo>
                  <a:lnTo>
                    <a:pt x="225" y="54"/>
                  </a:lnTo>
                  <a:lnTo>
                    <a:pt x="236" y="56"/>
                  </a:lnTo>
                  <a:lnTo>
                    <a:pt x="242" y="56"/>
                  </a:lnTo>
                  <a:lnTo>
                    <a:pt x="243" y="55"/>
                  </a:lnTo>
                  <a:lnTo>
                    <a:pt x="246" y="51"/>
                  </a:lnTo>
                  <a:lnTo>
                    <a:pt x="246" y="48"/>
                  </a:lnTo>
                  <a:lnTo>
                    <a:pt x="247" y="46"/>
                  </a:lnTo>
                  <a:lnTo>
                    <a:pt x="248" y="45"/>
                  </a:lnTo>
                  <a:lnTo>
                    <a:pt x="255" y="42"/>
                  </a:lnTo>
                  <a:lnTo>
                    <a:pt x="258" y="40"/>
                  </a:lnTo>
                  <a:lnTo>
                    <a:pt x="263" y="37"/>
                  </a:lnTo>
                  <a:lnTo>
                    <a:pt x="265" y="33"/>
                  </a:lnTo>
                  <a:lnTo>
                    <a:pt x="270" y="31"/>
                  </a:lnTo>
                  <a:lnTo>
                    <a:pt x="278" y="28"/>
                  </a:lnTo>
                  <a:lnTo>
                    <a:pt x="286" y="27"/>
                  </a:lnTo>
                  <a:lnTo>
                    <a:pt x="296" y="27"/>
                  </a:lnTo>
                  <a:lnTo>
                    <a:pt x="307" y="26"/>
                  </a:lnTo>
                  <a:lnTo>
                    <a:pt x="314" y="23"/>
                  </a:lnTo>
                  <a:lnTo>
                    <a:pt x="322" y="18"/>
                  </a:lnTo>
                  <a:lnTo>
                    <a:pt x="329" y="14"/>
                  </a:lnTo>
                  <a:lnTo>
                    <a:pt x="338" y="14"/>
                  </a:lnTo>
                  <a:lnTo>
                    <a:pt x="338" y="28"/>
                  </a:lnTo>
                  <a:lnTo>
                    <a:pt x="341" y="40"/>
                  </a:lnTo>
                  <a:lnTo>
                    <a:pt x="349" y="40"/>
                  </a:lnTo>
                  <a:lnTo>
                    <a:pt x="363" y="38"/>
                  </a:lnTo>
                  <a:lnTo>
                    <a:pt x="368" y="39"/>
                  </a:lnTo>
                  <a:lnTo>
                    <a:pt x="371" y="42"/>
                  </a:lnTo>
                  <a:lnTo>
                    <a:pt x="375" y="41"/>
                  </a:lnTo>
                  <a:lnTo>
                    <a:pt x="377" y="40"/>
                  </a:lnTo>
                  <a:lnTo>
                    <a:pt x="379" y="38"/>
                  </a:lnTo>
                  <a:lnTo>
                    <a:pt x="381" y="35"/>
                  </a:lnTo>
                  <a:lnTo>
                    <a:pt x="383" y="34"/>
                  </a:lnTo>
                  <a:lnTo>
                    <a:pt x="390" y="38"/>
                  </a:lnTo>
                  <a:lnTo>
                    <a:pt x="393" y="45"/>
                  </a:lnTo>
                  <a:lnTo>
                    <a:pt x="393" y="54"/>
                  </a:lnTo>
                  <a:lnTo>
                    <a:pt x="399" y="60"/>
                  </a:lnTo>
                  <a:lnTo>
                    <a:pt x="406" y="63"/>
                  </a:lnTo>
                  <a:lnTo>
                    <a:pt x="412" y="69"/>
                  </a:lnTo>
                  <a:lnTo>
                    <a:pt x="417" y="76"/>
                  </a:lnTo>
                  <a:lnTo>
                    <a:pt x="381" y="76"/>
                  </a:lnTo>
                  <a:lnTo>
                    <a:pt x="371" y="74"/>
                  </a:lnTo>
                  <a:lnTo>
                    <a:pt x="369" y="74"/>
                  </a:lnTo>
                  <a:lnTo>
                    <a:pt x="367" y="76"/>
                  </a:lnTo>
                  <a:lnTo>
                    <a:pt x="367" y="79"/>
                  </a:lnTo>
                  <a:lnTo>
                    <a:pt x="365" y="81"/>
                  </a:lnTo>
                  <a:lnTo>
                    <a:pt x="365" y="90"/>
                  </a:lnTo>
                  <a:lnTo>
                    <a:pt x="362" y="90"/>
                  </a:lnTo>
                  <a:lnTo>
                    <a:pt x="358" y="89"/>
                  </a:lnTo>
                  <a:lnTo>
                    <a:pt x="357" y="87"/>
                  </a:lnTo>
                  <a:lnTo>
                    <a:pt x="355" y="84"/>
                  </a:lnTo>
                  <a:lnTo>
                    <a:pt x="353" y="81"/>
                  </a:lnTo>
                  <a:lnTo>
                    <a:pt x="352" y="79"/>
                  </a:lnTo>
                  <a:lnTo>
                    <a:pt x="342" y="77"/>
                  </a:lnTo>
                  <a:lnTo>
                    <a:pt x="333" y="75"/>
                  </a:lnTo>
                  <a:lnTo>
                    <a:pt x="324" y="75"/>
                  </a:lnTo>
                  <a:lnTo>
                    <a:pt x="315" y="76"/>
                  </a:lnTo>
                  <a:lnTo>
                    <a:pt x="312" y="77"/>
                  </a:lnTo>
                  <a:lnTo>
                    <a:pt x="310" y="80"/>
                  </a:lnTo>
                  <a:lnTo>
                    <a:pt x="308" y="83"/>
                  </a:lnTo>
                  <a:lnTo>
                    <a:pt x="301" y="90"/>
                  </a:lnTo>
                  <a:lnTo>
                    <a:pt x="291" y="91"/>
                  </a:lnTo>
                  <a:lnTo>
                    <a:pt x="282" y="91"/>
                  </a:lnTo>
                  <a:lnTo>
                    <a:pt x="273" y="93"/>
                  </a:lnTo>
                  <a:lnTo>
                    <a:pt x="268" y="96"/>
                  </a:lnTo>
                  <a:lnTo>
                    <a:pt x="265" y="98"/>
                  </a:lnTo>
                  <a:lnTo>
                    <a:pt x="264" y="102"/>
                  </a:lnTo>
                  <a:lnTo>
                    <a:pt x="262" y="107"/>
                  </a:lnTo>
                  <a:lnTo>
                    <a:pt x="260" y="110"/>
                  </a:lnTo>
                  <a:lnTo>
                    <a:pt x="256" y="112"/>
                  </a:lnTo>
                  <a:lnTo>
                    <a:pt x="250" y="107"/>
                  </a:lnTo>
                  <a:lnTo>
                    <a:pt x="250" y="104"/>
                  </a:lnTo>
                  <a:lnTo>
                    <a:pt x="243" y="104"/>
                  </a:lnTo>
                  <a:lnTo>
                    <a:pt x="240" y="107"/>
                  </a:lnTo>
                  <a:lnTo>
                    <a:pt x="236" y="110"/>
                  </a:lnTo>
                  <a:lnTo>
                    <a:pt x="234" y="114"/>
                  </a:lnTo>
                  <a:lnTo>
                    <a:pt x="230" y="117"/>
                  </a:lnTo>
                  <a:lnTo>
                    <a:pt x="225" y="118"/>
                  </a:lnTo>
                  <a:lnTo>
                    <a:pt x="225" y="104"/>
                  </a:lnTo>
                  <a:lnTo>
                    <a:pt x="220" y="109"/>
                  </a:lnTo>
                  <a:lnTo>
                    <a:pt x="216" y="116"/>
                  </a:lnTo>
                  <a:lnTo>
                    <a:pt x="214" y="123"/>
                  </a:lnTo>
                  <a:lnTo>
                    <a:pt x="204" y="144"/>
                  </a:lnTo>
                  <a:lnTo>
                    <a:pt x="197" y="163"/>
                  </a:lnTo>
                  <a:lnTo>
                    <a:pt x="189" y="180"/>
                  </a:lnTo>
                  <a:lnTo>
                    <a:pt x="184" y="178"/>
                  </a:lnTo>
                  <a:lnTo>
                    <a:pt x="183" y="172"/>
                  </a:lnTo>
                  <a:lnTo>
                    <a:pt x="184" y="166"/>
                  </a:lnTo>
                  <a:lnTo>
                    <a:pt x="186" y="161"/>
                  </a:lnTo>
                  <a:lnTo>
                    <a:pt x="186" y="160"/>
                  </a:lnTo>
                  <a:lnTo>
                    <a:pt x="185" y="159"/>
                  </a:lnTo>
                  <a:lnTo>
                    <a:pt x="183" y="158"/>
                  </a:lnTo>
                  <a:lnTo>
                    <a:pt x="178" y="158"/>
                  </a:lnTo>
                  <a:lnTo>
                    <a:pt x="176" y="159"/>
                  </a:lnTo>
                  <a:lnTo>
                    <a:pt x="175" y="160"/>
                  </a:lnTo>
                  <a:lnTo>
                    <a:pt x="175" y="161"/>
                  </a:lnTo>
                  <a:lnTo>
                    <a:pt x="173" y="153"/>
                  </a:lnTo>
                  <a:lnTo>
                    <a:pt x="173" y="138"/>
                  </a:lnTo>
                  <a:lnTo>
                    <a:pt x="172" y="131"/>
                  </a:lnTo>
                  <a:lnTo>
                    <a:pt x="169" y="125"/>
                  </a:lnTo>
                  <a:lnTo>
                    <a:pt x="163" y="122"/>
                  </a:lnTo>
                  <a:lnTo>
                    <a:pt x="152" y="122"/>
                  </a:lnTo>
                  <a:lnTo>
                    <a:pt x="152" y="117"/>
                  </a:lnTo>
                  <a:lnTo>
                    <a:pt x="151" y="112"/>
                  </a:lnTo>
                  <a:lnTo>
                    <a:pt x="149" y="108"/>
                  </a:lnTo>
                  <a:lnTo>
                    <a:pt x="141" y="108"/>
                  </a:lnTo>
                  <a:lnTo>
                    <a:pt x="133" y="104"/>
                  </a:lnTo>
                  <a:lnTo>
                    <a:pt x="123" y="102"/>
                  </a:lnTo>
                  <a:lnTo>
                    <a:pt x="115" y="102"/>
                  </a:lnTo>
                  <a:lnTo>
                    <a:pt x="106" y="103"/>
                  </a:lnTo>
                  <a:lnTo>
                    <a:pt x="95" y="102"/>
                  </a:lnTo>
                  <a:lnTo>
                    <a:pt x="93" y="100"/>
                  </a:lnTo>
                  <a:lnTo>
                    <a:pt x="92" y="97"/>
                  </a:lnTo>
                  <a:lnTo>
                    <a:pt x="91" y="96"/>
                  </a:lnTo>
                  <a:lnTo>
                    <a:pt x="90" y="96"/>
                  </a:lnTo>
                  <a:lnTo>
                    <a:pt x="74" y="93"/>
                  </a:lnTo>
                  <a:lnTo>
                    <a:pt x="56" y="89"/>
                  </a:lnTo>
                  <a:lnTo>
                    <a:pt x="36" y="86"/>
                  </a:lnTo>
                  <a:lnTo>
                    <a:pt x="17" y="82"/>
                  </a:lnTo>
                  <a:lnTo>
                    <a:pt x="16" y="76"/>
                  </a:lnTo>
                  <a:lnTo>
                    <a:pt x="14" y="72"/>
                  </a:lnTo>
                  <a:lnTo>
                    <a:pt x="10" y="68"/>
                  </a:lnTo>
                  <a:lnTo>
                    <a:pt x="6" y="66"/>
                  </a:lnTo>
                  <a:lnTo>
                    <a:pt x="0" y="65"/>
                  </a:lnTo>
                  <a:lnTo>
                    <a:pt x="3" y="60"/>
                  </a:lnTo>
                  <a:lnTo>
                    <a:pt x="8" y="58"/>
                  </a:lnTo>
                  <a:lnTo>
                    <a:pt x="15" y="56"/>
                  </a:lnTo>
                  <a:lnTo>
                    <a:pt x="20" y="54"/>
                  </a:lnTo>
                  <a:lnTo>
                    <a:pt x="23" y="52"/>
                  </a:lnTo>
                  <a:lnTo>
                    <a:pt x="30" y="41"/>
                  </a:lnTo>
                  <a:lnTo>
                    <a:pt x="37" y="37"/>
                  </a:lnTo>
                  <a:lnTo>
                    <a:pt x="49" y="38"/>
                  </a:lnTo>
                  <a:lnTo>
                    <a:pt x="57" y="35"/>
                  </a:lnTo>
                  <a:lnTo>
                    <a:pt x="64" y="32"/>
                  </a:lnTo>
                  <a:lnTo>
                    <a:pt x="70" y="27"/>
                  </a:lnTo>
                  <a:lnTo>
                    <a:pt x="77" y="23"/>
                  </a:lnTo>
                  <a:lnTo>
                    <a:pt x="85" y="20"/>
                  </a:lnTo>
                  <a:lnTo>
                    <a:pt x="92" y="10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F21F6F91-0272-408F-B74B-6E36977BD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490" y="2044338"/>
              <a:ext cx="512341" cy="693907"/>
            </a:xfrm>
            <a:custGeom>
              <a:avLst/>
              <a:gdLst/>
              <a:ahLst/>
              <a:cxnLst>
                <a:cxn ang="0">
                  <a:pos x="99" y="1"/>
                </a:cxn>
                <a:cxn ang="0">
                  <a:pos x="106" y="7"/>
                </a:cxn>
                <a:cxn ang="0">
                  <a:pos x="124" y="9"/>
                </a:cxn>
                <a:cxn ang="0">
                  <a:pos x="138" y="20"/>
                </a:cxn>
                <a:cxn ang="0">
                  <a:pos x="183" y="35"/>
                </a:cxn>
                <a:cxn ang="0">
                  <a:pos x="193" y="49"/>
                </a:cxn>
                <a:cxn ang="0">
                  <a:pos x="186" y="59"/>
                </a:cxn>
                <a:cxn ang="0">
                  <a:pos x="193" y="68"/>
                </a:cxn>
                <a:cxn ang="0">
                  <a:pos x="202" y="94"/>
                </a:cxn>
                <a:cxn ang="0">
                  <a:pos x="198" y="121"/>
                </a:cxn>
                <a:cxn ang="0">
                  <a:pos x="189" y="143"/>
                </a:cxn>
                <a:cxn ang="0">
                  <a:pos x="177" y="155"/>
                </a:cxn>
                <a:cxn ang="0">
                  <a:pos x="174" y="183"/>
                </a:cxn>
                <a:cxn ang="0">
                  <a:pos x="196" y="188"/>
                </a:cxn>
                <a:cxn ang="0">
                  <a:pos x="210" y="168"/>
                </a:cxn>
                <a:cxn ang="0">
                  <a:pos x="223" y="152"/>
                </a:cxn>
                <a:cxn ang="0">
                  <a:pos x="242" y="143"/>
                </a:cxn>
                <a:cxn ang="0">
                  <a:pos x="262" y="180"/>
                </a:cxn>
                <a:cxn ang="0">
                  <a:pos x="276" y="223"/>
                </a:cxn>
                <a:cxn ang="0">
                  <a:pos x="281" y="250"/>
                </a:cxn>
                <a:cxn ang="0">
                  <a:pos x="278" y="271"/>
                </a:cxn>
                <a:cxn ang="0">
                  <a:pos x="275" y="265"/>
                </a:cxn>
                <a:cxn ang="0">
                  <a:pos x="271" y="265"/>
                </a:cxn>
                <a:cxn ang="0">
                  <a:pos x="259" y="286"/>
                </a:cxn>
                <a:cxn ang="0">
                  <a:pos x="251" y="301"/>
                </a:cxn>
                <a:cxn ang="0">
                  <a:pos x="244" y="329"/>
                </a:cxn>
                <a:cxn ang="0">
                  <a:pos x="233" y="351"/>
                </a:cxn>
                <a:cxn ang="0">
                  <a:pos x="175" y="371"/>
                </a:cxn>
                <a:cxn ang="0">
                  <a:pos x="102" y="373"/>
                </a:cxn>
                <a:cxn ang="0">
                  <a:pos x="27" y="384"/>
                </a:cxn>
                <a:cxn ang="0">
                  <a:pos x="6" y="384"/>
                </a:cxn>
                <a:cxn ang="0">
                  <a:pos x="14" y="372"/>
                </a:cxn>
                <a:cxn ang="0">
                  <a:pos x="28" y="336"/>
                </a:cxn>
                <a:cxn ang="0">
                  <a:pos x="31" y="274"/>
                </a:cxn>
                <a:cxn ang="0">
                  <a:pos x="19" y="241"/>
                </a:cxn>
                <a:cxn ang="0">
                  <a:pos x="9" y="223"/>
                </a:cxn>
                <a:cxn ang="0">
                  <a:pos x="3" y="213"/>
                </a:cxn>
                <a:cxn ang="0">
                  <a:pos x="9" y="197"/>
                </a:cxn>
                <a:cxn ang="0">
                  <a:pos x="7" y="159"/>
                </a:cxn>
                <a:cxn ang="0">
                  <a:pos x="14" y="127"/>
                </a:cxn>
                <a:cxn ang="0">
                  <a:pos x="11" y="115"/>
                </a:cxn>
                <a:cxn ang="0">
                  <a:pos x="19" y="93"/>
                </a:cxn>
                <a:cxn ang="0">
                  <a:pos x="42" y="73"/>
                </a:cxn>
                <a:cxn ang="0">
                  <a:pos x="47" y="98"/>
                </a:cxn>
                <a:cxn ang="0">
                  <a:pos x="52" y="93"/>
                </a:cxn>
                <a:cxn ang="0">
                  <a:pos x="56" y="96"/>
                </a:cxn>
                <a:cxn ang="0">
                  <a:pos x="63" y="83"/>
                </a:cxn>
                <a:cxn ang="0">
                  <a:pos x="62" y="63"/>
                </a:cxn>
                <a:cxn ang="0">
                  <a:pos x="74" y="42"/>
                </a:cxn>
                <a:cxn ang="0">
                  <a:pos x="81" y="30"/>
                </a:cxn>
                <a:cxn ang="0">
                  <a:pos x="76" y="22"/>
                </a:cxn>
                <a:cxn ang="0">
                  <a:pos x="92" y="0"/>
                </a:cxn>
              </a:cxnLst>
              <a:rect l="0" t="0" r="r" b="b"/>
              <a:pathLst>
                <a:path w="285" h="386">
                  <a:moveTo>
                    <a:pt x="92" y="0"/>
                  </a:moveTo>
                  <a:lnTo>
                    <a:pt x="97" y="0"/>
                  </a:lnTo>
                  <a:lnTo>
                    <a:pt x="99" y="1"/>
                  </a:lnTo>
                  <a:lnTo>
                    <a:pt x="102" y="3"/>
                  </a:lnTo>
                  <a:lnTo>
                    <a:pt x="104" y="5"/>
                  </a:lnTo>
                  <a:lnTo>
                    <a:pt x="106" y="7"/>
                  </a:lnTo>
                  <a:lnTo>
                    <a:pt x="110" y="8"/>
                  </a:lnTo>
                  <a:lnTo>
                    <a:pt x="117" y="9"/>
                  </a:lnTo>
                  <a:lnTo>
                    <a:pt x="124" y="9"/>
                  </a:lnTo>
                  <a:lnTo>
                    <a:pt x="130" y="10"/>
                  </a:lnTo>
                  <a:lnTo>
                    <a:pt x="136" y="14"/>
                  </a:lnTo>
                  <a:lnTo>
                    <a:pt x="138" y="20"/>
                  </a:lnTo>
                  <a:lnTo>
                    <a:pt x="155" y="22"/>
                  </a:lnTo>
                  <a:lnTo>
                    <a:pt x="172" y="27"/>
                  </a:lnTo>
                  <a:lnTo>
                    <a:pt x="183" y="35"/>
                  </a:lnTo>
                  <a:lnTo>
                    <a:pt x="194" y="44"/>
                  </a:lnTo>
                  <a:lnTo>
                    <a:pt x="194" y="47"/>
                  </a:lnTo>
                  <a:lnTo>
                    <a:pt x="193" y="49"/>
                  </a:lnTo>
                  <a:lnTo>
                    <a:pt x="187" y="55"/>
                  </a:lnTo>
                  <a:lnTo>
                    <a:pt x="186" y="57"/>
                  </a:lnTo>
                  <a:lnTo>
                    <a:pt x="186" y="59"/>
                  </a:lnTo>
                  <a:lnTo>
                    <a:pt x="187" y="63"/>
                  </a:lnTo>
                  <a:lnTo>
                    <a:pt x="189" y="65"/>
                  </a:lnTo>
                  <a:lnTo>
                    <a:pt x="193" y="68"/>
                  </a:lnTo>
                  <a:lnTo>
                    <a:pt x="197" y="72"/>
                  </a:lnTo>
                  <a:lnTo>
                    <a:pt x="200" y="76"/>
                  </a:lnTo>
                  <a:lnTo>
                    <a:pt x="202" y="94"/>
                  </a:lnTo>
                  <a:lnTo>
                    <a:pt x="203" y="105"/>
                  </a:lnTo>
                  <a:lnTo>
                    <a:pt x="202" y="113"/>
                  </a:lnTo>
                  <a:lnTo>
                    <a:pt x="198" y="121"/>
                  </a:lnTo>
                  <a:lnTo>
                    <a:pt x="191" y="127"/>
                  </a:lnTo>
                  <a:lnTo>
                    <a:pt x="191" y="134"/>
                  </a:lnTo>
                  <a:lnTo>
                    <a:pt x="189" y="143"/>
                  </a:lnTo>
                  <a:lnTo>
                    <a:pt x="188" y="149"/>
                  </a:lnTo>
                  <a:lnTo>
                    <a:pt x="183" y="152"/>
                  </a:lnTo>
                  <a:lnTo>
                    <a:pt x="177" y="155"/>
                  </a:lnTo>
                  <a:lnTo>
                    <a:pt x="172" y="157"/>
                  </a:lnTo>
                  <a:lnTo>
                    <a:pt x="172" y="173"/>
                  </a:lnTo>
                  <a:lnTo>
                    <a:pt x="174" y="183"/>
                  </a:lnTo>
                  <a:lnTo>
                    <a:pt x="180" y="191"/>
                  </a:lnTo>
                  <a:lnTo>
                    <a:pt x="191" y="195"/>
                  </a:lnTo>
                  <a:lnTo>
                    <a:pt x="196" y="188"/>
                  </a:lnTo>
                  <a:lnTo>
                    <a:pt x="202" y="182"/>
                  </a:lnTo>
                  <a:lnTo>
                    <a:pt x="207" y="175"/>
                  </a:lnTo>
                  <a:lnTo>
                    <a:pt x="210" y="168"/>
                  </a:lnTo>
                  <a:lnTo>
                    <a:pt x="211" y="157"/>
                  </a:lnTo>
                  <a:lnTo>
                    <a:pt x="218" y="155"/>
                  </a:lnTo>
                  <a:lnTo>
                    <a:pt x="223" y="152"/>
                  </a:lnTo>
                  <a:lnTo>
                    <a:pt x="228" y="147"/>
                  </a:lnTo>
                  <a:lnTo>
                    <a:pt x="233" y="145"/>
                  </a:lnTo>
                  <a:lnTo>
                    <a:pt x="242" y="143"/>
                  </a:lnTo>
                  <a:lnTo>
                    <a:pt x="251" y="154"/>
                  </a:lnTo>
                  <a:lnTo>
                    <a:pt x="258" y="166"/>
                  </a:lnTo>
                  <a:lnTo>
                    <a:pt x="262" y="180"/>
                  </a:lnTo>
                  <a:lnTo>
                    <a:pt x="266" y="195"/>
                  </a:lnTo>
                  <a:lnTo>
                    <a:pt x="271" y="209"/>
                  </a:lnTo>
                  <a:lnTo>
                    <a:pt x="276" y="223"/>
                  </a:lnTo>
                  <a:lnTo>
                    <a:pt x="285" y="233"/>
                  </a:lnTo>
                  <a:lnTo>
                    <a:pt x="282" y="240"/>
                  </a:lnTo>
                  <a:lnTo>
                    <a:pt x="281" y="250"/>
                  </a:lnTo>
                  <a:lnTo>
                    <a:pt x="281" y="271"/>
                  </a:lnTo>
                  <a:lnTo>
                    <a:pt x="279" y="272"/>
                  </a:lnTo>
                  <a:lnTo>
                    <a:pt x="278" y="271"/>
                  </a:lnTo>
                  <a:lnTo>
                    <a:pt x="276" y="271"/>
                  </a:lnTo>
                  <a:lnTo>
                    <a:pt x="275" y="269"/>
                  </a:lnTo>
                  <a:lnTo>
                    <a:pt x="275" y="265"/>
                  </a:lnTo>
                  <a:lnTo>
                    <a:pt x="274" y="265"/>
                  </a:lnTo>
                  <a:lnTo>
                    <a:pt x="273" y="264"/>
                  </a:lnTo>
                  <a:lnTo>
                    <a:pt x="271" y="265"/>
                  </a:lnTo>
                  <a:lnTo>
                    <a:pt x="265" y="269"/>
                  </a:lnTo>
                  <a:lnTo>
                    <a:pt x="260" y="276"/>
                  </a:lnTo>
                  <a:lnTo>
                    <a:pt x="259" y="286"/>
                  </a:lnTo>
                  <a:lnTo>
                    <a:pt x="259" y="296"/>
                  </a:lnTo>
                  <a:lnTo>
                    <a:pt x="254" y="299"/>
                  </a:lnTo>
                  <a:lnTo>
                    <a:pt x="251" y="301"/>
                  </a:lnTo>
                  <a:lnTo>
                    <a:pt x="245" y="307"/>
                  </a:lnTo>
                  <a:lnTo>
                    <a:pt x="246" y="318"/>
                  </a:lnTo>
                  <a:lnTo>
                    <a:pt x="244" y="329"/>
                  </a:lnTo>
                  <a:lnTo>
                    <a:pt x="240" y="336"/>
                  </a:lnTo>
                  <a:lnTo>
                    <a:pt x="236" y="343"/>
                  </a:lnTo>
                  <a:lnTo>
                    <a:pt x="233" y="351"/>
                  </a:lnTo>
                  <a:lnTo>
                    <a:pt x="231" y="360"/>
                  </a:lnTo>
                  <a:lnTo>
                    <a:pt x="203" y="365"/>
                  </a:lnTo>
                  <a:lnTo>
                    <a:pt x="175" y="371"/>
                  </a:lnTo>
                  <a:lnTo>
                    <a:pt x="146" y="374"/>
                  </a:lnTo>
                  <a:lnTo>
                    <a:pt x="120" y="372"/>
                  </a:lnTo>
                  <a:lnTo>
                    <a:pt x="102" y="373"/>
                  </a:lnTo>
                  <a:lnTo>
                    <a:pt x="62" y="380"/>
                  </a:lnTo>
                  <a:lnTo>
                    <a:pt x="42" y="383"/>
                  </a:lnTo>
                  <a:lnTo>
                    <a:pt x="27" y="384"/>
                  </a:lnTo>
                  <a:lnTo>
                    <a:pt x="11" y="386"/>
                  </a:lnTo>
                  <a:lnTo>
                    <a:pt x="6" y="386"/>
                  </a:lnTo>
                  <a:lnTo>
                    <a:pt x="6" y="384"/>
                  </a:lnTo>
                  <a:lnTo>
                    <a:pt x="10" y="380"/>
                  </a:lnTo>
                  <a:lnTo>
                    <a:pt x="11" y="380"/>
                  </a:lnTo>
                  <a:lnTo>
                    <a:pt x="14" y="372"/>
                  </a:lnTo>
                  <a:lnTo>
                    <a:pt x="19" y="364"/>
                  </a:lnTo>
                  <a:lnTo>
                    <a:pt x="23" y="352"/>
                  </a:lnTo>
                  <a:lnTo>
                    <a:pt x="28" y="336"/>
                  </a:lnTo>
                  <a:lnTo>
                    <a:pt x="33" y="314"/>
                  </a:lnTo>
                  <a:lnTo>
                    <a:pt x="34" y="290"/>
                  </a:lnTo>
                  <a:lnTo>
                    <a:pt x="31" y="274"/>
                  </a:lnTo>
                  <a:lnTo>
                    <a:pt x="26" y="259"/>
                  </a:lnTo>
                  <a:lnTo>
                    <a:pt x="25" y="245"/>
                  </a:lnTo>
                  <a:lnTo>
                    <a:pt x="19" y="241"/>
                  </a:lnTo>
                  <a:lnTo>
                    <a:pt x="16" y="237"/>
                  </a:lnTo>
                  <a:lnTo>
                    <a:pt x="12" y="231"/>
                  </a:lnTo>
                  <a:lnTo>
                    <a:pt x="9" y="223"/>
                  </a:lnTo>
                  <a:lnTo>
                    <a:pt x="6" y="218"/>
                  </a:lnTo>
                  <a:lnTo>
                    <a:pt x="4" y="217"/>
                  </a:lnTo>
                  <a:lnTo>
                    <a:pt x="3" y="213"/>
                  </a:lnTo>
                  <a:lnTo>
                    <a:pt x="3" y="211"/>
                  </a:lnTo>
                  <a:lnTo>
                    <a:pt x="6" y="204"/>
                  </a:lnTo>
                  <a:lnTo>
                    <a:pt x="9" y="197"/>
                  </a:lnTo>
                  <a:lnTo>
                    <a:pt x="6" y="184"/>
                  </a:lnTo>
                  <a:lnTo>
                    <a:pt x="0" y="175"/>
                  </a:lnTo>
                  <a:lnTo>
                    <a:pt x="7" y="159"/>
                  </a:lnTo>
                  <a:lnTo>
                    <a:pt x="12" y="150"/>
                  </a:lnTo>
                  <a:lnTo>
                    <a:pt x="14" y="140"/>
                  </a:lnTo>
                  <a:lnTo>
                    <a:pt x="14" y="127"/>
                  </a:lnTo>
                  <a:lnTo>
                    <a:pt x="12" y="120"/>
                  </a:lnTo>
                  <a:lnTo>
                    <a:pt x="11" y="118"/>
                  </a:lnTo>
                  <a:lnTo>
                    <a:pt x="11" y="115"/>
                  </a:lnTo>
                  <a:lnTo>
                    <a:pt x="18" y="104"/>
                  </a:lnTo>
                  <a:lnTo>
                    <a:pt x="20" y="99"/>
                  </a:lnTo>
                  <a:lnTo>
                    <a:pt x="19" y="93"/>
                  </a:lnTo>
                  <a:lnTo>
                    <a:pt x="28" y="89"/>
                  </a:lnTo>
                  <a:lnTo>
                    <a:pt x="37" y="82"/>
                  </a:lnTo>
                  <a:lnTo>
                    <a:pt x="42" y="73"/>
                  </a:lnTo>
                  <a:lnTo>
                    <a:pt x="45" y="76"/>
                  </a:lnTo>
                  <a:lnTo>
                    <a:pt x="45" y="98"/>
                  </a:lnTo>
                  <a:lnTo>
                    <a:pt x="47" y="98"/>
                  </a:lnTo>
                  <a:lnTo>
                    <a:pt x="47" y="97"/>
                  </a:lnTo>
                  <a:lnTo>
                    <a:pt x="49" y="94"/>
                  </a:lnTo>
                  <a:lnTo>
                    <a:pt x="52" y="93"/>
                  </a:lnTo>
                  <a:lnTo>
                    <a:pt x="53" y="93"/>
                  </a:lnTo>
                  <a:lnTo>
                    <a:pt x="55" y="96"/>
                  </a:lnTo>
                  <a:lnTo>
                    <a:pt x="56" y="96"/>
                  </a:lnTo>
                  <a:lnTo>
                    <a:pt x="59" y="92"/>
                  </a:lnTo>
                  <a:lnTo>
                    <a:pt x="62" y="89"/>
                  </a:lnTo>
                  <a:lnTo>
                    <a:pt x="63" y="83"/>
                  </a:lnTo>
                  <a:lnTo>
                    <a:pt x="65" y="78"/>
                  </a:lnTo>
                  <a:lnTo>
                    <a:pt x="63" y="71"/>
                  </a:lnTo>
                  <a:lnTo>
                    <a:pt x="62" y="63"/>
                  </a:lnTo>
                  <a:lnTo>
                    <a:pt x="62" y="56"/>
                  </a:lnTo>
                  <a:lnTo>
                    <a:pt x="67" y="47"/>
                  </a:lnTo>
                  <a:lnTo>
                    <a:pt x="74" y="42"/>
                  </a:lnTo>
                  <a:lnTo>
                    <a:pt x="84" y="40"/>
                  </a:lnTo>
                  <a:lnTo>
                    <a:pt x="84" y="34"/>
                  </a:lnTo>
                  <a:lnTo>
                    <a:pt x="81" y="30"/>
                  </a:lnTo>
                  <a:lnTo>
                    <a:pt x="79" y="29"/>
                  </a:lnTo>
                  <a:lnTo>
                    <a:pt x="76" y="27"/>
                  </a:lnTo>
                  <a:lnTo>
                    <a:pt x="76" y="22"/>
                  </a:lnTo>
                  <a:lnTo>
                    <a:pt x="79" y="15"/>
                  </a:lnTo>
                  <a:lnTo>
                    <a:pt x="83" y="9"/>
                  </a:lnTo>
                  <a:lnTo>
                    <a:pt x="92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3AFD3B45-298F-4A83-8507-9C2270811D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34201" y="2716673"/>
              <a:ext cx="395491" cy="690311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184" y="9"/>
                </a:cxn>
                <a:cxn ang="0">
                  <a:pos x="188" y="16"/>
                </a:cxn>
                <a:cxn ang="0">
                  <a:pos x="200" y="110"/>
                </a:cxn>
                <a:cxn ang="0">
                  <a:pos x="214" y="235"/>
                </a:cxn>
                <a:cxn ang="0">
                  <a:pos x="211" y="256"/>
                </a:cxn>
                <a:cxn ang="0">
                  <a:pos x="213" y="261"/>
                </a:cxn>
                <a:cxn ang="0">
                  <a:pos x="213" y="265"/>
                </a:cxn>
                <a:cxn ang="0">
                  <a:pos x="213" y="268"/>
                </a:cxn>
                <a:cxn ang="0">
                  <a:pos x="220" y="269"/>
                </a:cxn>
                <a:cxn ang="0">
                  <a:pos x="215" y="275"/>
                </a:cxn>
                <a:cxn ang="0">
                  <a:pos x="207" y="270"/>
                </a:cxn>
                <a:cxn ang="0">
                  <a:pos x="201" y="278"/>
                </a:cxn>
                <a:cxn ang="0">
                  <a:pos x="199" y="279"/>
                </a:cxn>
                <a:cxn ang="0">
                  <a:pos x="195" y="285"/>
                </a:cxn>
                <a:cxn ang="0">
                  <a:pos x="192" y="279"/>
                </a:cxn>
                <a:cxn ang="0">
                  <a:pos x="186" y="283"/>
                </a:cxn>
                <a:cxn ang="0">
                  <a:pos x="180" y="282"/>
                </a:cxn>
                <a:cxn ang="0">
                  <a:pos x="178" y="297"/>
                </a:cxn>
                <a:cxn ang="0">
                  <a:pos x="166" y="318"/>
                </a:cxn>
                <a:cxn ang="0">
                  <a:pos x="152" y="328"/>
                </a:cxn>
                <a:cxn ang="0">
                  <a:pos x="143" y="357"/>
                </a:cxn>
                <a:cxn ang="0">
                  <a:pos x="135" y="350"/>
                </a:cxn>
                <a:cxn ang="0">
                  <a:pos x="130" y="356"/>
                </a:cxn>
                <a:cxn ang="0">
                  <a:pos x="123" y="347"/>
                </a:cxn>
                <a:cxn ang="0">
                  <a:pos x="111" y="342"/>
                </a:cxn>
                <a:cxn ang="0">
                  <a:pos x="115" y="348"/>
                </a:cxn>
                <a:cxn ang="0">
                  <a:pos x="106" y="362"/>
                </a:cxn>
                <a:cxn ang="0">
                  <a:pos x="102" y="368"/>
                </a:cxn>
                <a:cxn ang="0">
                  <a:pos x="101" y="370"/>
                </a:cxn>
                <a:cxn ang="0">
                  <a:pos x="88" y="367"/>
                </a:cxn>
                <a:cxn ang="0">
                  <a:pos x="78" y="369"/>
                </a:cxn>
                <a:cxn ang="0">
                  <a:pos x="72" y="368"/>
                </a:cxn>
                <a:cxn ang="0">
                  <a:pos x="72" y="373"/>
                </a:cxn>
                <a:cxn ang="0">
                  <a:pos x="62" y="377"/>
                </a:cxn>
                <a:cxn ang="0">
                  <a:pos x="48" y="373"/>
                </a:cxn>
                <a:cxn ang="0">
                  <a:pos x="29" y="376"/>
                </a:cxn>
                <a:cxn ang="0">
                  <a:pos x="26" y="380"/>
                </a:cxn>
                <a:cxn ang="0">
                  <a:pos x="10" y="382"/>
                </a:cxn>
                <a:cxn ang="0">
                  <a:pos x="2" y="366"/>
                </a:cxn>
                <a:cxn ang="0">
                  <a:pos x="8" y="347"/>
                </a:cxn>
                <a:cxn ang="0">
                  <a:pos x="15" y="338"/>
                </a:cxn>
                <a:cxn ang="0">
                  <a:pos x="32" y="308"/>
                </a:cxn>
                <a:cxn ang="0">
                  <a:pos x="29" y="283"/>
                </a:cxn>
                <a:cxn ang="0">
                  <a:pos x="23" y="275"/>
                </a:cxn>
                <a:cxn ang="0">
                  <a:pos x="17" y="269"/>
                </a:cxn>
                <a:cxn ang="0">
                  <a:pos x="25" y="245"/>
                </a:cxn>
                <a:cxn ang="0">
                  <a:pos x="15" y="31"/>
                </a:cxn>
                <a:cxn ang="0">
                  <a:pos x="16" y="34"/>
                </a:cxn>
                <a:cxn ang="0">
                  <a:pos x="19" y="35"/>
                </a:cxn>
                <a:cxn ang="0">
                  <a:pos x="31" y="28"/>
                </a:cxn>
                <a:cxn ang="0">
                  <a:pos x="47" y="17"/>
                </a:cxn>
                <a:cxn ang="0">
                  <a:pos x="52" y="18"/>
                </a:cxn>
                <a:cxn ang="0">
                  <a:pos x="133" y="7"/>
                </a:cxn>
              </a:cxnLst>
              <a:rect l="0" t="0" r="r" b="b"/>
              <a:pathLst>
                <a:path w="220" h="384">
                  <a:moveTo>
                    <a:pt x="3" y="28"/>
                  </a:moveTo>
                  <a:lnTo>
                    <a:pt x="3" y="31"/>
                  </a:lnTo>
                  <a:lnTo>
                    <a:pt x="2" y="30"/>
                  </a:lnTo>
                  <a:lnTo>
                    <a:pt x="3" y="28"/>
                  </a:lnTo>
                  <a:close/>
                  <a:moveTo>
                    <a:pt x="184" y="0"/>
                  </a:moveTo>
                  <a:lnTo>
                    <a:pt x="185" y="3"/>
                  </a:lnTo>
                  <a:lnTo>
                    <a:pt x="185" y="7"/>
                  </a:lnTo>
                  <a:lnTo>
                    <a:pt x="184" y="9"/>
                  </a:lnTo>
                  <a:lnTo>
                    <a:pt x="185" y="11"/>
                  </a:lnTo>
                  <a:lnTo>
                    <a:pt x="186" y="12"/>
                  </a:lnTo>
                  <a:lnTo>
                    <a:pt x="187" y="14"/>
                  </a:lnTo>
                  <a:lnTo>
                    <a:pt x="188" y="16"/>
                  </a:lnTo>
                  <a:lnTo>
                    <a:pt x="188" y="34"/>
                  </a:lnTo>
                  <a:lnTo>
                    <a:pt x="192" y="59"/>
                  </a:lnTo>
                  <a:lnTo>
                    <a:pt x="196" y="83"/>
                  </a:lnTo>
                  <a:lnTo>
                    <a:pt x="200" y="110"/>
                  </a:lnTo>
                  <a:lnTo>
                    <a:pt x="203" y="144"/>
                  </a:lnTo>
                  <a:lnTo>
                    <a:pt x="206" y="178"/>
                  </a:lnTo>
                  <a:lnTo>
                    <a:pt x="213" y="217"/>
                  </a:lnTo>
                  <a:lnTo>
                    <a:pt x="214" y="235"/>
                  </a:lnTo>
                  <a:lnTo>
                    <a:pt x="213" y="243"/>
                  </a:lnTo>
                  <a:lnTo>
                    <a:pt x="213" y="249"/>
                  </a:lnTo>
                  <a:lnTo>
                    <a:pt x="214" y="257"/>
                  </a:lnTo>
                  <a:lnTo>
                    <a:pt x="211" y="256"/>
                  </a:lnTo>
                  <a:lnTo>
                    <a:pt x="210" y="255"/>
                  </a:lnTo>
                  <a:lnTo>
                    <a:pt x="209" y="255"/>
                  </a:lnTo>
                  <a:lnTo>
                    <a:pt x="209" y="257"/>
                  </a:lnTo>
                  <a:lnTo>
                    <a:pt x="213" y="261"/>
                  </a:lnTo>
                  <a:lnTo>
                    <a:pt x="213" y="263"/>
                  </a:lnTo>
                  <a:lnTo>
                    <a:pt x="214" y="264"/>
                  </a:lnTo>
                  <a:lnTo>
                    <a:pt x="213" y="264"/>
                  </a:lnTo>
                  <a:lnTo>
                    <a:pt x="213" y="265"/>
                  </a:lnTo>
                  <a:lnTo>
                    <a:pt x="208" y="263"/>
                  </a:lnTo>
                  <a:lnTo>
                    <a:pt x="209" y="265"/>
                  </a:lnTo>
                  <a:lnTo>
                    <a:pt x="211" y="268"/>
                  </a:lnTo>
                  <a:lnTo>
                    <a:pt x="213" y="268"/>
                  </a:lnTo>
                  <a:lnTo>
                    <a:pt x="215" y="266"/>
                  </a:lnTo>
                  <a:lnTo>
                    <a:pt x="216" y="266"/>
                  </a:lnTo>
                  <a:lnTo>
                    <a:pt x="218" y="268"/>
                  </a:lnTo>
                  <a:lnTo>
                    <a:pt x="220" y="269"/>
                  </a:lnTo>
                  <a:lnTo>
                    <a:pt x="220" y="270"/>
                  </a:lnTo>
                  <a:lnTo>
                    <a:pt x="218" y="272"/>
                  </a:lnTo>
                  <a:lnTo>
                    <a:pt x="217" y="273"/>
                  </a:lnTo>
                  <a:lnTo>
                    <a:pt x="215" y="275"/>
                  </a:lnTo>
                  <a:lnTo>
                    <a:pt x="210" y="275"/>
                  </a:lnTo>
                  <a:lnTo>
                    <a:pt x="209" y="273"/>
                  </a:lnTo>
                  <a:lnTo>
                    <a:pt x="208" y="271"/>
                  </a:lnTo>
                  <a:lnTo>
                    <a:pt x="207" y="270"/>
                  </a:lnTo>
                  <a:lnTo>
                    <a:pt x="207" y="278"/>
                  </a:lnTo>
                  <a:lnTo>
                    <a:pt x="206" y="279"/>
                  </a:lnTo>
                  <a:lnTo>
                    <a:pt x="202" y="279"/>
                  </a:lnTo>
                  <a:lnTo>
                    <a:pt x="201" y="278"/>
                  </a:lnTo>
                  <a:lnTo>
                    <a:pt x="200" y="278"/>
                  </a:lnTo>
                  <a:lnTo>
                    <a:pt x="200" y="277"/>
                  </a:lnTo>
                  <a:lnTo>
                    <a:pt x="199" y="278"/>
                  </a:lnTo>
                  <a:lnTo>
                    <a:pt x="199" y="279"/>
                  </a:lnTo>
                  <a:lnTo>
                    <a:pt x="200" y="280"/>
                  </a:lnTo>
                  <a:lnTo>
                    <a:pt x="200" y="284"/>
                  </a:lnTo>
                  <a:lnTo>
                    <a:pt x="198" y="285"/>
                  </a:lnTo>
                  <a:lnTo>
                    <a:pt x="195" y="285"/>
                  </a:lnTo>
                  <a:lnTo>
                    <a:pt x="194" y="284"/>
                  </a:lnTo>
                  <a:lnTo>
                    <a:pt x="193" y="282"/>
                  </a:lnTo>
                  <a:lnTo>
                    <a:pt x="193" y="280"/>
                  </a:lnTo>
                  <a:lnTo>
                    <a:pt x="192" y="279"/>
                  </a:lnTo>
                  <a:lnTo>
                    <a:pt x="191" y="279"/>
                  </a:lnTo>
                  <a:lnTo>
                    <a:pt x="189" y="280"/>
                  </a:lnTo>
                  <a:lnTo>
                    <a:pt x="187" y="282"/>
                  </a:lnTo>
                  <a:lnTo>
                    <a:pt x="186" y="283"/>
                  </a:lnTo>
                  <a:lnTo>
                    <a:pt x="184" y="283"/>
                  </a:lnTo>
                  <a:lnTo>
                    <a:pt x="182" y="284"/>
                  </a:lnTo>
                  <a:lnTo>
                    <a:pt x="181" y="284"/>
                  </a:lnTo>
                  <a:lnTo>
                    <a:pt x="180" y="282"/>
                  </a:lnTo>
                  <a:lnTo>
                    <a:pt x="180" y="279"/>
                  </a:lnTo>
                  <a:lnTo>
                    <a:pt x="175" y="284"/>
                  </a:lnTo>
                  <a:lnTo>
                    <a:pt x="175" y="290"/>
                  </a:lnTo>
                  <a:lnTo>
                    <a:pt x="178" y="297"/>
                  </a:lnTo>
                  <a:lnTo>
                    <a:pt x="178" y="305"/>
                  </a:lnTo>
                  <a:lnTo>
                    <a:pt x="172" y="307"/>
                  </a:lnTo>
                  <a:lnTo>
                    <a:pt x="168" y="312"/>
                  </a:lnTo>
                  <a:lnTo>
                    <a:pt x="166" y="318"/>
                  </a:lnTo>
                  <a:lnTo>
                    <a:pt x="165" y="324"/>
                  </a:lnTo>
                  <a:lnTo>
                    <a:pt x="161" y="328"/>
                  </a:lnTo>
                  <a:lnTo>
                    <a:pt x="158" y="329"/>
                  </a:lnTo>
                  <a:lnTo>
                    <a:pt x="152" y="328"/>
                  </a:lnTo>
                  <a:lnTo>
                    <a:pt x="150" y="338"/>
                  </a:lnTo>
                  <a:lnTo>
                    <a:pt x="149" y="347"/>
                  </a:lnTo>
                  <a:lnTo>
                    <a:pt x="146" y="356"/>
                  </a:lnTo>
                  <a:lnTo>
                    <a:pt x="143" y="357"/>
                  </a:lnTo>
                  <a:lnTo>
                    <a:pt x="140" y="357"/>
                  </a:lnTo>
                  <a:lnTo>
                    <a:pt x="138" y="356"/>
                  </a:lnTo>
                  <a:lnTo>
                    <a:pt x="135" y="353"/>
                  </a:lnTo>
                  <a:lnTo>
                    <a:pt x="135" y="350"/>
                  </a:lnTo>
                  <a:lnTo>
                    <a:pt x="133" y="350"/>
                  </a:lnTo>
                  <a:lnTo>
                    <a:pt x="133" y="352"/>
                  </a:lnTo>
                  <a:lnTo>
                    <a:pt x="132" y="354"/>
                  </a:lnTo>
                  <a:lnTo>
                    <a:pt x="130" y="356"/>
                  </a:lnTo>
                  <a:lnTo>
                    <a:pt x="127" y="356"/>
                  </a:lnTo>
                  <a:lnTo>
                    <a:pt x="127" y="352"/>
                  </a:lnTo>
                  <a:lnTo>
                    <a:pt x="125" y="349"/>
                  </a:lnTo>
                  <a:lnTo>
                    <a:pt x="123" y="347"/>
                  </a:lnTo>
                  <a:lnTo>
                    <a:pt x="122" y="345"/>
                  </a:lnTo>
                  <a:lnTo>
                    <a:pt x="118" y="343"/>
                  </a:lnTo>
                  <a:lnTo>
                    <a:pt x="116" y="342"/>
                  </a:lnTo>
                  <a:lnTo>
                    <a:pt x="111" y="342"/>
                  </a:lnTo>
                  <a:lnTo>
                    <a:pt x="111" y="346"/>
                  </a:lnTo>
                  <a:lnTo>
                    <a:pt x="113" y="347"/>
                  </a:lnTo>
                  <a:lnTo>
                    <a:pt x="113" y="348"/>
                  </a:lnTo>
                  <a:lnTo>
                    <a:pt x="115" y="348"/>
                  </a:lnTo>
                  <a:lnTo>
                    <a:pt x="114" y="349"/>
                  </a:lnTo>
                  <a:lnTo>
                    <a:pt x="107" y="353"/>
                  </a:lnTo>
                  <a:lnTo>
                    <a:pt x="106" y="356"/>
                  </a:lnTo>
                  <a:lnTo>
                    <a:pt x="106" y="362"/>
                  </a:lnTo>
                  <a:lnTo>
                    <a:pt x="104" y="366"/>
                  </a:lnTo>
                  <a:lnTo>
                    <a:pt x="104" y="367"/>
                  </a:lnTo>
                  <a:lnTo>
                    <a:pt x="103" y="367"/>
                  </a:lnTo>
                  <a:lnTo>
                    <a:pt x="102" y="368"/>
                  </a:lnTo>
                  <a:lnTo>
                    <a:pt x="100" y="368"/>
                  </a:lnTo>
                  <a:lnTo>
                    <a:pt x="99" y="369"/>
                  </a:lnTo>
                  <a:lnTo>
                    <a:pt x="100" y="369"/>
                  </a:lnTo>
                  <a:lnTo>
                    <a:pt x="101" y="370"/>
                  </a:lnTo>
                  <a:lnTo>
                    <a:pt x="99" y="373"/>
                  </a:lnTo>
                  <a:lnTo>
                    <a:pt x="96" y="373"/>
                  </a:lnTo>
                  <a:lnTo>
                    <a:pt x="92" y="370"/>
                  </a:lnTo>
                  <a:lnTo>
                    <a:pt x="88" y="367"/>
                  </a:lnTo>
                  <a:lnTo>
                    <a:pt x="87" y="364"/>
                  </a:lnTo>
                  <a:lnTo>
                    <a:pt x="83" y="364"/>
                  </a:lnTo>
                  <a:lnTo>
                    <a:pt x="81" y="366"/>
                  </a:lnTo>
                  <a:lnTo>
                    <a:pt x="78" y="369"/>
                  </a:lnTo>
                  <a:lnTo>
                    <a:pt x="75" y="370"/>
                  </a:lnTo>
                  <a:lnTo>
                    <a:pt x="74" y="369"/>
                  </a:lnTo>
                  <a:lnTo>
                    <a:pt x="73" y="367"/>
                  </a:lnTo>
                  <a:lnTo>
                    <a:pt x="72" y="368"/>
                  </a:lnTo>
                  <a:lnTo>
                    <a:pt x="72" y="369"/>
                  </a:lnTo>
                  <a:lnTo>
                    <a:pt x="73" y="370"/>
                  </a:lnTo>
                  <a:lnTo>
                    <a:pt x="73" y="371"/>
                  </a:lnTo>
                  <a:lnTo>
                    <a:pt x="72" y="373"/>
                  </a:lnTo>
                  <a:lnTo>
                    <a:pt x="67" y="373"/>
                  </a:lnTo>
                  <a:lnTo>
                    <a:pt x="66" y="374"/>
                  </a:lnTo>
                  <a:lnTo>
                    <a:pt x="64" y="375"/>
                  </a:lnTo>
                  <a:lnTo>
                    <a:pt x="62" y="377"/>
                  </a:lnTo>
                  <a:lnTo>
                    <a:pt x="61" y="378"/>
                  </a:lnTo>
                  <a:lnTo>
                    <a:pt x="55" y="378"/>
                  </a:lnTo>
                  <a:lnTo>
                    <a:pt x="51" y="374"/>
                  </a:lnTo>
                  <a:lnTo>
                    <a:pt x="48" y="373"/>
                  </a:lnTo>
                  <a:lnTo>
                    <a:pt x="44" y="373"/>
                  </a:lnTo>
                  <a:lnTo>
                    <a:pt x="37" y="374"/>
                  </a:lnTo>
                  <a:lnTo>
                    <a:pt x="31" y="375"/>
                  </a:lnTo>
                  <a:lnTo>
                    <a:pt x="29" y="376"/>
                  </a:lnTo>
                  <a:lnTo>
                    <a:pt x="29" y="384"/>
                  </a:lnTo>
                  <a:lnTo>
                    <a:pt x="28" y="384"/>
                  </a:lnTo>
                  <a:lnTo>
                    <a:pt x="26" y="383"/>
                  </a:lnTo>
                  <a:lnTo>
                    <a:pt x="26" y="380"/>
                  </a:lnTo>
                  <a:lnTo>
                    <a:pt x="25" y="378"/>
                  </a:lnTo>
                  <a:lnTo>
                    <a:pt x="22" y="378"/>
                  </a:lnTo>
                  <a:lnTo>
                    <a:pt x="17" y="380"/>
                  </a:lnTo>
                  <a:lnTo>
                    <a:pt x="10" y="382"/>
                  </a:lnTo>
                  <a:lnTo>
                    <a:pt x="4" y="382"/>
                  </a:lnTo>
                  <a:lnTo>
                    <a:pt x="0" y="381"/>
                  </a:lnTo>
                  <a:lnTo>
                    <a:pt x="0" y="373"/>
                  </a:lnTo>
                  <a:lnTo>
                    <a:pt x="2" y="366"/>
                  </a:lnTo>
                  <a:lnTo>
                    <a:pt x="3" y="359"/>
                  </a:lnTo>
                  <a:lnTo>
                    <a:pt x="3" y="350"/>
                  </a:lnTo>
                  <a:lnTo>
                    <a:pt x="5" y="349"/>
                  </a:lnTo>
                  <a:lnTo>
                    <a:pt x="8" y="347"/>
                  </a:lnTo>
                  <a:lnTo>
                    <a:pt x="10" y="346"/>
                  </a:lnTo>
                  <a:lnTo>
                    <a:pt x="12" y="346"/>
                  </a:lnTo>
                  <a:lnTo>
                    <a:pt x="15" y="347"/>
                  </a:lnTo>
                  <a:lnTo>
                    <a:pt x="15" y="338"/>
                  </a:lnTo>
                  <a:lnTo>
                    <a:pt x="19" y="327"/>
                  </a:lnTo>
                  <a:lnTo>
                    <a:pt x="25" y="317"/>
                  </a:lnTo>
                  <a:lnTo>
                    <a:pt x="29" y="305"/>
                  </a:lnTo>
                  <a:lnTo>
                    <a:pt x="32" y="308"/>
                  </a:lnTo>
                  <a:lnTo>
                    <a:pt x="33" y="308"/>
                  </a:lnTo>
                  <a:lnTo>
                    <a:pt x="32" y="301"/>
                  </a:lnTo>
                  <a:lnTo>
                    <a:pt x="30" y="292"/>
                  </a:lnTo>
                  <a:lnTo>
                    <a:pt x="29" y="283"/>
                  </a:lnTo>
                  <a:lnTo>
                    <a:pt x="25" y="279"/>
                  </a:lnTo>
                  <a:lnTo>
                    <a:pt x="24" y="277"/>
                  </a:lnTo>
                  <a:lnTo>
                    <a:pt x="23" y="276"/>
                  </a:lnTo>
                  <a:lnTo>
                    <a:pt x="23" y="275"/>
                  </a:lnTo>
                  <a:lnTo>
                    <a:pt x="24" y="273"/>
                  </a:lnTo>
                  <a:lnTo>
                    <a:pt x="24" y="272"/>
                  </a:lnTo>
                  <a:lnTo>
                    <a:pt x="21" y="272"/>
                  </a:lnTo>
                  <a:lnTo>
                    <a:pt x="17" y="269"/>
                  </a:lnTo>
                  <a:lnTo>
                    <a:pt x="19" y="263"/>
                  </a:lnTo>
                  <a:lnTo>
                    <a:pt x="19" y="255"/>
                  </a:lnTo>
                  <a:lnTo>
                    <a:pt x="22" y="249"/>
                  </a:lnTo>
                  <a:lnTo>
                    <a:pt x="25" y="245"/>
                  </a:lnTo>
                  <a:lnTo>
                    <a:pt x="17" y="174"/>
                  </a:lnTo>
                  <a:lnTo>
                    <a:pt x="11" y="101"/>
                  </a:lnTo>
                  <a:lnTo>
                    <a:pt x="3" y="31"/>
                  </a:lnTo>
                  <a:lnTo>
                    <a:pt x="15" y="31"/>
                  </a:lnTo>
                  <a:lnTo>
                    <a:pt x="16" y="32"/>
                  </a:lnTo>
                  <a:lnTo>
                    <a:pt x="17" y="32"/>
                  </a:lnTo>
                  <a:lnTo>
                    <a:pt x="16" y="33"/>
                  </a:lnTo>
                  <a:lnTo>
                    <a:pt x="16" y="34"/>
                  </a:lnTo>
                  <a:lnTo>
                    <a:pt x="15" y="37"/>
                  </a:lnTo>
                  <a:lnTo>
                    <a:pt x="15" y="38"/>
                  </a:lnTo>
                  <a:lnTo>
                    <a:pt x="16" y="37"/>
                  </a:lnTo>
                  <a:lnTo>
                    <a:pt x="19" y="35"/>
                  </a:lnTo>
                  <a:lnTo>
                    <a:pt x="22" y="34"/>
                  </a:lnTo>
                  <a:lnTo>
                    <a:pt x="25" y="32"/>
                  </a:lnTo>
                  <a:lnTo>
                    <a:pt x="29" y="31"/>
                  </a:lnTo>
                  <a:lnTo>
                    <a:pt x="31" y="28"/>
                  </a:lnTo>
                  <a:lnTo>
                    <a:pt x="35" y="26"/>
                  </a:lnTo>
                  <a:lnTo>
                    <a:pt x="38" y="23"/>
                  </a:lnTo>
                  <a:lnTo>
                    <a:pt x="45" y="18"/>
                  </a:lnTo>
                  <a:lnTo>
                    <a:pt x="47" y="17"/>
                  </a:lnTo>
                  <a:lnTo>
                    <a:pt x="51" y="20"/>
                  </a:lnTo>
                  <a:lnTo>
                    <a:pt x="52" y="19"/>
                  </a:lnTo>
                  <a:lnTo>
                    <a:pt x="53" y="19"/>
                  </a:lnTo>
                  <a:lnTo>
                    <a:pt x="52" y="18"/>
                  </a:lnTo>
                  <a:lnTo>
                    <a:pt x="51" y="18"/>
                  </a:lnTo>
                  <a:lnTo>
                    <a:pt x="72" y="13"/>
                  </a:lnTo>
                  <a:lnTo>
                    <a:pt x="121" y="9"/>
                  </a:lnTo>
                  <a:lnTo>
                    <a:pt x="133" y="7"/>
                  </a:lnTo>
                  <a:lnTo>
                    <a:pt x="149" y="5"/>
                  </a:lnTo>
                  <a:lnTo>
                    <a:pt x="18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58A7676B-EEB4-4CC1-B847-67126B5B4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7814" y="2637575"/>
              <a:ext cx="521329" cy="927606"/>
            </a:xfrm>
            <a:custGeom>
              <a:avLst/>
              <a:gdLst/>
              <a:ahLst/>
              <a:cxnLst>
                <a:cxn ang="0">
                  <a:pos x="238" y="16"/>
                </a:cxn>
                <a:cxn ang="0">
                  <a:pos x="247" y="32"/>
                </a:cxn>
                <a:cxn ang="0">
                  <a:pos x="251" y="44"/>
                </a:cxn>
                <a:cxn ang="0">
                  <a:pos x="267" y="86"/>
                </a:cxn>
                <a:cxn ang="0">
                  <a:pos x="272" y="151"/>
                </a:cxn>
                <a:cxn ang="0">
                  <a:pos x="282" y="247"/>
                </a:cxn>
                <a:cxn ang="0">
                  <a:pos x="281" y="292"/>
                </a:cxn>
                <a:cxn ang="0">
                  <a:pos x="281" y="298"/>
                </a:cxn>
                <a:cxn ang="0">
                  <a:pos x="280" y="305"/>
                </a:cxn>
                <a:cxn ang="0">
                  <a:pos x="286" y="324"/>
                </a:cxn>
                <a:cxn ang="0">
                  <a:pos x="290" y="347"/>
                </a:cxn>
                <a:cxn ang="0">
                  <a:pos x="282" y="365"/>
                </a:cxn>
                <a:cxn ang="0">
                  <a:pos x="275" y="379"/>
                </a:cxn>
                <a:cxn ang="0">
                  <a:pos x="266" y="392"/>
                </a:cxn>
                <a:cxn ang="0">
                  <a:pos x="262" y="414"/>
                </a:cxn>
                <a:cxn ang="0">
                  <a:pos x="262" y="435"/>
                </a:cxn>
                <a:cxn ang="0">
                  <a:pos x="259" y="452"/>
                </a:cxn>
                <a:cxn ang="0">
                  <a:pos x="248" y="470"/>
                </a:cxn>
                <a:cxn ang="0">
                  <a:pos x="232" y="488"/>
                </a:cxn>
                <a:cxn ang="0">
                  <a:pos x="239" y="503"/>
                </a:cxn>
                <a:cxn ang="0">
                  <a:pos x="219" y="499"/>
                </a:cxn>
                <a:cxn ang="0">
                  <a:pos x="194" y="501"/>
                </a:cxn>
                <a:cxn ang="0">
                  <a:pos x="176" y="512"/>
                </a:cxn>
                <a:cxn ang="0">
                  <a:pos x="163" y="496"/>
                </a:cxn>
                <a:cxn ang="0">
                  <a:pos x="167" y="484"/>
                </a:cxn>
                <a:cxn ang="0">
                  <a:pos x="160" y="466"/>
                </a:cxn>
                <a:cxn ang="0">
                  <a:pos x="148" y="449"/>
                </a:cxn>
                <a:cxn ang="0">
                  <a:pos x="127" y="436"/>
                </a:cxn>
                <a:cxn ang="0">
                  <a:pos x="123" y="429"/>
                </a:cxn>
                <a:cxn ang="0">
                  <a:pos x="112" y="427"/>
                </a:cxn>
                <a:cxn ang="0">
                  <a:pos x="111" y="422"/>
                </a:cxn>
                <a:cxn ang="0">
                  <a:pos x="95" y="401"/>
                </a:cxn>
                <a:cxn ang="0">
                  <a:pos x="104" y="373"/>
                </a:cxn>
                <a:cxn ang="0">
                  <a:pos x="102" y="347"/>
                </a:cxn>
                <a:cxn ang="0">
                  <a:pos x="68" y="347"/>
                </a:cxn>
                <a:cxn ang="0">
                  <a:pos x="53" y="308"/>
                </a:cxn>
                <a:cxn ang="0">
                  <a:pos x="35" y="294"/>
                </a:cxn>
                <a:cxn ang="0">
                  <a:pos x="27" y="287"/>
                </a:cxn>
                <a:cxn ang="0">
                  <a:pos x="10" y="266"/>
                </a:cxn>
                <a:cxn ang="0">
                  <a:pos x="0" y="231"/>
                </a:cxn>
                <a:cxn ang="0">
                  <a:pos x="8" y="214"/>
                </a:cxn>
                <a:cxn ang="0">
                  <a:pos x="11" y="194"/>
                </a:cxn>
                <a:cxn ang="0">
                  <a:pos x="26" y="175"/>
                </a:cxn>
                <a:cxn ang="0">
                  <a:pos x="38" y="154"/>
                </a:cxn>
                <a:cxn ang="0">
                  <a:pos x="28" y="137"/>
                </a:cxn>
                <a:cxn ang="0">
                  <a:pos x="26" y="118"/>
                </a:cxn>
                <a:cxn ang="0">
                  <a:pos x="74" y="90"/>
                </a:cxn>
                <a:cxn ang="0">
                  <a:pos x="85" y="63"/>
                </a:cxn>
                <a:cxn ang="0">
                  <a:pos x="82" y="44"/>
                </a:cxn>
                <a:cxn ang="0">
                  <a:pos x="69" y="34"/>
                </a:cxn>
                <a:cxn ang="0">
                  <a:pos x="57" y="18"/>
                </a:cxn>
                <a:cxn ang="0">
                  <a:pos x="50" y="14"/>
                </a:cxn>
                <a:cxn ang="0">
                  <a:pos x="99" y="9"/>
                </a:cxn>
                <a:cxn ang="0">
                  <a:pos x="237" y="0"/>
                </a:cxn>
              </a:cxnLst>
              <a:rect l="0" t="0" r="r" b="b"/>
              <a:pathLst>
                <a:path w="290" h="516">
                  <a:moveTo>
                    <a:pt x="237" y="0"/>
                  </a:moveTo>
                  <a:lnTo>
                    <a:pt x="237" y="9"/>
                  </a:lnTo>
                  <a:lnTo>
                    <a:pt x="238" y="16"/>
                  </a:lnTo>
                  <a:lnTo>
                    <a:pt x="241" y="23"/>
                  </a:lnTo>
                  <a:lnTo>
                    <a:pt x="246" y="30"/>
                  </a:lnTo>
                  <a:lnTo>
                    <a:pt x="247" y="32"/>
                  </a:lnTo>
                  <a:lnTo>
                    <a:pt x="248" y="34"/>
                  </a:lnTo>
                  <a:lnTo>
                    <a:pt x="251" y="36"/>
                  </a:lnTo>
                  <a:lnTo>
                    <a:pt x="251" y="44"/>
                  </a:lnTo>
                  <a:lnTo>
                    <a:pt x="259" y="58"/>
                  </a:lnTo>
                  <a:lnTo>
                    <a:pt x="265" y="72"/>
                  </a:lnTo>
                  <a:lnTo>
                    <a:pt x="267" y="86"/>
                  </a:lnTo>
                  <a:lnTo>
                    <a:pt x="267" y="103"/>
                  </a:lnTo>
                  <a:lnTo>
                    <a:pt x="268" y="118"/>
                  </a:lnTo>
                  <a:lnTo>
                    <a:pt x="272" y="151"/>
                  </a:lnTo>
                  <a:lnTo>
                    <a:pt x="275" y="184"/>
                  </a:lnTo>
                  <a:lnTo>
                    <a:pt x="279" y="217"/>
                  </a:lnTo>
                  <a:lnTo>
                    <a:pt x="282" y="247"/>
                  </a:lnTo>
                  <a:lnTo>
                    <a:pt x="284" y="271"/>
                  </a:lnTo>
                  <a:lnTo>
                    <a:pt x="284" y="285"/>
                  </a:lnTo>
                  <a:lnTo>
                    <a:pt x="281" y="292"/>
                  </a:lnTo>
                  <a:lnTo>
                    <a:pt x="280" y="295"/>
                  </a:lnTo>
                  <a:lnTo>
                    <a:pt x="280" y="298"/>
                  </a:lnTo>
                  <a:lnTo>
                    <a:pt x="281" y="298"/>
                  </a:lnTo>
                  <a:lnTo>
                    <a:pt x="282" y="299"/>
                  </a:lnTo>
                  <a:lnTo>
                    <a:pt x="282" y="300"/>
                  </a:lnTo>
                  <a:lnTo>
                    <a:pt x="280" y="305"/>
                  </a:lnTo>
                  <a:lnTo>
                    <a:pt x="280" y="309"/>
                  </a:lnTo>
                  <a:lnTo>
                    <a:pt x="282" y="317"/>
                  </a:lnTo>
                  <a:lnTo>
                    <a:pt x="286" y="324"/>
                  </a:lnTo>
                  <a:lnTo>
                    <a:pt x="289" y="334"/>
                  </a:lnTo>
                  <a:lnTo>
                    <a:pt x="290" y="343"/>
                  </a:lnTo>
                  <a:lnTo>
                    <a:pt x="290" y="347"/>
                  </a:lnTo>
                  <a:lnTo>
                    <a:pt x="287" y="354"/>
                  </a:lnTo>
                  <a:lnTo>
                    <a:pt x="284" y="357"/>
                  </a:lnTo>
                  <a:lnTo>
                    <a:pt x="282" y="365"/>
                  </a:lnTo>
                  <a:lnTo>
                    <a:pt x="280" y="371"/>
                  </a:lnTo>
                  <a:lnTo>
                    <a:pt x="276" y="377"/>
                  </a:lnTo>
                  <a:lnTo>
                    <a:pt x="275" y="379"/>
                  </a:lnTo>
                  <a:lnTo>
                    <a:pt x="273" y="383"/>
                  </a:lnTo>
                  <a:lnTo>
                    <a:pt x="272" y="386"/>
                  </a:lnTo>
                  <a:lnTo>
                    <a:pt x="266" y="392"/>
                  </a:lnTo>
                  <a:lnTo>
                    <a:pt x="262" y="394"/>
                  </a:lnTo>
                  <a:lnTo>
                    <a:pt x="263" y="405"/>
                  </a:lnTo>
                  <a:lnTo>
                    <a:pt x="262" y="414"/>
                  </a:lnTo>
                  <a:lnTo>
                    <a:pt x="260" y="425"/>
                  </a:lnTo>
                  <a:lnTo>
                    <a:pt x="260" y="428"/>
                  </a:lnTo>
                  <a:lnTo>
                    <a:pt x="262" y="435"/>
                  </a:lnTo>
                  <a:lnTo>
                    <a:pt x="262" y="440"/>
                  </a:lnTo>
                  <a:lnTo>
                    <a:pt x="261" y="446"/>
                  </a:lnTo>
                  <a:lnTo>
                    <a:pt x="259" y="452"/>
                  </a:lnTo>
                  <a:lnTo>
                    <a:pt x="258" y="459"/>
                  </a:lnTo>
                  <a:lnTo>
                    <a:pt x="260" y="468"/>
                  </a:lnTo>
                  <a:lnTo>
                    <a:pt x="248" y="470"/>
                  </a:lnTo>
                  <a:lnTo>
                    <a:pt x="238" y="475"/>
                  </a:lnTo>
                  <a:lnTo>
                    <a:pt x="231" y="482"/>
                  </a:lnTo>
                  <a:lnTo>
                    <a:pt x="232" y="488"/>
                  </a:lnTo>
                  <a:lnTo>
                    <a:pt x="235" y="492"/>
                  </a:lnTo>
                  <a:lnTo>
                    <a:pt x="238" y="497"/>
                  </a:lnTo>
                  <a:lnTo>
                    <a:pt x="239" y="503"/>
                  </a:lnTo>
                  <a:lnTo>
                    <a:pt x="237" y="508"/>
                  </a:lnTo>
                  <a:lnTo>
                    <a:pt x="229" y="503"/>
                  </a:lnTo>
                  <a:lnTo>
                    <a:pt x="219" y="499"/>
                  </a:lnTo>
                  <a:lnTo>
                    <a:pt x="210" y="498"/>
                  </a:lnTo>
                  <a:lnTo>
                    <a:pt x="202" y="498"/>
                  </a:lnTo>
                  <a:lnTo>
                    <a:pt x="194" y="501"/>
                  </a:lnTo>
                  <a:lnTo>
                    <a:pt x="188" y="506"/>
                  </a:lnTo>
                  <a:lnTo>
                    <a:pt x="183" y="516"/>
                  </a:lnTo>
                  <a:lnTo>
                    <a:pt x="176" y="512"/>
                  </a:lnTo>
                  <a:lnTo>
                    <a:pt x="168" y="506"/>
                  </a:lnTo>
                  <a:lnTo>
                    <a:pt x="163" y="498"/>
                  </a:lnTo>
                  <a:lnTo>
                    <a:pt x="163" y="496"/>
                  </a:lnTo>
                  <a:lnTo>
                    <a:pt x="166" y="491"/>
                  </a:lnTo>
                  <a:lnTo>
                    <a:pt x="167" y="488"/>
                  </a:lnTo>
                  <a:lnTo>
                    <a:pt x="167" y="484"/>
                  </a:lnTo>
                  <a:lnTo>
                    <a:pt x="166" y="477"/>
                  </a:lnTo>
                  <a:lnTo>
                    <a:pt x="162" y="471"/>
                  </a:lnTo>
                  <a:lnTo>
                    <a:pt x="160" y="466"/>
                  </a:lnTo>
                  <a:lnTo>
                    <a:pt x="161" y="459"/>
                  </a:lnTo>
                  <a:lnTo>
                    <a:pt x="154" y="455"/>
                  </a:lnTo>
                  <a:lnTo>
                    <a:pt x="148" y="449"/>
                  </a:lnTo>
                  <a:lnTo>
                    <a:pt x="142" y="442"/>
                  </a:lnTo>
                  <a:lnTo>
                    <a:pt x="135" y="436"/>
                  </a:lnTo>
                  <a:lnTo>
                    <a:pt x="127" y="436"/>
                  </a:lnTo>
                  <a:lnTo>
                    <a:pt x="127" y="431"/>
                  </a:lnTo>
                  <a:lnTo>
                    <a:pt x="125" y="431"/>
                  </a:lnTo>
                  <a:lnTo>
                    <a:pt x="123" y="429"/>
                  </a:lnTo>
                  <a:lnTo>
                    <a:pt x="117" y="429"/>
                  </a:lnTo>
                  <a:lnTo>
                    <a:pt x="113" y="428"/>
                  </a:lnTo>
                  <a:lnTo>
                    <a:pt x="112" y="427"/>
                  </a:lnTo>
                  <a:lnTo>
                    <a:pt x="112" y="425"/>
                  </a:lnTo>
                  <a:lnTo>
                    <a:pt x="111" y="424"/>
                  </a:lnTo>
                  <a:lnTo>
                    <a:pt x="111" y="422"/>
                  </a:lnTo>
                  <a:lnTo>
                    <a:pt x="102" y="417"/>
                  </a:lnTo>
                  <a:lnTo>
                    <a:pt x="97" y="410"/>
                  </a:lnTo>
                  <a:lnTo>
                    <a:pt x="95" y="401"/>
                  </a:lnTo>
                  <a:lnTo>
                    <a:pt x="96" y="392"/>
                  </a:lnTo>
                  <a:lnTo>
                    <a:pt x="102" y="380"/>
                  </a:lnTo>
                  <a:lnTo>
                    <a:pt x="104" y="373"/>
                  </a:lnTo>
                  <a:lnTo>
                    <a:pt x="105" y="364"/>
                  </a:lnTo>
                  <a:lnTo>
                    <a:pt x="107" y="352"/>
                  </a:lnTo>
                  <a:lnTo>
                    <a:pt x="102" y="347"/>
                  </a:lnTo>
                  <a:lnTo>
                    <a:pt x="93" y="342"/>
                  </a:lnTo>
                  <a:lnTo>
                    <a:pt x="85" y="341"/>
                  </a:lnTo>
                  <a:lnTo>
                    <a:pt x="68" y="347"/>
                  </a:lnTo>
                  <a:lnTo>
                    <a:pt x="63" y="326"/>
                  </a:lnTo>
                  <a:lnTo>
                    <a:pt x="60" y="315"/>
                  </a:lnTo>
                  <a:lnTo>
                    <a:pt x="53" y="308"/>
                  </a:lnTo>
                  <a:lnTo>
                    <a:pt x="46" y="305"/>
                  </a:lnTo>
                  <a:lnTo>
                    <a:pt x="38" y="299"/>
                  </a:lnTo>
                  <a:lnTo>
                    <a:pt x="35" y="294"/>
                  </a:lnTo>
                  <a:lnTo>
                    <a:pt x="33" y="292"/>
                  </a:lnTo>
                  <a:lnTo>
                    <a:pt x="32" y="289"/>
                  </a:lnTo>
                  <a:lnTo>
                    <a:pt x="27" y="287"/>
                  </a:lnTo>
                  <a:lnTo>
                    <a:pt x="15" y="278"/>
                  </a:lnTo>
                  <a:lnTo>
                    <a:pt x="12" y="273"/>
                  </a:lnTo>
                  <a:lnTo>
                    <a:pt x="10" y="266"/>
                  </a:lnTo>
                  <a:lnTo>
                    <a:pt x="8" y="258"/>
                  </a:lnTo>
                  <a:lnTo>
                    <a:pt x="3" y="240"/>
                  </a:lnTo>
                  <a:lnTo>
                    <a:pt x="0" y="231"/>
                  </a:lnTo>
                  <a:lnTo>
                    <a:pt x="1" y="225"/>
                  </a:lnTo>
                  <a:lnTo>
                    <a:pt x="4" y="221"/>
                  </a:lnTo>
                  <a:lnTo>
                    <a:pt x="8" y="214"/>
                  </a:lnTo>
                  <a:lnTo>
                    <a:pt x="8" y="208"/>
                  </a:lnTo>
                  <a:lnTo>
                    <a:pt x="6" y="200"/>
                  </a:lnTo>
                  <a:lnTo>
                    <a:pt x="11" y="194"/>
                  </a:lnTo>
                  <a:lnTo>
                    <a:pt x="19" y="189"/>
                  </a:lnTo>
                  <a:lnTo>
                    <a:pt x="26" y="186"/>
                  </a:lnTo>
                  <a:lnTo>
                    <a:pt x="26" y="175"/>
                  </a:lnTo>
                  <a:lnTo>
                    <a:pt x="29" y="168"/>
                  </a:lnTo>
                  <a:lnTo>
                    <a:pt x="34" y="161"/>
                  </a:lnTo>
                  <a:lnTo>
                    <a:pt x="38" y="154"/>
                  </a:lnTo>
                  <a:lnTo>
                    <a:pt x="35" y="147"/>
                  </a:lnTo>
                  <a:lnTo>
                    <a:pt x="32" y="141"/>
                  </a:lnTo>
                  <a:lnTo>
                    <a:pt x="28" y="137"/>
                  </a:lnTo>
                  <a:lnTo>
                    <a:pt x="26" y="132"/>
                  </a:lnTo>
                  <a:lnTo>
                    <a:pt x="25" y="126"/>
                  </a:lnTo>
                  <a:lnTo>
                    <a:pt x="26" y="118"/>
                  </a:lnTo>
                  <a:lnTo>
                    <a:pt x="49" y="111"/>
                  </a:lnTo>
                  <a:lnTo>
                    <a:pt x="71" y="102"/>
                  </a:lnTo>
                  <a:lnTo>
                    <a:pt x="74" y="90"/>
                  </a:lnTo>
                  <a:lnTo>
                    <a:pt x="78" y="81"/>
                  </a:lnTo>
                  <a:lnTo>
                    <a:pt x="83" y="72"/>
                  </a:lnTo>
                  <a:lnTo>
                    <a:pt x="85" y="63"/>
                  </a:lnTo>
                  <a:lnTo>
                    <a:pt x="85" y="53"/>
                  </a:lnTo>
                  <a:lnTo>
                    <a:pt x="84" y="48"/>
                  </a:lnTo>
                  <a:lnTo>
                    <a:pt x="82" y="44"/>
                  </a:lnTo>
                  <a:lnTo>
                    <a:pt x="78" y="41"/>
                  </a:lnTo>
                  <a:lnTo>
                    <a:pt x="71" y="36"/>
                  </a:lnTo>
                  <a:lnTo>
                    <a:pt x="69" y="34"/>
                  </a:lnTo>
                  <a:lnTo>
                    <a:pt x="62" y="23"/>
                  </a:lnTo>
                  <a:lnTo>
                    <a:pt x="60" y="19"/>
                  </a:lnTo>
                  <a:lnTo>
                    <a:pt x="57" y="18"/>
                  </a:lnTo>
                  <a:lnTo>
                    <a:pt x="56" y="16"/>
                  </a:lnTo>
                  <a:lnTo>
                    <a:pt x="53" y="16"/>
                  </a:lnTo>
                  <a:lnTo>
                    <a:pt x="50" y="14"/>
                  </a:lnTo>
                  <a:lnTo>
                    <a:pt x="50" y="13"/>
                  </a:lnTo>
                  <a:lnTo>
                    <a:pt x="52" y="11"/>
                  </a:lnTo>
                  <a:lnTo>
                    <a:pt x="99" y="9"/>
                  </a:lnTo>
                  <a:lnTo>
                    <a:pt x="146" y="6"/>
                  </a:lnTo>
                  <a:lnTo>
                    <a:pt x="191" y="2"/>
                  </a:lnTo>
                  <a:lnTo>
                    <a:pt x="237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6DB4230F-1F48-4877-AC1B-74955E35A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5687" y="1916702"/>
              <a:ext cx="657953" cy="735254"/>
            </a:xfrm>
            <a:custGeom>
              <a:avLst/>
              <a:gdLst/>
              <a:ahLst/>
              <a:cxnLst>
                <a:cxn ang="0">
                  <a:pos x="123" y="14"/>
                </a:cxn>
                <a:cxn ang="0">
                  <a:pos x="138" y="30"/>
                </a:cxn>
                <a:cxn ang="0">
                  <a:pos x="178" y="57"/>
                </a:cxn>
                <a:cxn ang="0">
                  <a:pos x="223" y="63"/>
                </a:cxn>
                <a:cxn ang="0">
                  <a:pos x="234" y="64"/>
                </a:cxn>
                <a:cxn ang="0">
                  <a:pos x="259" y="77"/>
                </a:cxn>
                <a:cxn ang="0">
                  <a:pos x="301" y="79"/>
                </a:cxn>
                <a:cxn ang="0">
                  <a:pos x="305" y="84"/>
                </a:cxn>
                <a:cxn ang="0">
                  <a:pos x="315" y="94"/>
                </a:cxn>
                <a:cxn ang="0">
                  <a:pos x="329" y="114"/>
                </a:cxn>
                <a:cxn ang="0">
                  <a:pos x="328" y="132"/>
                </a:cxn>
                <a:cxn ang="0">
                  <a:pos x="337" y="141"/>
                </a:cxn>
                <a:cxn ang="0">
                  <a:pos x="344" y="157"/>
                </a:cxn>
                <a:cxn ang="0">
                  <a:pos x="333" y="167"/>
                </a:cxn>
                <a:cxn ang="0">
                  <a:pos x="323" y="192"/>
                </a:cxn>
                <a:cxn ang="0">
                  <a:pos x="327" y="210"/>
                </a:cxn>
                <a:cxn ang="0">
                  <a:pos x="333" y="207"/>
                </a:cxn>
                <a:cxn ang="0">
                  <a:pos x="335" y="203"/>
                </a:cxn>
                <a:cxn ang="0">
                  <a:pos x="358" y="175"/>
                </a:cxn>
                <a:cxn ang="0">
                  <a:pos x="365" y="190"/>
                </a:cxn>
                <a:cxn ang="0">
                  <a:pos x="358" y="209"/>
                </a:cxn>
                <a:cxn ang="0">
                  <a:pos x="360" y="240"/>
                </a:cxn>
                <a:cxn ang="0">
                  <a:pos x="353" y="245"/>
                </a:cxn>
                <a:cxn ang="0">
                  <a:pos x="350" y="254"/>
                </a:cxn>
                <a:cxn ang="0">
                  <a:pos x="351" y="274"/>
                </a:cxn>
                <a:cxn ang="0">
                  <a:pos x="347" y="304"/>
                </a:cxn>
                <a:cxn ang="0">
                  <a:pos x="345" y="335"/>
                </a:cxn>
                <a:cxn ang="0">
                  <a:pos x="344" y="346"/>
                </a:cxn>
                <a:cxn ang="0">
                  <a:pos x="347" y="354"/>
                </a:cxn>
                <a:cxn ang="0">
                  <a:pos x="355" y="373"/>
                </a:cxn>
                <a:cxn ang="0">
                  <a:pos x="308" y="400"/>
                </a:cxn>
                <a:cxn ang="0">
                  <a:pos x="165" y="409"/>
                </a:cxn>
                <a:cxn ang="0">
                  <a:pos x="163" y="402"/>
                </a:cxn>
                <a:cxn ang="0">
                  <a:pos x="152" y="396"/>
                </a:cxn>
                <a:cxn ang="0">
                  <a:pos x="128" y="361"/>
                </a:cxn>
                <a:cxn ang="0">
                  <a:pos x="132" y="342"/>
                </a:cxn>
                <a:cxn ang="0">
                  <a:pos x="126" y="336"/>
                </a:cxn>
                <a:cxn ang="0">
                  <a:pos x="119" y="321"/>
                </a:cxn>
                <a:cxn ang="0">
                  <a:pos x="116" y="294"/>
                </a:cxn>
                <a:cxn ang="0">
                  <a:pos x="100" y="273"/>
                </a:cxn>
                <a:cxn ang="0">
                  <a:pos x="85" y="268"/>
                </a:cxn>
                <a:cxn ang="0">
                  <a:pos x="61" y="239"/>
                </a:cxn>
                <a:cxn ang="0">
                  <a:pos x="52" y="237"/>
                </a:cxn>
                <a:cxn ang="0">
                  <a:pos x="37" y="225"/>
                </a:cxn>
                <a:cxn ang="0">
                  <a:pos x="21" y="221"/>
                </a:cxn>
                <a:cxn ang="0">
                  <a:pos x="16" y="213"/>
                </a:cxn>
                <a:cxn ang="0">
                  <a:pos x="11" y="199"/>
                </a:cxn>
                <a:cxn ang="0">
                  <a:pos x="17" y="149"/>
                </a:cxn>
                <a:cxn ang="0">
                  <a:pos x="1" y="130"/>
                </a:cxn>
                <a:cxn ang="0">
                  <a:pos x="3" y="122"/>
                </a:cxn>
                <a:cxn ang="0">
                  <a:pos x="7" y="116"/>
                </a:cxn>
                <a:cxn ang="0">
                  <a:pos x="9" y="105"/>
                </a:cxn>
                <a:cxn ang="0">
                  <a:pos x="16" y="102"/>
                </a:cxn>
                <a:cxn ang="0">
                  <a:pos x="30" y="92"/>
                </a:cxn>
                <a:cxn ang="0">
                  <a:pos x="36" y="50"/>
                </a:cxn>
                <a:cxn ang="0">
                  <a:pos x="40" y="30"/>
                </a:cxn>
                <a:cxn ang="0">
                  <a:pos x="43" y="23"/>
                </a:cxn>
                <a:cxn ang="0">
                  <a:pos x="78" y="23"/>
                </a:cxn>
                <a:cxn ang="0">
                  <a:pos x="114" y="4"/>
                </a:cxn>
              </a:cxnLst>
              <a:rect l="0" t="0" r="r" b="b"/>
              <a:pathLst>
                <a:path w="366" h="409">
                  <a:moveTo>
                    <a:pt x="124" y="0"/>
                  </a:moveTo>
                  <a:lnTo>
                    <a:pt x="125" y="7"/>
                  </a:lnTo>
                  <a:lnTo>
                    <a:pt x="123" y="14"/>
                  </a:lnTo>
                  <a:lnTo>
                    <a:pt x="119" y="23"/>
                  </a:lnTo>
                  <a:lnTo>
                    <a:pt x="118" y="31"/>
                  </a:lnTo>
                  <a:lnTo>
                    <a:pt x="138" y="30"/>
                  </a:lnTo>
                  <a:lnTo>
                    <a:pt x="154" y="35"/>
                  </a:lnTo>
                  <a:lnTo>
                    <a:pt x="168" y="44"/>
                  </a:lnTo>
                  <a:lnTo>
                    <a:pt x="178" y="57"/>
                  </a:lnTo>
                  <a:lnTo>
                    <a:pt x="193" y="59"/>
                  </a:lnTo>
                  <a:lnTo>
                    <a:pt x="208" y="60"/>
                  </a:lnTo>
                  <a:lnTo>
                    <a:pt x="223" y="63"/>
                  </a:lnTo>
                  <a:lnTo>
                    <a:pt x="227" y="63"/>
                  </a:lnTo>
                  <a:lnTo>
                    <a:pt x="230" y="64"/>
                  </a:lnTo>
                  <a:lnTo>
                    <a:pt x="234" y="64"/>
                  </a:lnTo>
                  <a:lnTo>
                    <a:pt x="237" y="65"/>
                  </a:lnTo>
                  <a:lnTo>
                    <a:pt x="248" y="71"/>
                  </a:lnTo>
                  <a:lnTo>
                    <a:pt x="259" y="77"/>
                  </a:lnTo>
                  <a:lnTo>
                    <a:pt x="273" y="78"/>
                  </a:lnTo>
                  <a:lnTo>
                    <a:pt x="287" y="78"/>
                  </a:lnTo>
                  <a:lnTo>
                    <a:pt x="301" y="79"/>
                  </a:lnTo>
                  <a:lnTo>
                    <a:pt x="302" y="81"/>
                  </a:lnTo>
                  <a:lnTo>
                    <a:pt x="302" y="83"/>
                  </a:lnTo>
                  <a:lnTo>
                    <a:pt x="305" y="84"/>
                  </a:lnTo>
                  <a:lnTo>
                    <a:pt x="307" y="86"/>
                  </a:lnTo>
                  <a:lnTo>
                    <a:pt x="307" y="93"/>
                  </a:lnTo>
                  <a:lnTo>
                    <a:pt x="315" y="94"/>
                  </a:lnTo>
                  <a:lnTo>
                    <a:pt x="327" y="99"/>
                  </a:lnTo>
                  <a:lnTo>
                    <a:pt x="329" y="107"/>
                  </a:lnTo>
                  <a:lnTo>
                    <a:pt x="329" y="114"/>
                  </a:lnTo>
                  <a:lnTo>
                    <a:pt x="328" y="121"/>
                  </a:lnTo>
                  <a:lnTo>
                    <a:pt x="327" y="130"/>
                  </a:lnTo>
                  <a:lnTo>
                    <a:pt x="328" y="132"/>
                  </a:lnTo>
                  <a:lnTo>
                    <a:pt x="330" y="133"/>
                  </a:lnTo>
                  <a:lnTo>
                    <a:pt x="338" y="133"/>
                  </a:lnTo>
                  <a:lnTo>
                    <a:pt x="337" y="141"/>
                  </a:lnTo>
                  <a:lnTo>
                    <a:pt x="340" y="147"/>
                  </a:lnTo>
                  <a:lnTo>
                    <a:pt x="342" y="151"/>
                  </a:lnTo>
                  <a:lnTo>
                    <a:pt x="344" y="157"/>
                  </a:lnTo>
                  <a:lnTo>
                    <a:pt x="344" y="164"/>
                  </a:lnTo>
                  <a:lnTo>
                    <a:pt x="337" y="167"/>
                  </a:lnTo>
                  <a:lnTo>
                    <a:pt x="333" y="167"/>
                  </a:lnTo>
                  <a:lnTo>
                    <a:pt x="331" y="176"/>
                  </a:lnTo>
                  <a:lnTo>
                    <a:pt x="328" y="184"/>
                  </a:lnTo>
                  <a:lnTo>
                    <a:pt x="323" y="192"/>
                  </a:lnTo>
                  <a:lnTo>
                    <a:pt x="322" y="200"/>
                  </a:lnTo>
                  <a:lnTo>
                    <a:pt x="324" y="209"/>
                  </a:lnTo>
                  <a:lnTo>
                    <a:pt x="327" y="210"/>
                  </a:lnTo>
                  <a:lnTo>
                    <a:pt x="329" y="210"/>
                  </a:lnTo>
                  <a:lnTo>
                    <a:pt x="330" y="209"/>
                  </a:lnTo>
                  <a:lnTo>
                    <a:pt x="333" y="207"/>
                  </a:lnTo>
                  <a:lnTo>
                    <a:pt x="333" y="206"/>
                  </a:lnTo>
                  <a:lnTo>
                    <a:pt x="334" y="204"/>
                  </a:lnTo>
                  <a:lnTo>
                    <a:pt x="335" y="203"/>
                  </a:lnTo>
                  <a:lnTo>
                    <a:pt x="342" y="195"/>
                  </a:lnTo>
                  <a:lnTo>
                    <a:pt x="349" y="184"/>
                  </a:lnTo>
                  <a:lnTo>
                    <a:pt x="358" y="175"/>
                  </a:lnTo>
                  <a:lnTo>
                    <a:pt x="364" y="178"/>
                  </a:lnTo>
                  <a:lnTo>
                    <a:pt x="366" y="184"/>
                  </a:lnTo>
                  <a:lnTo>
                    <a:pt x="365" y="190"/>
                  </a:lnTo>
                  <a:lnTo>
                    <a:pt x="363" y="196"/>
                  </a:lnTo>
                  <a:lnTo>
                    <a:pt x="359" y="202"/>
                  </a:lnTo>
                  <a:lnTo>
                    <a:pt x="358" y="209"/>
                  </a:lnTo>
                  <a:lnTo>
                    <a:pt x="357" y="220"/>
                  </a:lnTo>
                  <a:lnTo>
                    <a:pt x="357" y="230"/>
                  </a:lnTo>
                  <a:lnTo>
                    <a:pt x="360" y="240"/>
                  </a:lnTo>
                  <a:lnTo>
                    <a:pt x="357" y="241"/>
                  </a:lnTo>
                  <a:lnTo>
                    <a:pt x="355" y="242"/>
                  </a:lnTo>
                  <a:lnTo>
                    <a:pt x="353" y="245"/>
                  </a:lnTo>
                  <a:lnTo>
                    <a:pt x="352" y="248"/>
                  </a:lnTo>
                  <a:lnTo>
                    <a:pt x="351" y="251"/>
                  </a:lnTo>
                  <a:lnTo>
                    <a:pt x="350" y="254"/>
                  </a:lnTo>
                  <a:lnTo>
                    <a:pt x="349" y="256"/>
                  </a:lnTo>
                  <a:lnTo>
                    <a:pt x="349" y="266"/>
                  </a:lnTo>
                  <a:lnTo>
                    <a:pt x="351" y="274"/>
                  </a:lnTo>
                  <a:lnTo>
                    <a:pt x="352" y="282"/>
                  </a:lnTo>
                  <a:lnTo>
                    <a:pt x="350" y="293"/>
                  </a:lnTo>
                  <a:lnTo>
                    <a:pt x="347" y="304"/>
                  </a:lnTo>
                  <a:lnTo>
                    <a:pt x="344" y="316"/>
                  </a:lnTo>
                  <a:lnTo>
                    <a:pt x="344" y="325"/>
                  </a:lnTo>
                  <a:lnTo>
                    <a:pt x="345" y="335"/>
                  </a:lnTo>
                  <a:lnTo>
                    <a:pt x="347" y="342"/>
                  </a:lnTo>
                  <a:lnTo>
                    <a:pt x="347" y="344"/>
                  </a:lnTo>
                  <a:lnTo>
                    <a:pt x="344" y="346"/>
                  </a:lnTo>
                  <a:lnTo>
                    <a:pt x="344" y="350"/>
                  </a:lnTo>
                  <a:lnTo>
                    <a:pt x="345" y="351"/>
                  </a:lnTo>
                  <a:lnTo>
                    <a:pt x="347" y="354"/>
                  </a:lnTo>
                  <a:lnTo>
                    <a:pt x="348" y="356"/>
                  </a:lnTo>
                  <a:lnTo>
                    <a:pt x="352" y="365"/>
                  </a:lnTo>
                  <a:lnTo>
                    <a:pt x="355" y="373"/>
                  </a:lnTo>
                  <a:lnTo>
                    <a:pt x="356" y="384"/>
                  </a:lnTo>
                  <a:lnTo>
                    <a:pt x="355" y="398"/>
                  </a:lnTo>
                  <a:lnTo>
                    <a:pt x="308" y="400"/>
                  </a:lnTo>
                  <a:lnTo>
                    <a:pt x="217" y="407"/>
                  </a:lnTo>
                  <a:lnTo>
                    <a:pt x="170" y="409"/>
                  </a:lnTo>
                  <a:lnTo>
                    <a:pt x="165" y="409"/>
                  </a:lnTo>
                  <a:lnTo>
                    <a:pt x="164" y="408"/>
                  </a:lnTo>
                  <a:lnTo>
                    <a:pt x="164" y="405"/>
                  </a:lnTo>
                  <a:lnTo>
                    <a:pt x="163" y="402"/>
                  </a:lnTo>
                  <a:lnTo>
                    <a:pt x="163" y="399"/>
                  </a:lnTo>
                  <a:lnTo>
                    <a:pt x="161" y="398"/>
                  </a:lnTo>
                  <a:lnTo>
                    <a:pt x="152" y="396"/>
                  </a:lnTo>
                  <a:lnTo>
                    <a:pt x="136" y="392"/>
                  </a:lnTo>
                  <a:lnTo>
                    <a:pt x="135" y="382"/>
                  </a:lnTo>
                  <a:lnTo>
                    <a:pt x="128" y="361"/>
                  </a:lnTo>
                  <a:lnTo>
                    <a:pt x="128" y="352"/>
                  </a:lnTo>
                  <a:lnTo>
                    <a:pt x="132" y="344"/>
                  </a:lnTo>
                  <a:lnTo>
                    <a:pt x="132" y="342"/>
                  </a:lnTo>
                  <a:lnTo>
                    <a:pt x="131" y="339"/>
                  </a:lnTo>
                  <a:lnTo>
                    <a:pt x="129" y="337"/>
                  </a:lnTo>
                  <a:lnTo>
                    <a:pt x="126" y="336"/>
                  </a:lnTo>
                  <a:lnTo>
                    <a:pt x="123" y="332"/>
                  </a:lnTo>
                  <a:lnTo>
                    <a:pt x="122" y="330"/>
                  </a:lnTo>
                  <a:lnTo>
                    <a:pt x="119" y="321"/>
                  </a:lnTo>
                  <a:lnTo>
                    <a:pt x="119" y="311"/>
                  </a:lnTo>
                  <a:lnTo>
                    <a:pt x="118" y="302"/>
                  </a:lnTo>
                  <a:lnTo>
                    <a:pt x="116" y="294"/>
                  </a:lnTo>
                  <a:lnTo>
                    <a:pt x="110" y="282"/>
                  </a:lnTo>
                  <a:lnTo>
                    <a:pt x="102" y="274"/>
                  </a:lnTo>
                  <a:lnTo>
                    <a:pt x="100" y="273"/>
                  </a:lnTo>
                  <a:lnTo>
                    <a:pt x="96" y="272"/>
                  </a:lnTo>
                  <a:lnTo>
                    <a:pt x="92" y="270"/>
                  </a:lnTo>
                  <a:lnTo>
                    <a:pt x="85" y="268"/>
                  </a:lnTo>
                  <a:lnTo>
                    <a:pt x="71" y="249"/>
                  </a:lnTo>
                  <a:lnTo>
                    <a:pt x="62" y="240"/>
                  </a:lnTo>
                  <a:lnTo>
                    <a:pt x="61" y="239"/>
                  </a:lnTo>
                  <a:lnTo>
                    <a:pt x="58" y="239"/>
                  </a:lnTo>
                  <a:lnTo>
                    <a:pt x="55" y="238"/>
                  </a:lnTo>
                  <a:lnTo>
                    <a:pt x="52" y="237"/>
                  </a:lnTo>
                  <a:lnTo>
                    <a:pt x="48" y="234"/>
                  </a:lnTo>
                  <a:lnTo>
                    <a:pt x="40" y="226"/>
                  </a:lnTo>
                  <a:lnTo>
                    <a:pt x="37" y="225"/>
                  </a:lnTo>
                  <a:lnTo>
                    <a:pt x="30" y="225"/>
                  </a:lnTo>
                  <a:lnTo>
                    <a:pt x="23" y="223"/>
                  </a:lnTo>
                  <a:lnTo>
                    <a:pt x="21" y="221"/>
                  </a:lnTo>
                  <a:lnTo>
                    <a:pt x="18" y="217"/>
                  </a:lnTo>
                  <a:lnTo>
                    <a:pt x="17" y="216"/>
                  </a:lnTo>
                  <a:lnTo>
                    <a:pt x="16" y="213"/>
                  </a:lnTo>
                  <a:lnTo>
                    <a:pt x="15" y="212"/>
                  </a:lnTo>
                  <a:lnTo>
                    <a:pt x="9" y="212"/>
                  </a:lnTo>
                  <a:lnTo>
                    <a:pt x="11" y="199"/>
                  </a:lnTo>
                  <a:lnTo>
                    <a:pt x="11" y="172"/>
                  </a:lnTo>
                  <a:lnTo>
                    <a:pt x="12" y="160"/>
                  </a:lnTo>
                  <a:lnTo>
                    <a:pt x="17" y="149"/>
                  </a:lnTo>
                  <a:lnTo>
                    <a:pt x="14" y="141"/>
                  </a:lnTo>
                  <a:lnTo>
                    <a:pt x="9" y="134"/>
                  </a:lnTo>
                  <a:lnTo>
                    <a:pt x="1" y="130"/>
                  </a:lnTo>
                  <a:lnTo>
                    <a:pt x="0" y="128"/>
                  </a:lnTo>
                  <a:lnTo>
                    <a:pt x="0" y="126"/>
                  </a:lnTo>
                  <a:lnTo>
                    <a:pt x="3" y="122"/>
                  </a:lnTo>
                  <a:lnTo>
                    <a:pt x="5" y="121"/>
                  </a:lnTo>
                  <a:lnTo>
                    <a:pt x="7" y="119"/>
                  </a:lnTo>
                  <a:lnTo>
                    <a:pt x="7" y="116"/>
                  </a:lnTo>
                  <a:lnTo>
                    <a:pt x="8" y="113"/>
                  </a:lnTo>
                  <a:lnTo>
                    <a:pt x="8" y="107"/>
                  </a:lnTo>
                  <a:lnTo>
                    <a:pt x="9" y="105"/>
                  </a:lnTo>
                  <a:lnTo>
                    <a:pt x="10" y="104"/>
                  </a:lnTo>
                  <a:lnTo>
                    <a:pt x="14" y="102"/>
                  </a:lnTo>
                  <a:lnTo>
                    <a:pt x="16" y="102"/>
                  </a:lnTo>
                  <a:lnTo>
                    <a:pt x="17" y="101"/>
                  </a:lnTo>
                  <a:lnTo>
                    <a:pt x="23" y="98"/>
                  </a:lnTo>
                  <a:lnTo>
                    <a:pt x="30" y="92"/>
                  </a:lnTo>
                  <a:lnTo>
                    <a:pt x="37" y="87"/>
                  </a:lnTo>
                  <a:lnTo>
                    <a:pt x="37" y="67"/>
                  </a:lnTo>
                  <a:lnTo>
                    <a:pt x="36" y="50"/>
                  </a:lnTo>
                  <a:lnTo>
                    <a:pt x="34" y="31"/>
                  </a:lnTo>
                  <a:lnTo>
                    <a:pt x="38" y="31"/>
                  </a:lnTo>
                  <a:lnTo>
                    <a:pt x="40" y="30"/>
                  </a:lnTo>
                  <a:lnTo>
                    <a:pt x="41" y="29"/>
                  </a:lnTo>
                  <a:lnTo>
                    <a:pt x="43" y="27"/>
                  </a:lnTo>
                  <a:lnTo>
                    <a:pt x="43" y="23"/>
                  </a:lnTo>
                  <a:lnTo>
                    <a:pt x="53" y="28"/>
                  </a:lnTo>
                  <a:lnTo>
                    <a:pt x="66" y="28"/>
                  </a:lnTo>
                  <a:lnTo>
                    <a:pt x="78" y="23"/>
                  </a:lnTo>
                  <a:lnTo>
                    <a:pt x="90" y="17"/>
                  </a:lnTo>
                  <a:lnTo>
                    <a:pt x="102" y="10"/>
                  </a:lnTo>
                  <a:lnTo>
                    <a:pt x="114" y="4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4F84CC36-DF29-4AFC-993F-EC7F94895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2445" y="2497355"/>
              <a:ext cx="792780" cy="515936"/>
            </a:xfrm>
            <a:custGeom>
              <a:avLst/>
              <a:gdLst/>
              <a:ahLst/>
              <a:cxnLst>
                <a:cxn ang="0">
                  <a:pos x="358" y="7"/>
                </a:cxn>
                <a:cxn ang="0">
                  <a:pos x="363" y="14"/>
                </a:cxn>
                <a:cxn ang="0">
                  <a:pos x="367" y="21"/>
                </a:cxn>
                <a:cxn ang="0">
                  <a:pos x="363" y="34"/>
                </a:cxn>
                <a:cxn ang="0">
                  <a:pos x="371" y="61"/>
                </a:cxn>
                <a:cxn ang="0">
                  <a:pos x="386" y="75"/>
                </a:cxn>
                <a:cxn ang="0">
                  <a:pos x="400" y="78"/>
                </a:cxn>
                <a:cxn ang="0">
                  <a:pos x="401" y="86"/>
                </a:cxn>
                <a:cxn ang="0">
                  <a:pos x="406" y="93"/>
                </a:cxn>
                <a:cxn ang="0">
                  <a:pos x="415" y="99"/>
                </a:cxn>
                <a:cxn ang="0">
                  <a:pos x="419" y="105"/>
                </a:cxn>
                <a:cxn ang="0">
                  <a:pos x="420" y="112"/>
                </a:cxn>
                <a:cxn ang="0">
                  <a:pos x="428" y="117"/>
                </a:cxn>
                <a:cxn ang="0">
                  <a:pos x="438" y="143"/>
                </a:cxn>
                <a:cxn ang="0">
                  <a:pos x="430" y="163"/>
                </a:cxn>
                <a:cxn ang="0">
                  <a:pos x="425" y="175"/>
                </a:cxn>
                <a:cxn ang="0">
                  <a:pos x="419" y="176"/>
                </a:cxn>
                <a:cxn ang="0">
                  <a:pos x="414" y="173"/>
                </a:cxn>
                <a:cxn ang="0">
                  <a:pos x="411" y="183"/>
                </a:cxn>
                <a:cxn ang="0">
                  <a:pos x="383" y="189"/>
                </a:cxn>
                <a:cxn ang="0">
                  <a:pos x="385" y="216"/>
                </a:cxn>
                <a:cxn ang="0">
                  <a:pos x="391" y="236"/>
                </a:cxn>
                <a:cxn ang="0">
                  <a:pos x="385" y="239"/>
                </a:cxn>
                <a:cxn ang="0">
                  <a:pos x="380" y="255"/>
                </a:cxn>
                <a:cxn ang="0">
                  <a:pos x="379" y="262"/>
                </a:cxn>
                <a:cxn ang="0">
                  <a:pos x="372" y="266"/>
                </a:cxn>
                <a:cxn ang="0">
                  <a:pos x="364" y="273"/>
                </a:cxn>
                <a:cxn ang="0">
                  <a:pos x="360" y="287"/>
                </a:cxn>
                <a:cxn ang="0">
                  <a:pos x="349" y="276"/>
                </a:cxn>
                <a:cxn ang="0">
                  <a:pos x="335" y="265"/>
                </a:cxn>
                <a:cxn ang="0">
                  <a:pos x="310" y="269"/>
                </a:cxn>
                <a:cxn ang="0">
                  <a:pos x="209" y="276"/>
                </a:cxn>
                <a:cxn ang="0">
                  <a:pos x="61" y="274"/>
                </a:cxn>
                <a:cxn ang="0">
                  <a:pos x="55" y="269"/>
                </a:cxn>
                <a:cxn ang="0">
                  <a:pos x="54" y="257"/>
                </a:cxn>
                <a:cxn ang="0">
                  <a:pos x="51" y="220"/>
                </a:cxn>
                <a:cxn ang="0">
                  <a:pos x="53" y="216"/>
                </a:cxn>
                <a:cxn ang="0">
                  <a:pos x="52" y="211"/>
                </a:cxn>
                <a:cxn ang="0">
                  <a:pos x="50" y="205"/>
                </a:cxn>
                <a:cxn ang="0">
                  <a:pos x="43" y="191"/>
                </a:cxn>
                <a:cxn ang="0">
                  <a:pos x="41" y="188"/>
                </a:cxn>
                <a:cxn ang="0">
                  <a:pos x="36" y="184"/>
                </a:cxn>
                <a:cxn ang="0">
                  <a:pos x="26" y="143"/>
                </a:cxn>
                <a:cxn ang="0">
                  <a:pos x="17" y="104"/>
                </a:cxn>
                <a:cxn ang="0">
                  <a:pos x="8" y="96"/>
                </a:cxn>
                <a:cxn ang="0">
                  <a:pos x="9" y="87"/>
                </a:cxn>
                <a:cxn ang="0">
                  <a:pos x="4" y="86"/>
                </a:cxn>
                <a:cxn ang="0">
                  <a:pos x="0" y="83"/>
                </a:cxn>
                <a:cxn ang="0">
                  <a:pos x="2" y="75"/>
                </a:cxn>
                <a:cxn ang="0">
                  <a:pos x="8" y="61"/>
                </a:cxn>
                <a:cxn ang="0">
                  <a:pos x="8" y="37"/>
                </a:cxn>
                <a:cxn ang="0">
                  <a:pos x="3" y="34"/>
                </a:cxn>
                <a:cxn ang="0">
                  <a:pos x="4" y="23"/>
                </a:cxn>
                <a:cxn ang="0">
                  <a:pos x="2" y="15"/>
                </a:cxn>
                <a:cxn ang="0">
                  <a:pos x="40" y="13"/>
                </a:cxn>
                <a:cxn ang="0">
                  <a:pos x="121" y="10"/>
                </a:cxn>
                <a:cxn ang="0">
                  <a:pos x="220" y="8"/>
                </a:cxn>
                <a:cxn ang="0">
                  <a:pos x="308" y="5"/>
                </a:cxn>
                <a:cxn ang="0">
                  <a:pos x="357" y="0"/>
                </a:cxn>
              </a:cxnLst>
              <a:rect l="0" t="0" r="r" b="b"/>
              <a:pathLst>
                <a:path w="441" h="287">
                  <a:moveTo>
                    <a:pt x="357" y="0"/>
                  </a:moveTo>
                  <a:lnTo>
                    <a:pt x="357" y="5"/>
                  </a:lnTo>
                  <a:lnTo>
                    <a:pt x="358" y="7"/>
                  </a:lnTo>
                  <a:lnTo>
                    <a:pt x="358" y="10"/>
                  </a:lnTo>
                  <a:lnTo>
                    <a:pt x="360" y="13"/>
                  </a:lnTo>
                  <a:lnTo>
                    <a:pt x="363" y="14"/>
                  </a:lnTo>
                  <a:lnTo>
                    <a:pt x="367" y="14"/>
                  </a:lnTo>
                  <a:lnTo>
                    <a:pt x="369" y="17"/>
                  </a:lnTo>
                  <a:lnTo>
                    <a:pt x="367" y="21"/>
                  </a:lnTo>
                  <a:lnTo>
                    <a:pt x="365" y="26"/>
                  </a:lnTo>
                  <a:lnTo>
                    <a:pt x="364" y="30"/>
                  </a:lnTo>
                  <a:lnTo>
                    <a:pt x="363" y="34"/>
                  </a:lnTo>
                  <a:lnTo>
                    <a:pt x="364" y="43"/>
                  </a:lnTo>
                  <a:lnTo>
                    <a:pt x="367" y="51"/>
                  </a:lnTo>
                  <a:lnTo>
                    <a:pt x="371" y="61"/>
                  </a:lnTo>
                  <a:lnTo>
                    <a:pt x="373" y="70"/>
                  </a:lnTo>
                  <a:lnTo>
                    <a:pt x="380" y="71"/>
                  </a:lnTo>
                  <a:lnTo>
                    <a:pt x="386" y="75"/>
                  </a:lnTo>
                  <a:lnTo>
                    <a:pt x="392" y="76"/>
                  </a:lnTo>
                  <a:lnTo>
                    <a:pt x="399" y="76"/>
                  </a:lnTo>
                  <a:lnTo>
                    <a:pt x="400" y="78"/>
                  </a:lnTo>
                  <a:lnTo>
                    <a:pt x="400" y="82"/>
                  </a:lnTo>
                  <a:lnTo>
                    <a:pt x="401" y="83"/>
                  </a:lnTo>
                  <a:lnTo>
                    <a:pt x="401" y="86"/>
                  </a:lnTo>
                  <a:lnTo>
                    <a:pt x="402" y="90"/>
                  </a:lnTo>
                  <a:lnTo>
                    <a:pt x="404" y="92"/>
                  </a:lnTo>
                  <a:lnTo>
                    <a:pt x="406" y="93"/>
                  </a:lnTo>
                  <a:lnTo>
                    <a:pt x="408" y="96"/>
                  </a:lnTo>
                  <a:lnTo>
                    <a:pt x="412" y="97"/>
                  </a:lnTo>
                  <a:lnTo>
                    <a:pt x="415" y="99"/>
                  </a:lnTo>
                  <a:lnTo>
                    <a:pt x="418" y="101"/>
                  </a:lnTo>
                  <a:lnTo>
                    <a:pt x="419" y="104"/>
                  </a:lnTo>
                  <a:lnTo>
                    <a:pt x="419" y="105"/>
                  </a:lnTo>
                  <a:lnTo>
                    <a:pt x="415" y="108"/>
                  </a:lnTo>
                  <a:lnTo>
                    <a:pt x="418" y="111"/>
                  </a:lnTo>
                  <a:lnTo>
                    <a:pt x="420" y="112"/>
                  </a:lnTo>
                  <a:lnTo>
                    <a:pt x="422" y="112"/>
                  </a:lnTo>
                  <a:lnTo>
                    <a:pt x="427" y="114"/>
                  </a:lnTo>
                  <a:lnTo>
                    <a:pt x="428" y="117"/>
                  </a:lnTo>
                  <a:lnTo>
                    <a:pt x="437" y="126"/>
                  </a:lnTo>
                  <a:lnTo>
                    <a:pt x="441" y="133"/>
                  </a:lnTo>
                  <a:lnTo>
                    <a:pt x="438" y="143"/>
                  </a:lnTo>
                  <a:lnTo>
                    <a:pt x="433" y="155"/>
                  </a:lnTo>
                  <a:lnTo>
                    <a:pt x="430" y="159"/>
                  </a:lnTo>
                  <a:lnTo>
                    <a:pt x="430" y="163"/>
                  </a:lnTo>
                  <a:lnTo>
                    <a:pt x="429" y="169"/>
                  </a:lnTo>
                  <a:lnTo>
                    <a:pt x="428" y="174"/>
                  </a:lnTo>
                  <a:lnTo>
                    <a:pt x="425" y="175"/>
                  </a:lnTo>
                  <a:lnTo>
                    <a:pt x="423" y="177"/>
                  </a:lnTo>
                  <a:lnTo>
                    <a:pt x="420" y="177"/>
                  </a:lnTo>
                  <a:lnTo>
                    <a:pt x="419" y="176"/>
                  </a:lnTo>
                  <a:lnTo>
                    <a:pt x="418" y="174"/>
                  </a:lnTo>
                  <a:lnTo>
                    <a:pt x="416" y="173"/>
                  </a:lnTo>
                  <a:lnTo>
                    <a:pt x="414" y="173"/>
                  </a:lnTo>
                  <a:lnTo>
                    <a:pt x="413" y="175"/>
                  </a:lnTo>
                  <a:lnTo>
                    <a:pt x="414" y="180"/>
                  </a:lnTo>
                  <a:lnTo>
                    <a:pt x="411" y="183"/>
                  </a:lnTo>
                  <a:lnTo>
                    <a:pt x="405" y="185"/>
                  </a:lnTo>
                  <a:lnTo>
                    <a:pt x="388" y="188"/>
                  </a:lnTo>
                  <a:lnTo>
                    <a:pt x="383" y="189"/>
                  </a:lnTo>
                  <a:lnTo>
                    <a:pt x="379" y="206"/>
                  </a:lnTo>
                  <a:lnTo>
                    <a:pt x="383" y="211"/>
                  </a:lnTo>
                  <a:lnTo>
                    <a:pt x="385" y="216"/>
                  </a:lnTo>
                  <a:lnTo>
                    <a:pt x="388" y="219"/>
                  </a:lnTo>
                  <a:lnTo>
                    <a:pt x="391" y="224"/>
                  </a:lnTo>
                  <a:lnTo>
                    <a:pt x="391" y="236"/>
                  </a:lnTo>
                  <a:lnTo>
                    <a:pt x="388" y="238"/>
                  </a:lnTo>
                  <a:lnTo>
                    <a:pt x="387" y="238"/>
                  </a:lnTo>
                  <a:lnTo>
                    <a:pt x="385" y="239"/>
                  </a:lnTo>
                  <a:lnTo>
                    <a:pt x="383" y="241"/>
                  </a:lnTo>
                  <a:lnTo>
                    <a:pt x="383" y="251"/>
                  </a:lnTo>
                  <a:lnTo>
                    <a:pt x="380" y="255"/>
                  </a:lnTo>
                  <a:lnTo>
                    <a:pt x="380" y="258"/>
                  </a:lnTo>
                  <a:lnTo>
                    <a:pt x="379" y="260"/>
                  </a:lnTo>
                  <a:lnTo>
                    <a:pt x="379" y="262"/>
                  </a:lnTo>
                  <a:lnTo>
                    <a:pt x="377" y="262"/>
                  </a:lnTo>
                  <a:lnTo>
                    <a:pt x="374" y="264"/>
                  </a:lnTo>
                  <a:lnTo>
                    <a:pt x="372" y="266"/>
                  </a:lnTo>
                  <a:lnTo>
                    <a:pt x="367" y="268"/>
                  </a:lnTo>
                  <a:lnTo>
                    <a:pt x="366" y="271"/>
                  </a:lnTo>
                  <a:lnTo>
                    <a:pt x="364" y="273"/>
                  </a:lnTo>
                  <a:lnTo>
                    <a:pt x="362" y="280"/>
                  </a:lnTo>
                  <a:lnTo>
                    <a:pt x="362" y="285"/>
                  </a:lnTo>
                  <a:lnTo>
                    <a:pt x="360" y="287"/>
                  </a:lnTo>
                  <a:lnTo>
                    <a:pt x="358" y="286"/>
                  </a:lnTo>
                  <a:lnTo>
                    <a:pt x="353" y="282"/>
                  </a:lnTo>
                  <a:lnTo>
                    <a:pt x="349" y="276"/>
                  </a:lnTo>
                  <a:lnTo>
                    <a:pt x="344" y="272"/>
                  </a:lnTo>
                  <a:lnTo>
                    <a:pt x="338" y="267"/>
                  </a:lnTo>
                  <a:lnTo>
                    <a:pt x="335" y="265"/>
                  </a:lnTo>
                  <a:lnTo>
                    <a:pt x="330" y="266"/>
                  </a:lnTo>
                  <a:lnTo>
                    <a:pt x="321" y="267"/>
                  </a:lnTo>
                  <a:lnTo>
                    <a:pt x="310" y="269"/>
                  </a:lnTo>
                  <a:lnTo>
                    <a:pt x="303" y="271"/>
                  </a:lnTo>
                  <a:lnTo>
                    <a:pt x="258" y="274"/>
                  </a:lnTo>
                  <a:lnTo>
                    <a:pt x="209" y="276"/>
                  </a:lnTo>
                  <a:lnTo>
                    <a:pt x="158" y="279"/>
                  </a:lnTo>
                  <a:lnTo>
                    <a:pt x="61" y="279"/>
                  </a:lnTo>
                  <a:lnTo>
                    <a:pt x="61" y="274"/>
                  </a:lnTo>
                  <a:lnTo>
                    <a:pt x="59" y="273"/>
                  </a:lnTo>
                  <a:lnTo>
                    <a:pt x="58" y="271"/>
                  </a:lnTo>
                  <a:lnTo>
                    <a:pt x="55" y="269"/>
                  </a:lnTo>
                  <a:lnTo>
                    <a:pt x="53" y="265"/>
                  </a:lnTo>
                  <a:lnTo>
                    <a:pt x="53" y="260"/>
                  </a:lnTo>
                  <a:lnTo>
                    <a:pt x="54" y="257"/>
                  </a:lnTo>
                  <a:lnTo>
                    <a:pt x="55" y="254"/>
                  </a:lnTo>
                  <a:lnTo>
                    <a:pt x="55" y="248"/>
                  </a:lnTo>
                  <a:lnTo>
                    <a:pt x="51" y="220"/>
                  </a:lnTo>
                  <a:lnTo>
                    <a:pt x="51" y="219"/>
                  </a:lnTo>
                  <a:lnTo>
                    <a:pt x="52" y="217"/>
                  </a:lnTo>
                  <a:lnTo>
                    <a:pt x="53" y="216"/>
                  </a:lnTo>
                  <a:lnTo>
                    <a:pt x="53" y="215"/>
                  </a:lnTo>
                  <a:lnTo>
                    <a:pt x="52" y="213"/>
                  </a:lnTo>
                  <a:lnTo>
                    <a:pt x="52" y="211"/>
                  </a:lnTo>
                  <a:lnTo>
                    <a:pt x="51" y="210"/>
                  </a:lnTo>
                  <a:lnTo>
                    <a:pt x="51" y="209"/>
                  </a:lnTo>
                  <a:lnTo>
                    <a:pt x="50" y="205"/>
                  </a:lnTo>
                  <a:lnTo>
                    <a:pt x="50" y="199"/>
                  </a:lnTo>
                  <a:lnTo>
                    <a:pt x="44" y="194"/>
                  </a:lnTo>
                  <a:lnTo>
                    <a:pt x="43" y="191"/>
                  </a:lnTo>
                  <a:lnTo>
                    <a:pt x="43" y="188"/>
                  </a:lnTo>
                  <a:lnTo>
                    <a:pt x="41" y="187"/>
                  </a:lnTo>
                  <a:lnTo>
                    <a:pt x="41" y="188"/>
                  </a:lnTo>
                  <a:lnTo>
                    <a:pt x="40" y="187"/>
                  </a:lnTo>
                  <a:lnTo>
                    <a:pt x="37" y="187"/>
                  </a:lnTo>
                  <a:lnTo>
                    <a:pt x="36" y="184"/>
                  </a:lnTo>
                  <a:lnTo>
                    <a:pt x="36" y="168"/>
                  </a:lnTo>
                  <a:lnTo>
                    <a:pt x="32" y="155"/>
                  </a:lnTo>
                  <a:lnTo>
                    <a:pt x="26" y="143"/>
                  </a:lnTo>
                  <a:lnTo>
                    <a:pt x="22" y="132"/>
                  </a:lnTo>
                  <a:lnTo>
                    <a:pt x="18" y="119"/>
                  </a:lnTo>
                  <a:lnTo>
                    <a:pt x="17" y="104"/>
                  </a:lnTo>
                  <a:lnTo>
                    <a:pt x="15" y="101"/>
                  </a:lnTo>
                  <a:lnTo>
                    <a:pt x="12" y="100"/>
                  </a:lnTo>
                  <a:lnTo>
                    <a:pt x="8" y="96"/>
                  </a:lnTo>
                  <a:lnTo>
                    <a:pt x="7" y="93"/>
                  </a:lnTo>
                  <a:lnTo>
                    <a:pt x="7" y="89"/>
                  </a:lnTo>
                  <a:lnTo>
                    <a:pt x="9" y="87"/>
                  </a:lnTo>
                  <a:lnTo>
                    <a:pt x="11" y="87"/>
                  </a:lnTo>
                  <a:lnTo>
                    <a:pt x="9" y="86"/>
                  </a:lnTo>
                  <a:lnTo>
                    <a:pt x="4" y="86"/>
                  </a:lnTo>
                  <a:lnTo>
                    <a:pt x="2" y="85"/>
                  </a:lnTo>
                  <a:lnTo>
                    <a:pt x="1" y="85"/>
                  </a:lnTo>
                  <a:lnTo>
                    <a:pt x="0" y="83"/>
                  </a:lnTo>
                  <a:lnTo>
                    <a:pt x="0" y="77"/>
                  </a:lnTo>
                  <a:lnTo>
                    <a:pt x="1" y="75"/>
                  </a:lnTo>
                  <a:lnTo>
                    <a:pt x="2" y="75"/>
                  </a:lnTo>
                  <a:lnTo>
                    <a:pt x="2" y="73"/>
                  </a:lnTo>
                  <a:lnTo>
                    <a:pt x="5" y="69"/>
                  </a:lnTo>
                  <a:lnTo>
                    <a:pt x="8" y="61"/>
                  </a:lnTo>
                  <a:lnTo>
                    <a:pt x="9" y="51"/>
                  </a:lnTo>
                  <a:lnTo>
                    <a:pt x="9" y="40"/>
                  </a:lnTo>
                  <a:lnTo>
                    <a:pt x="8" y="37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3" y="34"/>
                  </a:lnTo>
                  <a:lnTo>
                    <a:pt x="3" y="33"/>
                  </a:lnTo>
                  <a:lnTo>
                    <a:pt x="4" y="31"/>
                  </a:lnTo>
                  <a:lnTo>
                    <a:pt x="4" y="23"/>
                  </a:lnTo>
                  <a:lnTo>
                    <a:pt x="3" y="20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3" y="14"/>
                  </a:lnTo>
                  <a:lnTo>
                    <a:pt x="5" y="13"/>
                  </a:lnTo>
                  <a:lnTo>
                    <a:pt x="40" y="13"/>
                  </a:lnTo>
                  <a:lnTo>
                    <a:pt x="62" y="12"/>
                  </a:lnTo>
                  <a:lnTo>
                    <a:pt x="90" y="12"/>
                  </a:lnTo>
                  <a:lnTo>
                    <a:pt x="121" y="10"/>
                  </a:lnTo>
                  <a:lnTo>
                    <a:pt x="153" y="9"/>
                  </a:lnTo>
                  <a:lnTo>
                    <a:pt x="186" y="9"/>
                  </a:lnTo>
                  <a:lnTo>
                    <a:pt x="220" y="8"/>
                  </a:lnTo>
                  <a:lnTo>
                    <a:pt x="252" y="7"/>
                  </a:lnTo>
                  <a:lnTo>
                    <a:pt x="281" y="6"/>
                  </a:lnTo>
                  <a:lnTo>
                    <a:pt x="308" y="5"/>
                  </a:lnTo>
                  <a:lnTo>
                    <a:pt x="330" y="3"/>
                  </a:lnTo>
                  <a:lnTo>
                    <a:pt x="347" y="1"/>
                  </a:lnTo>
                  <a:lnTo>
                    <a:pt x="357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73F9CDC9-4750-4493-82D9-29B73C44D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0538" y="1542784"/>
              <a:ext cx="839520" cy="967155"/>
            </a:xfrm>
            <a:custGeom>
              <a:avLst/>
              <a:gdLst/>
              <a:ahLst/>
              <a:cxnLst>
                <a:cxn ang="0">
                  <a:pos x="142" y="13"/>
                </a:cxn>
                <a:cxn ang="0">
                  <a:pos x="154" y="49"/>
                </a:cxn>
                <a:cxn ang="0">
                  <a:pos x="148" y="53"/>
                </a:cxn>
                <a:cxn ang="0">
                  <a:pos x="149" y="57"/>
                </a:cxn>
                <a:cxn ang="0">
                  <a:pos x="169" y="62"/>
                </a:cxn>
                <a:cxn ang="0">
                  <a:pos x="192" y="62"/>
                </a:cxn>
                <a:cxn ang="0">
                  <a:pos x="211" y="69"/>
                </a:cxn>
                <a:cxn ang="0">
                  <a:pos x="239" y="65"/>
                </a:cxn>
                <a:cxn ang="0">
                  <a:pos x="281" y="70"/>
                </a:cxn>
                <a:cxn ang="0">
                  <a:pos x="285" y="81"/>
                </a:cxn>
                <a:cxn ang="0">
                  <a:pos x="306" y="98"/>
                </a:cxn>
                <a:cxn ang="0">
                  <a:pos x="313" y="84"/>
                </a:cxn>
                <a:cxn ang="0">
                  <a:pos x="327" y="96"/>
                </a:cxn>
                <a:cxn ang="0">
                  <a:pos x="341" y="106"/>
                </a:cxn>
                <a:cxn ang="0">
                  <a:pos x="380" y="100"/>
                </a:cxn>
                <a:cxn ang="0">
                  <a:pos x="398" y="96"/>
                </a:cxn>
                <a:cxn ang="0">
                  <a:pos x="405" y="104"/>
                </a:cxn>
                <a:cxn ang="0">
                  <a:pos x="467" y="106"/>
                </a:cxn>
                <a:cxn ang="0">
                  <a:pos x="451" y="116"/>
                </a:cxn>
                <a:cxn ang="0">
                  <a:pos x="437" y="127"/>
                </a:cxn>
                <a:cxn ang="0">
                  <a:pos x="400" y="140"/>
                </a:cxn>
                <a:cxn ang="0">
                  <a:pos x="400" y="148"/>
                </a:cxn>
                <a:cxn ang="0">
                  <a:pos x="385" y="163"/>
                </a:cxn>
                <a:cxn ang="0">
                  <a:pos x="370" y="180"/>
                </a:cxn>
                <a:cxn ang="0">
                  <a:pos x="363" y="191"/>
                </a:cxn>
                <a:cxn ang="0">
                  <a:pos x="356" y="194"/>
                </a:cxn>
                <a:cxn ang="0">
                  <a:pos x="350" y="201"/>
                </a:cxn>
                <a:cxn ang="0">
                  <a:pos x="339" y="212"/>
                </a:cxn>
                <a:cxn ang="0">
                  <a:pos x="326" y="214"/>
                </a:cxn>
                <a:cxn ang="0">
                  <a:pos x="326" y="221"/>
                </a:cxn>
                <a:cxn ang="0">
                  <a:pos x="321" y="230"/>
                </a:cxn>
                <a:cxn ang="0">
                  <a:pos x="313" y="270"/>
                </a:cxn>
                <a:cxn ang="0">
                  <a:pos x="284" y="314"/>
                </a:cxn>
                <a:cxn ang="0">
                  <a:pos x="277" y="330"/>
                </a:cxn>
                <a:cxn ang="0">
                  <a:pos x="288" y="348"/>
                </a:cxn>
                <a:cxn ang="0">
                  <a:pos x="288" y="384"/>
                </a:cxn>
                <a:cxn ang="0">
                  <a:pos x="284" y="414"/>
                </a:cxn>
                <a:cxn ang="0">
                  <a:pos x="285" y="424"/>
                </a:cxn>
                <a:cxn ang="0">
                  <a:pos x="299" y="429"/>
                </a:cxn>
                <a:cxn ang="0">
                  <a:pos x="305" y="434"/>
                </a:cxn>
                <a:cxn ang="0">
                  <a:pos x="320" y="443"/>
                </a:cxn>
                <a:cxn ang="0">
                  <a:pos x="348" y="462"/>
                </a:cxn>
                <a:cxn ang="0">
                  <a:pos x="392" y="503"/>
                </a:cxn>
                <a:cxn ang="0">
                  <a:pos x="49" y="502"/>
                </a:cxn>
                <a:cxn ang="0">
                  <a:pos x="50" y="378"/>
                </a:cxn>
                <a:cxn ang="0">
                  <a:pos x="40" y="362"/>
                </a:cxn>
                <a:cxn ang="0">
                  <a:pos x="31" y="361"/>
                </a:cxn>
                <a:cxn ang="0">
                  <a:pos x="24" y="344"/>
                </a:cxn>
                <a:cxn ang="0">
                  <a:pos x="38" y="331"/>
                </a:cxn>
                <a:cxn ang="0">
                  <a:pos x="48" y="320"/>
                </a:cxn>
                <a:cxn ang="0">
                  <a:pos x="37" y="273"/>
                </a:cxn>
                <a:cxn ang="0">
                  <a:pos x="27" y="209"/>
                </a:cxn>
                <a:cxn ang="0">
                  <a:pos x="23" y="189"/>
                </a:cxn>
                <a:cxn ang="0">
                  <a:pos x="14" y="140"/>
                </a:cxn>
                <a:cxn ang="0">
                  <a:pos x="0" y="36"/>
                </a:cxn>
                <a:cxn ang="0">
                  <a:pos x="113" y="33"/>
                </a:cxn>
              </a:cxnLst>
              <a:rect l="0" t="0" r="r" b="b"/>
              <a:pathLst>
                <a:path w="467" h="538">
                  <a:moveTo>
                    <a:pt x="127" y="0"/>
                  </a:moveTo>
                  <a:lnTo>
                    <a:pt x="142" y="0"/>
                  </a:lnTo>
                  <a:lnTo>
                    <a:pt x="142" y="7"/>
                  </a:lnTo>
                  <a:lnTo>
                    <a:pt x="141" y="9"/>
                  </a:lnTo>
                  <a:lnTo>
                    <a:pt x="141" y="12"/>
                  </a:lnTo>
                  <a:lnTo>
                    <a:pt x="142" y="13"/>
                  </a:lnTo>
                  <a:lnTo>
                    <a:pt x="143" y="12"/>
                  </a:lnTo>
                  <a:lnTo>
                    <a:pt x="143" y="11"/>
                  </a:lnTo>
                  <a:lnTo>
                    <a:pt x="152" y="36"/>
                  </a:lnTo>
                  <a:lnTo>
                    <a:pt x="152" y="44"/>
                  </a:lnTo>
                  <a:lnTo>
                    <a:pt x="154" y="47"/>
                  </a:lnTo>
                  <a:lnTo>
                    <a:pt x="154" y="49"/>
                  </a:lnTo>
                  <a:lnTo>
                    <a:pt x="155" y="50"/>
                  </a:lnTo>
                  <a:lnTo>
                    <a:pt x="154" y="54"/>
                  </a:lnTo>
                  <a:lnTo>
                    <a:pt x="152" y="55"/>
                  </a:lnTo>
                  <a:lnTo>
                    <a:pt x="151" y="55"/>
                  </a:lnTo>
                  <a:lnTo>
                    <a:pt x="150" y="54"/>
                  </a:lnTo>
                  <a:lnTo>
                    <a:pt x="148" y="53"/>
                  </a:lnTo>
                  <a:lnTo>
                    <a:pt x="147" y="51"/>
                  </a:lnTo>
                  <a:lnTo>
                    <a:pt x="143" y="51"/>
                  </a:lnTo>
                  <a:lnTo>
                    <a:pt x="141" y="53"/>
                  </a:lnTo>
                  <a:lnTo>
                    <a:pt x="146" y="55"/>
                  </a:lnTo>
                  <a:lnTo>
                    <a:pt x="149" y="56"/>
                  </a:lnTo>
                  <a:lnTo>
                    <a:pt x="149" y="57"/>
                  </a:lnTo>
                  <a:lnTo>
                    <a:pt x="151" y="60"/>
                  </a:lnTo>
                  <a:lnTo>
                    <a:pt x="155" y="56"/>
                  </a:lnTo>
                  <a:lnTo>
                    <a:pt x="158" y="56"/>
                  </a:lnTo>
                  <a:lnTo>
                    <a:pt x="163" y="58"/>
                  </a:lnTo>
                  <a:lnTo>
                    <a:pt x="165" y="61"/>
                  </a:lnTo>
                  <a:lnTo>
                    <a:pt x="169" y="62"/>
                  </a:lnTo>
                  <a:lnTo>
                    <a:pt x="170" y="62"/>
                  </a:lnTo>
                  <a:lnTo>
                    <a:pt x="171" y="61"/>
                  </a:lnTo>
                  <a:lnTo>
                    <a:pt x="176" y="58"/>
                  </a:lnTo>
                  <a:lnTo>
                    <a:pt x="179" y="58"/>
                  </a:lnTo>
                  <a:lnTo>
                    <a:pt x="185" y="60"/>
                  </a:lnTo>
                  <a:lnTo>
                    <a:pt x="192" y="62"/>
                  </a:lnTo>
                  <a:lnTo>
                    <a:pt x="199" y="63"/>
                  </a:lnTo>
                  <a:lnTo>
                    <a:pt x="203" y="64"/>
                  </a:lnTo>
                  <a:lnTo>
                    <a:pt x="208" y="64"/>
                  </a:lnTo>
                  <a:lnTo>
                    <a:pt x="210" y="65"/>
                  </a:lnTo>
                  <a:lnTo>
                    <a:pt x="210" y="68"/>
                  </a:lnTo>
                  <a:lnTo>
                    <a:pt x="211" y="69"/>
                  </a:lnTo>
                  <a:lnTo>
                    <a:pt x="211" y="71"/>
                  </a:lnTo>
                  <a:lnTo>
                    <a:pt x="212" y="72"/>
                  </a:lnTo>
                  <a:lnTo>
                    <a:pt x="230" y="72"/>
                  </a:lnTo>
                  <a:lnTo>
                    <a:pt x="234" y="71"/>
                  </a:lnTo>
                  <a:lnTo>
                    <a:pt x="236" y="70"/>
                  </a:lnTo>
                  <a:lnTo>
                    <a:pt x="239" y="65"/>
                  </a:lnTo>
                  <a:lnTo>
                    <a:pt x="240" y="64"/>
                  </a:lnTo>
                  <a:lnTo>
                    <a:pt x="244" y="62"/>
                  </a:lnTo>
                  <a:lnTo>
                    <a:pt x="257" y="62"/>
                  </a:lnTo>
                  <a:lnTo>
                    <a:pt x="270" y="64"/>
                  </a:lnTo>
                  <a:lnTo>
                    <a:pt x="271" y="65"/>
                  </a:lnTo>
                  <a:lnTo>
                    <a:pt x="281" y="70"/>
                  </a:lnTo>
                  <a:lnTo>
                    <a:pt x="282" y="70"/>
                  </a:lnTo>
                  <a:lnTo>
                    <a:pt x="283" y="71"/>
                  </a:lnTo>
                  <a:lnTo>
                    <a:pt x="283" y="76"/>
                  </a:lnTo>
                  <a:lnTo>
                    <a:pt x="284" y="77"/>
                  </a:lnTo>
                  <a:lnTo>
                    <a:pt x="284" y="79"/>
                  </a:lnTo>
                  <a:lnTo>
                    <a:pt x="285" y="81"/>
                  </a:lnTo>
                  <a:lnTo>
                    <a:pt x="290" y="78"/>
                  </a:lnTo>
                  <a:lnTo>
                    <a:pt x="292" y="85"/>
                  </a:lnTo>
                  <a:lnTo>
                    <a:pt x="296" y="90"/>
                  </a:lnTo>
                  <a:lnTo>
                    <a:pt x="300" y="93"/>
                  </a:lnTo>
                  <a:lnTo>
                    <a:pt x="304" y="98"/>
                  </a:lnTo>
                  <a:lnTo>
                    <a:pt x="306" y="98"/>
                  </a:lnTo>
                  <a:lnTo>
                    <a:pt x="307" y="97"/>
                  </a:lnTo>
                  <a:lnTo>
                    <a:pt x="310" y="92"/>
                  </a:lnTo>
                  <a:lnTo>
                    <a:pt x="310" y="90"/>
                  </a:lnTo>
                  <a:lnTo>
                    <a:pt x="311" y="88"/>
                  </a:lnTo>
                  <a:lnTo>
                    <a:pt x="312" y="86"/>
                  </a:lnTo>
                  <a:lnTo>
                    <a:pt x="313" y="84"/>
                  </a:lnTo>
                  <a:lnTo>
                    <a:pt x="318" y="84"/>
                  </a:lnTo>
                  <a:lnTo>
                    <a:pt x="320" y="85"/>
                  </a:lnTo>
                  <a:lnTo>
                    <a:pt x="322" y="88"/>
                  </a:lnTo>
                  <a:lnTo>
                    <a:pt x="322" y="90"/>
                  </a:lnTo>
                  <a:lnTo>
                    <a:pt x="325" y="95"/>
                  </a:lnTo>
                  <a:lnTo>
                    <a:pt x="327" y="96"/>
                  </a:lnTo>
                  <a:lnTo>
                    <a:pt x="328" y="96"/>
                  </a:lnTo>
                  <a:lnTo>
                    <a:pt x="331" y="97"/>
                  </a:lnTo>
                  <a:lnTo>
                    <a:pt x="336" y="97"/>
                  </a:lnTo>
                  <a:lnTo>
                    <a:pt x="339" y="98"/>
                  </a:lnTo>
                  <a:lnTo>
                    <a:pt x="341" y="100"/>
                  </a:lnTo>
                  <a:lnTo>
                    <a:pt x="341" y="106"/>
                  </a:lnTo>
                  <a:lnTo>
                    <a:pt x="349" y="109"/>
                  </a:lnTo>
                  <a:lnTo>
                    <a:pt x="368" y="109"/>
                  </a:lnTo>
                  <a:lnTo>
                    <a:pt x="375" y="110"/>
                  </a:lnTo>
                  <a:lnTo>
                    <a:pt x="375" y="106"/>
                  </a:lnTo>
                  <a:lnTo>
                    <a:pt x="377" y="104"/>
                  </a:lnTo>
                  <a:lnTo>
                    <a:pt x="380" y="100"/>
                  </a:lnTo>
                  <a:lnTo>
                    <a:pt x="383" y="98"/>
                  </a:lnTo>
                  <a:lnTo>
                    <a:pt x="388" y="95"/>
                  </a:lnTo>
                  <a:lnTo>
                    <a:pt x="391" y="92"/>
                  </a:lnTo>
                  <a:lnTo>
                    <a:pt x="396" y="92"/>
                  </a:lnTo>
                  <a:lnTo>
                    <a:pt x="397" y="93"/>
                  </a:lnTo>
                  <a:lnTo>
                    <a:pt x="398" y="96"/>
                  </a:lnTo>
                  <a:lnTo>
                    <a:pt x="399" y="97"/>
                  </a:lnTo>
                  <a:lnTo>
                    <a:pt x="399" y="99"/>
                  </a:lnTo>
                  <a:lnTo>
                    <a:pt x="400" y="100"/>
                  </a:lnTo>
                  <a:lnTo>
                    <a:pt x="402" y="103"/>
                  </a:lnTo>
                  <a:lnTo>
                    <a:pt x="403" y="104"/>
                  </a:lnTo>
                  <a:lnTo>
                    <a:pt x="405" y="104"/>
                  </a:lnTo>
                  <a:lnTo>
                    <a:pt x="424" y="100"/>
                  </a:lnTo>
                  <a:lnTo>
                    <a:pt x="442" y="102"/>
                  </a:lnTo>
                  <a:lnTo>
                    <a:pt x="447" y="103"/>
                  </a:lnTo>
                  <a:lnTo>
                    <a:pt x="453" y="106"/>
                  </a:lnTo>
                  <a:lnTo>
                    <a:pt x="460" y="109"/>
                  </a:lnTo>
                  <a:lnTo>
                    <a:pt x="467" y="106"/>
                  </a:lnTo>
                  <a:lnTo>
                    <a:pt x="466" y="110"/>
                  </a:lnTo>
                  <a:lnTo>
                    <a:pt x="465" y="112"/>
                  </a:lnTo>
                  <a:lnTo>
                    <a:pt x="462" y="114"/>
                  </a:lnTo>
                  <a:lnTo>
                    <a:pt x="459" y="117"/>
                  </a:lnTo>
                  <a:lnTo>
                    <a:pt x="453" y="117"/>
                  </a:lnTo>
                  <a:lnTo>
                    <a:pt x="451" y="116"/>
                  </a:lnTo>
                  <a:lnTo>
                    <a:pt x="448" y="116"/>
                  </a:lnTo>
                  <a:lnTo>
                    <a:pt x="448" y="118"/>
                  </a:lnTo>
                  <a:lnTo>
                    <a:pt x="449" y="118"/>
                  </a:lnTo>
                  <a:lnTo>
                    <a:pt x="449" y="123"/>
                  </a:lnTo>
                  <a:lnTo>
                    <a:pt x="447" y="124"/>
                  </a:lnTo>
                  <a:lnTo>
                    <a:pt x="437" y="127"/>
                  </a:lnTo>
                  <a:lnTo>
                    <a:pt x="425" y="131"/>
                  </a:lnTo>
                  <a:lnTo>
                    <a:pt x="416" y="135"/>
                  </a:lnTo>
                  <a:lnTo>
                    <a:pt x="409" y="144"/>
                  </a:lnTo>
                  <a:lnTo>
                    <a:pt x="405" y="144"/>
                  </a:lnTo>
                  <a:lnTo>
                    <a:pt x="403" y="142"/>
                  </a:lnTo>
                  <a:lnTo>
                    <a:pt x="400" y="140"/>
                  </a:lnTo>
                  <a:lnTo>
                    <a:pt x="399" y="140"/>
                  </a:lnTo>
                  <a:lnTo>
                    <a:pt x="399" y="141"/>
                  </a:lnTo>
                  <a:lnTo>
                    <a:pt x="402" y="142"/>
                  </a:lnTo>
                  <a:lnTo>
                    <a:pt x="403" y="145"/>
                  </a:lnTo>
                  <a:lnTo>
                    <a:pt x="403" y="147"/>
                  </a:lnTo>
                  <a:lnTo>
                    <a:pt x="400" y="148"/>
                  </a:lnTo>
                  <a:lnTo>
                    <a:pt x="399" y="149"/>
                  </a:lnTo>
                  <a:lnTo>
                    <a:pt x="392" y="153"/>
                  </a:lnTo>
                  <a:lnTo>
                    <a:pt x="391" y="154"/>
                  </a:lnTo>
                  <a:lnTo>
                    <a:pt x="389" y="159"/>
                  </a:lnTo>
                  <a:lnTo>
                    <a:pt x="387" y="161"/>
                  </a:lnTo>
                  <a:lnTo>
                    <a:pt x="385" y="163"/>
                  </a:lnTo>
                  <a:lnTo>
                    <a:pt x="381" y="166"/>
                  </a:lnTo>
                  <a:lnTo>
                    <a:pt x="377" y="166"/>
                  </a:lnTo>
                  <a:lnTo>
                    <a:pt x="378" y="169"/>
                  </a:lnTo>
                  <a:lnTo>
                    <a:pt x="375" y="176"/>
                  </a:lnTo>
                  <a:lnTo>
                    <a:pt x="373" y="177"/>
                  </a:lnTo>
                  <a:lnTo>
                    <a:pt x="370" y="180"/>
                  </a:lnTo>
                  <a:lnTo>
                    <a:pt x="368" y="181"/>
                  </a:lnTo>
                  <a:lnTo>
                    <a:pt x="366" y="183"/>
                  </a:lnTo>
                  <a:lnTo>
                    <a:pt x="366" y="184"/>
                  </a:lnTo>
                  <a:lnTo>
                    <a:pt x="364" y="187"/>
                  </a:lnTo>
                  <a:lnTo>
                    <a:pt x="364" y="190"/>
                  </a:lnTo>
                  <a:lnTo>
                    <a:pt x="363" y="191"/>
                  </a:lnTo>
                  <a:lnTo>
                    <a:pt x="361" y="193"/>
                  </a:lnTo>
                  <a:lnTo>
                    <a:pt x="360" y="193"/>
                  </a:lnTo>
                  <a:lnTo>
                    <a:pt x="357" y="191"/>
                  </a:lnTo>
                  <a:lnTo>
                    <a:pt x="355" y="191"/>
                  </a:lnTo>
                  <a:lnTo>
                    <a:pt x="355" y="193"/>
                  </a:lnTo>
                  <a:lnTo>
                    <a:pt x="356" y="194"/>
                  </a:lnTo>
                  <a:lnTo>
                    <a:pt x="356" y="195"/>
                  </a:lnTo>
                  <a:lnTo>
                    <a:pt x="357" y="196"/>
                  </a:lnTo>
                  <a:lnTo>
                    <a:pt x="357" y="197"/>
                  </a:lnTo>
                  <a:lnTo>
                    <a:pt x="356" y="197"/>
                  </a:lnTo>
                  <a:lnTo>
                    <a:pt x="355" y="198"/>
                  </a:lnTo>
                  <a:lnTo>
                    <a:pt x="350" y="201"/>
                  </a:lnTo>
                  <a:lnTo>
                    <a:pt x="347" y="203"/>
                  </a:lnTo>
                  <a:lnTo>
                    <a:pt x="345" y="204"/>
                  </a:lnTo>
                  <a:lnTo>
                    <a:pt x="343" y="205"/>
                  </a:lnTo>
                  <a:lnTo>
                    <a:pt x="342" y="208"/>
                  </a:lnTo>
                  <a:lnTo>
                    <a:pt x="340" y="210"/>
                  </a:lnTo>
                  <a:lnTo>
                    <a:pt x="339" y="212"/>
                  </a:lnTo>
                  <a:lnTo>
                    <a:pt x="334" y="217"/>
                  </a:lnTo>
                  <a:lnTo>
                    <a:pt x="327" y="219"/>
                  </a:lnTo>
                  <a:lnTo>
                    <a:pt x="326" y="217"/>
                  </a:lnTo>
                  <a:lnTo>
                    <a:pt x="325" y="216"/>
                  </a:lnTo>
                  <a:lnTo>
                    <a:pt x="326" y="215"/>
                  </a:lnTo>
                  <a:lnTo>
                    <a:pt x="326" y="214"/>
                  </a:lnTo>
                  <a:lnTo>
                    <a:pt x="327" y="211"/>
                  </a:lnTo>
                  <a:lnTo>
                    <a:pt x="324" y="212"/>
                  </a:lnTo>
                  <a:lnTo>
                    <a:pt x="322" y="214"/>
                  </a:lnTo>
                  <a:lnTo>
                    <a:pt x="322" y="216"/>
                  </a:lnTo>
                  <a:lnTo>
                    <a:pt x="324" y="218"/>
                  </a:lnTo>
                  <a:lnTo>
                    <a:pt x="326" y="221"/>
                  </a:lnTo>
                  <a:lnTo>
                    <a:pt x="327" y="223"/>
                  </a:lnTo>
                  <a:lnTo>
                    <a:pt x="327" y="225"/>
                  </a:lnTo>
                  <a:lnTo>
                    <a:pt x="325" y="225"/>
                  </a:lnTo>
                  <a:lnTo>
                    <a:pt x="324" y="226"/>
                  </a:lnTo>
                  <a:lnTo>
                    <a:pt x="322" y="229"/>
                  </a:lnTo>
                  <a:lnTo>
                    <a:pt x="321" y="230"/>
                  </a:lnTo>
                  <a:lnTo>
                    <a:pt x="319" y="235"/>
                  </a:lnTo>
                  <a:lnTo>
                    <a:pt x="317" y="236"/>
                  </a:lnTo>
                  <a:lnTo>
                    <a:pt x="315" y="237"/>
                  </a:lnTo>
                  <a:lnTo>
                    <a:pt x="312" y="237"/>
                  </a:lnTo>
                  <a:lnTo>
                    <a:pt x="312" y="253"/>
                  </a:lnTo>
                  <a:lnTo>
                    <a:pt x="313" y="270"/>
                  </a:lnTo>
                  <a:lnTo>
                    <a:pt x="313" y="284"/>
                  </a:lnTo>
                  <a:lnTo>
                    <a:pt x="312" y="295"/>
                  </a:lnTo>
                  <a:lnTo>
                    <a:pt x="303" y="301"/>
                  </a:lnTo>
                  <a:lnTo>
                    <a:pt x="292" y="306"/>
                  </a:lnTo>
                  <a:lnTo>
                    <a:pt x="284" y="313"/>
                  </a:lnTo>
                  <a:lnTo>
                    <a:pt x="284" y="314"/>
                  </a:lnTo>
                  <a:lnTo>
                    <a:pt x="283" y="317"/>
                  </a:lnTo>
                  <a:lnTo>
                    <a:pt x="283" y="323"/>
                  </a:lnTo>
                  <a:lnTo>
                    <a:pt x="282" y="327"/>
                  </a:lnTo>
                  <a:lnTo>
                    <a:pt x="279" y="329"/>
                  </a:lnTo>
                  <a:lnTo>
                    <a:pt x="278" y="329"/>
                  </a:lnTo>
                  <a:lnTo>
                    <a:pt x="277" y="330"/>
                  </a:lnTo>
                  <a:lnTo>
                    <a:pt x="276" y="333"/>
                  </a:lnTo>
                  <a:lnTo>
                    <a:pt x="276" y="335"/>
                  </a:lnTo>
                  <a:lnTo>
                    <a:pt x="277" y="338"/>
                  </a:lnTo>
                  <a:lnTo>
                    <a:pt x="278" y="341"/>
                  </a:lnTo>
                  <a:lnTo>
                    <a:pt x="283" y="345"/>
                  </a:lnTo>
                  <a:lnTo>
                    <a:pt x="288" y="348"/>
                  </a:lnTo>
                  <a:lnTo>
                    <a:pt x="292" y="352"/>
                  </a:lnTo>
                  <a:lnTo>
                    <a:pt x="292" y="357"/>
                  </a:lnTo>
                  <a:lnTo>
                    <a:pt x="291" y="362"/>
                  </a:lnTo>
                  <a:lnTo>
                    <a:pt x="289" y="366"/>
                  </a:lnTo>
                  <a:lnTo>
                    <a:pt x="288" y="372"/>
                  </a:lnTo>
                  <a:lnTo>
                    <a:pt x="288" y="384"/>
                  </a:lnTo>
                  <a:lnTo>
                    <a:pt x="289" y="396"/>
                  </a:lnTo>
                  <a:lnTo>
                    <a:pt x="290" y="406"/>
                  </a:lnTo>
                  <a:lnTo>
                    <a:pt x="289" y="408"/>
                  </a:lnTo>
                  <a:lnTo>
                    <a:pt x="288" y="410"/>
                  </a:lnTo>
                  <a:lnTo>
                    <a:pt x="286" y="412"/>
                  </a:lnTo>
                  <a:lnTo>
                    <a:pt x="284" y="414"/>
                  </a:lnTo>
                  <a:lnTo>
                    <a:pt x="285" y="415"/>
                  </a:lnTo>
                  <a:lnTo>
                    <a:pt x="285" y="418"/>
                  </a:lnTo>
                  <a:lnTo>
                    <a:pt x="286" y="419"/>
                  </a:lnTo>
                  <a:lnTo>
                    <a:pt x="286" y="422"/>
                  </a:lnTo>
                  <a:lnTo>
                    <a:pt x="284" y="422"/>
                  </a:lnTo>
                  <a:lnTo>
                    <a:pt x="285" y="424"/>
                  </a:lnTo>
                  <a:lnTo>
                    <a:pt x="286" y="424"/>
                  </a:lnTo>
                  <a:lnTo>
                    <a:pt x="288" y="422"/>
                  </a:lnTo>
                  <a:lnTo>
                    <a:pt x="292" y="422"/>
                  </a:lnTo>
                  <a:lnTo>
                    <a:pt x="292" y="428"/>
                  </a:lnTo>
                  <a:lnTo>
                    <a:pt x="298" y="428"/>
                  </a:lnTo>
                  <a:lnTo>
                    <a:pt x="299" y="429"/>
                  </a:lnTo>
                  <a:lnTo>
                    <a:pt x="299" y="435"/>
                  </a:lnTo>
                  <a:lnTo>
                    <a:pt x="298" y="436"/>
                  </a:lnTo>
                  <a:lnTo>
                    <a:pt x="299" y="436"/>
                  </a:lnTo>
                  <a:lnTo>
                    <a:pt x="302" y="435"/>
                  </a:lnTo>
                  <a:lnTo>
                    <a:pt x="303" y="434"/>
                  </a:lnTo>
                  <a:lnTo>
                    <a:pt x="305" y="434"/>
                  </a:lnTo>
                  <a:lnTo>
                    <a:pt x="306" y="435"/>
                  </a:lnTo>
                  <a:lnTo>
                    <a:pt x="305" y="436"/>
                  </a:lnTo>
                  <a:lnTo>
                    <a:pt x="318" y="436"/>
                  </a:lnTo>
                  <a:lnTo>
                    <a:pt x="319" y="440"/>
                  </a:lnTo>
                  <a:lnTo>
                    <a:pt x="320" y="441"/>
                  </a:lnTo>
                  <a:lnTo>
                    <a:pt x="320" y="443"/>
                  </a:lnTo>
                  <a:lnTo>
                    <a:pt x="321" y="443"/>
                  </a:lnTo>
                  <a:lnTo>
                    <a:pt x="324" y="445"/>
                  </a:lnTo>
                  <a:lnTo>
                    <a:pt x="328" y="448"/>
                  </a:lnTo>
                  <a:lnTo>
                    <a:pt x="336" y="452"/>
                  </a:lnTo>
                  <a:lnTo>
                    <a:pt x="343" y="454"/>
                  </a:lnTo>
                  <a:lnTo>
                    <a:pt x="348" y="462"/>
                  </a:lnTo>
                  <a:lnTo>
                    <a:pt x="360" y="478"/>
                  </a:lnTo>
                  <a:lnTo>
                    <a:pt x="367" y="481"/>
                  </a:lnTo>
                  <a:lnTo>
                    <a:pt x="374" y="482"/>
                  </a:lnTo>
                  <a:lnTo>
                    <a:pt x="380" y="484"/>
                  </a:lnTo>
                  <a:lnTo>
                    <a:pt x="388" y="492"/>
                  </a:lnTo>
                  <a:lnTo>
                    <a:pt x="392" y="503"/>
                  </a:lnTo>
                  <a:lnTo>
                    <a:pt x="397" y="526"/>
                  </a:lnTo>
                  <a:lnTo>
                    <a:pt x="284" y="533"/>
                  </a:lnTo>
                  <a:lnTo>
                    <a:pt x="169" y="538"/>
                  </a:lnTo>
                  <a:lnTo>
                    <a:pt x="51" y="538"/>
                  </a:lnTo>
                  <a:lnTo>
                    <a:pt x="50" y="522"/>
                  </a:lnTo>
                  <a:lnTo>
                    <a:pt x="49" y="502"/>
                  </a:lnTo>
                  <a:lnTo>
                    <a:pt x="50" y="481"/>
                  </a:lnTo>
                  <a:lnTo>
                    <a:pt x="51" y="457"/>
                  </a:lnTo>
                  <a:lnTo>
                    <a:pt x="52" y="435"/>
                  </a:lnTo>
                  <a:lnTo>
                    <a:pt x="54" y="414"/>
                  </a:lnTo>
                  <a:lnTo>
                    <a:pt x="52" y="394"/>
                  </a:lnTo>
                  <a:lnTo>
                    <a:pt x="50" y="378"/>
                  </a:lnTo>
                  <a:lnTo>
                    <a:pt x="45" y="366"/>
                  </a:lnTo>
                  <a:lnTo>
                    <a:pt x="44" y="365"/>
                  </a:lnTo>
                  <a:lnTo>
                    <a:pt x="42" y="364"/>
                  </a:lnTo>
                  <a:lnTo>
                    <a:pt x="41" y="364"/>
                  </a:lnTo>
                  <a:lnTo>
                    <a:pt x="40" y="363"/>
                  </a:lnTo>
                  <a:lnTo>
                    <a:pt x="40" y="362"/>
                  </a:lnTo>
                  <a:lnTo>
                    <a:pt x="43" y="358"/>
                  </a:lnTo>
                  <a:lnTo>
                    <a:pt x="42" y="357"/>
                  </a:lnTo>
                  <a:lnTo>
                    <a:pt x="41" y="358"/>
                  </a:lnTo>
                  <a:lnTo>
                    <a:pt x="40" y="358"/>
                  </a:lnTo>
                  <a:lnTo>
                    <a:pt x="35" y="361"/>
                  </a:lnTo>
                  <a:lnTo>
                    <a:pt x="31" y="361"/>
                  </a:lnTo>
                  <a:lnTo>
                    <a:pt x="30" y="359"/>
                  </a:lnTo>
                  <a:lnTo>
                    <a:pt x="30" y="354"/>
                  </a:lnTo>
                  <a:lnTo>
                    <a:pt x="28" y="349"/>
                  </a:lnTo>
                  <a:lnTo>
                    <a:pt x="26" y="347"/>
                  </a:lnTo>
                  <a:lnTo>
                    <a:pt x="23" y="347"/>
                  </a:lnTo>
                  <a:lnTo>
                    <a:pt x="24" y="344"/>
                  </a:lnTo>
                  <a:lnTo>
                    <a:pt x="27" y="342"/>
                  </a:lnTo>
                  <a:lnTo>
                    <a:pt x="29" y="341"/>
                  </a:lnTo>
                  <a:lnTo>
                    <a:pt x="31" y="338"/>
                  </a:lnTo>
                  <a:lnTo>
                    <a:pt x="34" y="335"/>
                  </a:lnTo>
                  <a:lnTo>
                    <a:pt x="35" y="333"/>
                  </a:lnTo>
                  <a:lnTo>
                    <a:pt x="38" y="331"/>
                  </a:lnTo>
                  <a:lnTo>
                    <a:pt x="40" y="330"/>
                  </a:lnTo>
                  <a:lnTo>
                    <a:pt x="40" y="321"/>
                  </a:lnTo>
                  <a:lnTo>
                    <a:pt x="42" y="322"/>
                  </a:lnTo>
                  <a:lnTo>
                    <a:pt x="47" y="322"/>
                  </a:lnTo>
                  <a:lnTo>
                    <a:pt x="48" y="321"/>
                  </a:lnTo>
                  <a:lnTo>
                    <a:pt x="48" y="320"/>
                  </a:lnTo>
                  <a:lnTo>
                    <a:pt x="43" y="320"/>
                  </a:lnTo>
                  <a:lnTo>
                    <a:pt x="42" y="319"/>
                  </a:lnTo>
                  <a:lnTo>
                    <a:pt x="41" y="307"/>
                  </a:lnTo>
                  <a:lnTo>
                    <a:pt x="41" y="293"/>
                  </a:lnTo>
                  <a:lnTo>
                    <a:pt x="40" y="279"/>
                  </a:lnTo>
                  <a:lnTo>
                    <a:pt x="37" y="273"/>
                  </a:lnTo>
                  <a:lnTo>
                    <a:pt x="34" y="267"/>
                  </a:lnTo>
                  <a:lnTo>
                    <a:pt x="30" y="260"/>
                  </a:lnTo>
                  <a:lnTo>
                    <a:pt x="28" y="251"/>
                  </a:lnTo>
                  <a:lnTo>
                    <a:pt x="26" y="214"/>
                  </a:lnTo>
                  <a:lnTo>
                    <a:pt x="26" y="211"/>
                  </a:lnTo>
                  <a:lnTo>
                    <a:pt x="27" y="209"/>
                  </a:lnTo>
                  <a:lnTo>
                    <a:pt x="27" y="205"/>
                  </a:lnTo>
                  <a:lnTo>
                    <a:pt x="28" y="204"/>
                  </a:lnTo>
                  <a:lnTo>
                    <a:pt x="28" y="200"/>
                  </a:lnTo>
                  <a:lnTo>
                    <a:pt x="27" y="196"/>
                  </a:lnTo>
                  <a:lnTo>
                    <a:pt x="24" y="193"/>
                  </a:lnTo>
                  <a:lnTo>
                    <a:pt x="23" y="189"/>
                  </a:lnTo>
                  <a:lnTo>
                    <a:pt x="23" y="186"/>
                  </a:lnTo>
                  <a:lnTo>
                    <a:pt x="22" y="165"/>
                  </a:lnTo>
                  <a:lnTo>
                    <a:pt x="23" y="146"/>
                  </a:lnTo>
                  <a:lnTo>
                    <a:pt x="22" y="145"/>
                  </a:lnTo>
                  <a:lnTo>
                    <a:pt x="19" y="145"/>
                  </a:lnTo>
                  <a:lnTo>
                    <a:pt x="14" y="140"/>
                  </a:lnTo>
                  <a:lnTo>
                    <a:pt x="12" y="125"/>
                  </a:lnTo>
                  <a:lnTo>
                    <a:pt x="8" y="110"/>
                  </a:lnTo>
                  <a:lnTo>
                    <a:pt x="6" y="93"/>
                  </a:lnTo>
                  <a:lnTo>
                    <a:pt x="6" y="61"/>
                  </a:lnTo>
                  <a:lnTo>
                    <a:pt x="5" y="49"/>
                  </a:lnTo>
                  <a:lnTo>
                    <a:pt x="0" y="36"/>
                  </a:lnTo>
                  <a:lnTo>
                    <a:pt x="16" y="34"/>
                  </a:lnTo>
                  <a:lnTo>
                    <a:pt x="35" y="33"/>
                  </a:lnTo>
                  <a:lnTo>
                    <a:pt x="56" y="33"/>
                  </a:lnTo>
                  <a:lnTo>
                    <a:pt x="77" y="34"/>
                  </a:lnTo>
                  <a:lnTo>
                    <a:pt x="97" y="34"/>
                  </a:lnTo>
                  <a:lnTo>
                    <a:pt x="113" y="33"/>
                  </a:lnTo>
                  <a:lnTo>
                    <a:pt x="127" y="30"/>
                  </a:lnTo>
                  <a:lnTo>
                    <a:pt x="129" y="26"/>
                  </a:lnTo>
                  <a:lnTo>
                    <a:pt x="129" y="19"/>
                  </a:lnTo>
                  <a:lnTo>
                    <a:pt x="127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9CC4AD44-CFBB-41DD-B6B7-4A1E6A299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2103" y="2986326"/>
              <a:ext cx="880867" cy="760422"/>
            </a:xfrm>
            <a:custGeom>
              <a:avLst/>
              <a:gdLst/>
              <a:ahLst/>
              <a:cxnLst>
                <a:cxn ang="0">
                  <a:pos x="281" y="3"/>
                </a:cxn>
                <a:cxn ang="0">
                  <a:pos x="296" y="35"/>
                </a:cxn>
                <a:cxn ang="0">
                  <a:pos x="308" y="79"/>
                </a:cxn>
                <a:cxn ang="0">
                  <a:pos x="322" y="93"/>
                </a:cxn>
                <a:cxn ang="0">
                  <a:pos x="327" y="98"/>
                </a:cxn>
                <a:cxn ang="0">
                  <a:pos x="331" y="105"/>
                </a:cxn>
                <a:cxn ang="0">
                  <a:pos x="341" y="111"/>
                </a:cxn>
                <a:cxn ang="0">
                  <a:pos x="351" y="119"/>
                </a:cxn>
                <a:cxn ang="0">
                  <a:pos x="358" y="132"/>
                </a:cxn>
                <a:cxn ang="0">
                  <a:pos x="366" y="158"/>
                </a:cxn>
                <a:cxn ang="0">
                  <a:pos x="375" y="154"/>
                </a:cxn>
                <a:cxn ang="0">
                  <a:pos x="393" y="154"/>
                </a:cxn>
                <a:cxn ang="0">
                  <a:pos x="395" y="186"/>
                </a:cxn>
                <a:cxn ang="0">
                  <a:pos x="394" y="223"/>
                </a:cxn>
                <a:cxn ang="0">
                  <a:pos x="409" y="237"/>
                </a:cxn>
                <a:cxn ang="0">
                  <a:pos x="415" y="239"/>
                </a:cxn>
                <a:cxn ang="0">
                  <a:pos x="423" y="248"/>
                </a:cxn>
                <a:cxn ang="0">
                  <a:pos x="446" y="261"/>
                </a:cxn>
                <a:cxn ang="0">
                  <a:pos x="453" y="265"/>
                </a:cxn>
                <a:cxn ang="0">
                  <a:pos x="457" y="280"/>
                </a:cxn>
                <a:cxn ang="0">
                  <a:pos x="462" y="293"/>
                </a:cxn>
                <a:cxn ang="0">
                  <a:pos x="458" y="298"/>
                </a:cxn>
                <a:cxn ang="0">
                  <a:pos x="464" y="312"/>
                </a:cxn>
                <a:cxn ang="0">
                  <a:pos x="475" y="325"/>
                </a:cxn>
                <a:cxn ang="0">
                  <a:pos x="489" y="332"/>
                </a:cxn>
                <a:cxn ang="0">
                  <a:pos x="490" y="342"/>
                </a:cxn>
                <a:cxn ang="0">
                  <a:pos x="485" y="352"/>
                </a:cxn>
                <a:cxn ang="0">
                  <a:pos x="486" y="358"/>
                </a:cxn>
                <a:cxn ang="0">
                  <a:pos x="483" y="363"/>
                </a:cxn>
                <a:cxn ang="0">
                  <a:pos x="476" y="364"/>
                </a:cxn>
                <a:cxn ang="0">
                  <a:pos x="469" y="371"/>
                </a:cxn>
                <a:cxn ang="0">
                  <a:pos x="465" y="364"/>
                </a:cxn>
                <a:cxn ang="0">
                  <a:pos x="461" y="386"/>
                </a:cxn>
                <a:cxn ang="0">
                  <a:pos x="455" y="391"/>
                </a:cxn>
                <a:cxn ang="0">
                  <a:pos x="454" y="398"/>
                </a:cxn>
                <a:cxn ang="0">
                  <a:pos x="457" y="412"/>
                </a:cxn>
                <a:cxn ang="0">
                  <a:pos x="439" y="423"/>
                </a:cxn>
                <a:cxn ang="0">
                  <a:pos x="415" y="410"/>
                </a:cxn>
                <a:cxn ang="0">
                  <a:pos x="428" y="395"/>
                </a:cxn>
                <a:cxn ang="0">
                  <a:pos x="422" y="382"/>
                </a:cxn>
                <a:cxn ang="0">
                  <a:pos x="401" y="377"/>
                </a:cxn>
                <a:cxn ang="0">
                  <a:pos x="348" y="381"/>
                </a:cxn>
                <a:cxn ang="0">
                  <a:pos x="273" y="386"/>
                </a:cxn>
                <a:cxn ang="0">
                  <a:pos x="128" y="391"/>
                </a:cxn>
                <a:cxn ang="0">
                  <a:pos x="85" y="227"/>
                </a:cxn>
                <a:cxn ang="0">
                  <a:pos x="65" y="135"/>
                </a:cxn>
                <a:cxn ang="0">
                  <a:pos x="50" y="112"/>
                </a:cxn>
                <a:cxn ang="0">
                  <a:pos x="55" y="95"/>
                </a:cxn>
                <a:cxn ang="0">
                  <a:pos x="60" y="78"/>
                </a:cxn>
                <a:cxn ang="0">
                  <a:pos x="40" y="73"/>
                </a:cxn>
                <a:cxn ang="0">
                  <a:pos x="32" y="67"/>
                </a:cxn>
                <a:cxn ang="0">
                  <a:pos x="26" y="59"/>
                </a:cxn>
                <a:cxn ang="0">
                  <a:pos x="14" y="37"/>
                </a:cxn>
                <a:cxn ang="0">
                  <a:pos x="0" y="11"/>
                </a:cxn>
                <a:cxn ang="0">
                  <a:pos x="189" y="8"/>
                </a:cxn>
                <a:cxn ang="0">
                  <a:pos x="252" y="1"/>
                </a:cxn>
              </a:cxnLst>
              <a:rect l="0" t="0" r="r" b="b"/>
              <a:pathLst>
                <a:path w="490" h="423">
                  <a:moveTo>
                    <a:pt x="263" y="0"/>
                  </a:moveTo>
                  <a:lnTo>
                    <a:pt x="274" y="0"/>
                  </a:lnTo>
                  <a:lnTo>
                    <a:pt x="281" y="3"/>
                  </a:lnTo>
                  <a:lnTo>
                    <a:pt x="292" y="15"/>
                  </a:lnTo>
                  <a:lnTo>
                    <a:pt x="298" y="20"/>
                  </a:lnTo>
                  <a:lnTo>
                    <a:pt x="296" y="35"/>
                  </a:lnTo>
                  <a:lnTo>
                    <a:pt x="297" y="51"/>
                  </a:lnTo>
                  <a:lnTo>
                    <a:pt x="301" y="66"/>
                  </a:lnTo>
                  <a:lnTo>
                    <a:pt x="308" y="79"/>
                  </a:lnTo>
                  <a:lnTo>
                    <a:pt x="310" y="83"/>
                  </a:lnTo>
                  <a:lnTo>
                    <a:pt x="317" y="90"/>
                  </a:lnTo>
                  <a:lnTo>
                    <a:pt x="322" y="93"/>
                  </a:lnTo>
                  <a:lnTo>
                    <a:pt x="323" y="94"/>
                  </a:lnTo>
                  <a:lnTo>
                    <a:pt x="325" y="95"/>
                  </a:lnTo>
                  <a:lnTo>
                    <a:pt x="327" y="98"/>
                  </a:lnTo>
                  <a:lnTo>
                    <a:pt x="330" y="99"/>
                  </a:lnTo>
                  <a:lnTo>
                    <a:pt x="331" y="101"/>
                  </a:lnTo>
                  <a:lnTo>
                    <a:pt x="331" y="105"/>
                  </a:lnTo>
                  <a:lnTo>
                    <a:pt x="332" y="107"/>
                  </a:lnTo>
                  <a:lnTo>
                    <a:pt x="334" y="108"/>
                  </a:lnTo>
                  <a:lnTo>
                    <a:pt x="341" y="111"/>
                  </a:lnTo>
                  <a:lnTo>
                    <a:pt x="346" y="113"/>
                  </a:lnTo>
                  <a:lnTo>
                    <a:pt x="350" y="116"/>
                  </a:lnTo>
                  <a:lnTo>
                    <a:pt x="351" y="119"/>
                  </a:lnTo>
                  <a:lnTo>
                    <a:pt x="353" y="121"/>
                  </a:lnTo>
                  <a:lnTo>
                    <a:pt x="355" y="121"/>
                  </a:lnTo>
                  <a:lnTo>
                    <a:pt x="358" y="132"/>
                  </a:lnTo>
                  <a:lnTo>
                    <a:pt x="359" y="141"/>
                  </a:lnTo>
                  <a:lnTo>
                    <a:pt x="361" y="151"/>
                  </a:lnTo>
                  <a:lnTo>
                    <a:pt x="366" y="158"/>
                  </a:lnTo>
                  <a:lnTo>
                    <a:pt x="369" y="158"/>
                  </a:lnTo>
                  <a:lnTo>
                    <a:pt x="374" y="156"/>
                  </a:lnTo>
                  <a:lnTo>
                    <a:pt x="375" y="154"/>
                  </a:lnTo>
                  <a:lnTo>
                    <a:pt x="380" y="149"/>
                  </a:lnTo>
                  <a:lnTo>
                    <a:pt x="383" y="149"/>
                  </a:lnTo>
                  <a:lnTo>
                    <a:pt x="393" y="154"/>
                  </a:lnTo>
                  <a:lnTo>
                    <a:pt x="403" y="158"/>
                  </a:lnTo>
                  <a:lnTo>
                    <a:pt x="400" y="172"/>
                  </a:lnTo>
                  <a:lnTo>
                    <a:pt x="395" y="186"/>
                  </a:lnTo>
                  <a:lnTo>
                    <a:pt x="390" y="199"/>
                  </a:lnTo>
                  <a:lnTo>
                    <a:pt x="389" y="211"/>
                  </a:lnTo>
                  <a:lnTo>
                    <a:pt x="394" y="223"/>
                  </a:lnTo>
                  <a:lnTo>
                    <a:pt x="398" y="228"/>
                  </a:lnTo>
                  <a:lnTo>
                    <a:pt x="403" y="233"/>
                  </a:lnTo>
                  <a:lnTo>
                    <a:pt x="409" y="237"/>
                  </a:lnTo>
                  <a:lnTo>
                    <a:pt x="410" y="238"/>
                  </a:lnTo>
                  <a:lnTo>
                    <a:pt x="412" y="239"/>
                  </a:lnTo>
                  <a:lnTo>
                    <a:pt x="415" y="239"/>
                  </a:lnTo>
                  <a:lnTo>
                    <a:pt x="422" y="242"/>
                  </a:lnTo>
                  <a:lnTo>
                    <a:pt x="423" y="245"/>
                  </a:lnTo>
                  <a:lnTo>
                    <a:pt x="423" y="248"/>
                  </a:lnTo>
                  <a:lnTo>
                    <a:pt x="430" y="248"/>
                  </a:lnTo>
                  <a:lnTo>
                    <a:pt x="436" y="251"/>
                  </a:lnTo>
                  <a:lnTo>
                    <a:pt x="446" y="261"/>
                  </a:lnTo>
                  <a:lnTo>
                    <a:pt x="450" y="262"/>
                  </a:lnTo>
                  <a:lnTo>
                    <a:pt x="452" y="263"/>
                  </a:lnTo>
                  <a:lnTo>
                    <a:pt x="453" y="265"/>
                  </a:lnTo>
                  <a:lnTo>
                    <a:pt x="455" y="272"/>
                  </a:lnTo>
                  <a:lnTo>
                    <a:pt x="455" y="275"/>
                  </a:lnTo>
                  <a:lnTo>
                    <a:pt x="457" y="280"/>
                  </a:lnTo>
                  <a:lnTo>
                    <a:pt x="459" y="282"/>
                  </a:lnTo>
                  <a:lnTo>
                    <a:pt x="462" y="289"/>
                  </a:lnTo>
                  <a:lnTo>
                    <a:pt x="462" y="293"/>
                  </a:lnTo>
                  <a:lnTo>
                    <a:pt x="461" y="296"/>
                  </a:lnTo>
                  <a:lnTo>
                    <a:pt x="460" y="297"/>
                  </a:lnTo>
                  <a:lnTo>
                    <a:pt x="458" y="298"/>
                  </a:lnTo>
                  <a:lnTo>
                    <a:pt x="457" y="298"/>
                  </a:lnTo>
                  <a:lnTo>
                    <a:pt x="460" y="307"/>
                  </a:lnTo>
                  <a:lnTo>
                    <a:pt x="464" y="312"/>
                  </a:lnTo>
                  <a:lnTo>
                    <a:pt x="468" y="318"/>
                  </a:lnTo>
                  <a:lnTo>
                    <a:pt x="471" y="324"/>
                  </a:lnTo>
                  <a:lnTo>
                    <a:pt x="475" y="325"/>
                  </a:lnTo>
                  <a:lnTo>
                    <a:pt x="486" y="325"/>
                  </a:lnTo>
                  <a:lnTo>
                    <a:pt x="490" y="330"/>
                  </a:lnTo>
                  <a:lnTo>
                    <a:pt x="489" y="332"/>
                  </a:lnTo>
                  <a:lnTo>
                    <a:pt x="489" y="337"/>
                  </a:lnTo>
                  <a:lnTo>
                    <a:pt x="490" y="339"/>
                  </a:lnTo>
                  <a:lnTo>
                    <a:pt x="490" y="342"/>
                  </a:lnTo>
                  <a:lnTo>
                    <a:pt x="488" y="346"/>
                  </a:lnTo>
                  <a:lnTo>
                    <a:pt x="486" y="349"/>
                  </a:lnTo>
                  <a:lnTo>
                    <a:pt x="485" y="352"/>
                  </a:lnTo>
                  <a:lnTo>
                    <a:pt x="485" y="354"/>
                  </a:lnTo>
                  <a:lnTo>
                    <a:pt x="486" y="357"/>
                  </a:lnTo>
                  <a:lnTo>
                    <a:pt x="486" y="358"/>
                  </a:lnTo>
                  <a:lnTo>
                    <a:pt x="487" y="359"/>
                  </a:lnTo>
                  <a:lnTo>
                    <a:pt x="485" y="364"/>
                  </a:lnTo>
                  <a:lnTo>
                    <a:pt x="483" y="363"/>
                  </a:lnTo>
                  <a:lnTo>
                    <a:pt x="479" y="363"/>
                  </a:lnTo>
                  <a:lnTo>
                    <a:pt x="478" y="364"/>
                  </a:lnTo>
                  <a:lnTo>
                    <a:pt x="476" y="364"/>
                  </a:lnTo>
                  <a:lnTo>
                    <a:pt x="474" y="365"/>
                  </a:lnTo>
                  <a:lnTo>
                    <a:pt x="473" y="367"/>
                  </a:lnTo>
                  <a:lnTo>
                    <a:pt x="469" y="371"/>
                  </a:lnTo>
                  <a:lnTo>
                    <a:pt x="466" y="371"/>
                  </a:lnTo>
                  <a:lnTo>
                    <a:pt x="466" y="368"/>
                  </a:lnTo>
                  <a:lnTo>
                    <a:pt x="465" y="364"/>
                  </a:lnTo>
                  <a:lnTo>
                    <a:pt x="460" y="371"/>
                  </a:lnTo>
                  <a:lnTo>
                    <a:pt x="460" y="378"/>
                  </a:lnTo>
                  <a:lnTo>
                    <a:pt x="461" y="386"/>
                  </a:lnTo>
                  <a:lnTo>
                    <a:pt x="458" y="387"/>
                  </a:lnTo>
                  <a:lnTo>
                    <a:pt x="455" y="389"/>
                  </a:lnTo>
                  <a:lnTo>
                    <a:pt x="455" y="391"/>
                  </a:lnTo>
                  <a:lnTo>
                    <a:pt x="457" y="392"/>
                  </a:lnTo>
                  <a:lnTo>
                    <a:pt x="457" y="395"/>
                  </a:lnTo>
                  <a:lnTo>
                    <a:pt x="454" y="398"/>
                  </a:lnTo>
                  <a:lnTo>
                    <a:pt x="454" y="402"/>
                  </a:lnTo>
                  <a:lnTo>
                    <a:pt x="457" y="403"/>
                  </a:lnTo>
                  <a:lnTo>
                    <a:pt x="457" y="412"/>
                  </a:lnTo>
                  <a:lnTo>
                    <a:pt x="453" y="417"/>
                  </a:lnTo>
                  <a:lnTo>
                    <a:pt x="446" y="421"/>
                  </a:lnTo>
                  <a:lnTo>
                    <a:pt x="439" y="423"/>
                  </a:lnTo>
                  <a:lnTo>
                    <a:pt x="409" y="423"/>
                  </a:lnTo>
                  <a:lnTo>
                    <a:pt x="410" y="416"/>
                  </a:lnTo>
                  <a:lnTo>
                    <a:pt x="415" y="410"/>
                  </a:lnTo>
                  <a:lnTo>
                    <a:pt x="421" y="406"/>
                  </a:lnTo>
                  <a:lnTo>
                    <a:pt x="425" y="401"/>
                  </a:lnTo>
                  <a:lnTo>
                    <a:pt x="428" y="395"/>
                  </a:lnTo>
                  <a:lnTo>
                    <a:pt x="426" y="393"/>
                  </a:lnTo>
                  <a:lnTo>
                    <a:pt x="424" y="386"/>
                  </a:lnTo>
                  <a:lnTo>
                    <a:pt x="422" y="382"/>
                  </a:lnTo>
                  <a:lnTo>
                    <a:pt x="419" y="378"/>
                  </a:lnTo>
                  <a:lnTo>
                    <a:pt x="412" y="377"/>
                  </a:lnTo>
                  <a:lnTo>
                    <a:pt x="401" y="377"/>
                  </a:lnTo>
                  <a:lnTo>
                    <a:pt x="384" y="378"/>
                  </a:lnTo>
                  <a:lnTo>
                    <a:pt x="367" y="379"/>
                  </a:lnTo>
                  <a:lnTo>
                    <a:pt x="348" y="381"/>
                  </a:lnTo>
                  <a:lnTo>
                    <a:pt x="332" y="382"/>
                  </a:lnTo>
                  <a:lnTo>
                    <a:pt x="318" y="384"/>
                  </a:lnTo>
                  <a:lnTo>
                    <a:pt x="273" y="386"/>
                  </a:lnTo>
                  <a:lnTo>
                    <a:pt x="224" y="387"/>
                  </a:lnTo>
                  <a:lnTo>
                    <a:pt x="175" y="389"/>
                  </a:lnTo>
                  <a:lnTo>
                    <a:pt x="128" y="391"/>
                  </a:lnTo>
                  <a:lnTo>
                    <a:pt x="88" y="392"/>
                  </a:lnTo>
                  <a:lnTo>
                    <a:pt x="86" y="309"/>
                  </a:lnTo>
                  <a:lnTo>
                    <a:pt x="85" y="227"/>
                  </a:lnTo>
                  <a:lnTo>
                    <a:pt x="82" y="147"/>
                  </a:lnTo>
                  <a:lnTo>
                    <a:pt x="79" y="144"/>
                  </a:lnTo>
                  <a:lnTo>
                    <a:pt x="65" y="135"/>
                  </a:lnTo>
                  <a:lnTo>
                    <a:pt x="64" y="127"/>
                  </a:lnTo>
                  <a:lnTo>
                    <a:pt x="55" y="118"/>
                  </a:lnTo>
                  <a:lnTo>
                    <a:pt x="50" y="112"/>
                  </a:lnTo>
                  <a:lnTo>
                    <a:pt x="48" y="105"/>
                  </a:lnTo>
                  <a:lnTo>
                    <a:pt x="53" y="98"/>
                  </a:lnTo>
                  <a:lnTo>
                    <a:pt x="55" y="95"/>
                  </a:lnTo>
                  <a:lnTo>
                    <a:pt x="62" y="91"/>
                  </a:lnTo>
                  <a:lnTo>
                    <a:pt x="62" y="83"/>
                  </a:lnTo>
                  <a:lnTo>
                    <a:pt x="60" y="78"/>
                  </a:lnTo>
                  <a:lnTo>
                    <a:pt x="56" y="74"/>
                  </a:lnTo>
                  <a:lnTo>
                    <a:pt x="45" y="74"/>
                  </a:lnTo>
                  <a:lnTo>
                    <a:pt x="40" y="73"/>
                  </a:lnTo>
                  <a:lnTo>
                    <a:pt x="40" y="71"/>
                  </a:lnTo>
                  <a:lnTo>
                    <a:pt x="36" y="67"/>
                  </a:lnTo>
                  <a:lnTo>
                    <a:pt x="32" y="67"/>
                  </a:lnTo>
                  <a:lnTo>
                    <a:pt x="29" y="66"/>
                  </a:lnTo>
                  <a:lnTo>
                    <a:pt x="28" y="65"/>
                  </a:lnTo>
                  <a:lnTo>
                    <a:pt x="26" y="59"/>
                  </a:lnTo>
                  <a:lnTo>
                    <a:pt x="22" y="52"/>
                  </a:lnTo>
                  <a:lnTo>
                    <a:pt x="20" y="45"/>
                  </a:lnTo>
                  <a:lnTo>
                    <a:pt x="14" y="37"/>
                  </a:lnTo>
                  <a:lnTo>
                    <a:pt x="7" y="29"/>
                  </a:lnTo>
                  <a:lnTo>
                    <a:pt x="3" y="21"/>
                  </a:lnTo>
                  <a:lnTo>
                    <a:pt x="0" y="11"/>
                  </a:lnTo>
                  <a:lnTo>
                    <a:pt x="116" y="11"/>
                  </a:lnTo>
                  <a:lnTo>
                    <a:pt x="175" y="9"/>
                  </a:lnTo>
                  <a:lnTo>
                    <a:pt x="189" y="8"/>
                  </a:lnTo>
                  <a:lnTo>
                    <a:pt x="226" y="6"/>
                  </a:lnTo>
                  <a:lnTo>
                    <a:pt x="239" y="4"/>
                  </a:lnTo>
                  <a:lnTo>
                    <a:pt x="252" y="1"/>
                  </a:lnTo>
                  <a:lnTo>
                    <a:pt x="263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0B145999-BEE5-4105-B690-3990AF445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5694" y="3669447"/>
              <a:ext cx="652561" cy="605821"/>
            </a:xfrm>
            <a:custGeom>
              <a:avLst/>
              <a:gdLst/>
              <a:ahLst/>
              <a:cxnLst>
                <a:cxn ang="0">
                  <a:pos x="324" y="2"/>
                </a:cxn>
                <a:cxn ang="0">
                  <a:pos x="332" y="19"/>
                </a:cxn>
                <a:cxn ang="0">
                  <a:pos x="326" y="26"/>
                </a:cxn>
                <a:cxn ang="0">
                  <a:pos x="319" y="28"/>
                </a:cxn>
                <a:cxn ang="0">
                  <a:pos x="313" y="41"/>
                </a:cxn>
                <a:cxn ang="0">
                  <a:pos x="331" y="49"/>
                </a:cxn>
                <a:cxn ang="0">
                  <a:pos x="362" y="46"/>
                </a:cxn>
                <a:cxn ang="0">
                  <a:pos x="362" y="50"/>
                </a:cxn>
                <a:cxn ang="0">
                  <a:pos x="356" y="51"/>
                </a:cxn>
                <a:cxn ang="0">
                  <a:pos x="359" y="56"/>
                </a:cxn>
                <a:cxn ang="0">
                  <a:pos x="354" y="63"/>
                </a:cxn>
                <a:cxn ang="0">
                  <a:pos x="346" y="69"/>
                </a:cxn>
                <a:cxn ang="0">
                  <a:pos x="342" y="84"/>
                </a:cxn>
                <a:cxn ang="0">
                  <a:pos x="332" y="102"/>
                </a:cxn>
                <a:cxn ang="0">
                  <a:pos x="337" y="119"/>
                </a:cxn>
                <a:cxn ang="0">
                  <a:pos x="330" y="132"/>
                </a:cxn>
                <a:cxn ang="0">
                  <a:pos x="323" y="140"/>
                </a:cxn>
                <a:cxn ang="0">
                  <a:pos x="326" y="146"/>
                </a:cxn>
                <a:cxn ang="0">
                  <a:pos x="319" y="152"/>
                </a:cxn>
                <a:cxn ang="0">
                  <a:pos x="312" y="151"/>
                </a:cxn>
                <a:cxn ang="0">
                  <a:pos x="309" y="158"/>
                </a:cxn>
                <a:cxn ang="0">
                  <a:pos x="305" y="181"/>
                </a:cxn>
                <a:cxn ang="0">
                  <a:pos x="298" y="197"/>
                </a:cxn>
                <a:cxn ang="0">
                  <a:pos x="289" y="209"/>
                </a:cxn>
                <a:cxn ang="0">
                  <a:pos x="284" y="210"/>
                </a:cxn>
                <a:cxn ang="0">
                  <a:pos x="278" y="209"/>
                </a:cxn>
                <a:cxn ang="0">
                  <a:pos x="277" y="232"/>
                </a:cxn>
                <a:cxn ang="0">
                  <a:pos x="269" y="239"/>
                </a:cxn>
                <a:cxn ang="0">
                  <a:pos x="268" y="243"/>
                </a:cxn>
                <a:cxn ang="0">
                  <a:pos x="271" y="242"/>
                </a:cxn>
                <a:cxn ang="0">
                  <a:pos x="270" y="253"/>
                </a:cxn>
                <a:cxn ang="0">
                  <a:pos x="267" y="260"/>
                </a:cxn>
                <a:cxn ang="0">
                  <a:pos x="261" y="265"/>
                </a:cxn>
                <a:cxn ang="0">
                  <a:pos x="263" y="270"/>
                </a:cxn>
                <a:cxn ang="0">
                  <a:pos x="257" y="273"/>
                </a:cxn>
                <a:cxn ang="0">
                  <a:pos x="264" y="280"/>
                </a:cxn>
                <a:cxn ang="0">
                  <a:pos x="260" y="285"/>
                </a:cxn>
                <a:cxn ang="0">
                  <a:pos x="263" y="293"/>
                </a:cxn>
                <a:cxn ang="0">
                  <a:pos x="269" y="300"/>
                </a:cxn>
                <a:cxn ang="0">
                  <a:pos x="271" y="306"/>
                </a:cxn>
                <a:cxn ang="0">
                  <a:pos x="269" y="314"/>
                </a:cxn>
                <a:cxn ang="0">
                  <a:pos x="267" y="317"/>
                </a:cxn>
                <a:cxn ang="0">
                  <a:pos x="269" y="328"/>
                </a:cxn>
                <a:cxn ang="0">
                  <a:pos x="151" y="334"/>
                </a:cxn>
                <a:cxn ang="0">
                  <a:pos x="127" y="331"/>
                </a:cxn>
                <a:cxn ang="0">
                  <a:pos x="115" y="336"/>
                </a:cxn>
                <a:cxn ang="0">
                  <a:pos x="50" y="336"/>
                </a:cxn>
                <a:cxn ang="0">
                  <a:pos x="47" y="287"/>
                </a:cxn>
                <a:cxn ang="0">
                  <a:pos x="42" y="285"/>
                </a:cxn>
                <a:cxn ang="0">
                  <a:pos x="30" y="286"/>
                </a:cxn>
                <a:cxn ang="0">
                  <a:pos x="27" y="281"/>
                </a:cxn>
                <a:cxn ang="0">
                  <a:pos x="19" y="286"/>
                </a:cxn>
                <a:cxn ang="0">
                  <a:pos x="15" y="174"/>
                </a:cxn>
                <a:cxn ang="0">
                  <a:pos x="8" y="70"/>
                </a:cxn>
                <a:cxn ang="0">
                  <a:pos x="94" y="13"/>
                </a:cxn>
                <a:cxn ang="0">
                  <a:pos x="291" y="2"/>
                </a:cxn>
              </a:cxnLst>
              <a:rect l="0" t="0" r="r" b="b"/>
              <a:pathLst>
                <a:path w="363" h="337">
                  <a:moveTo>
                    <a:pt x="309" y="0"/>
                  </a:moveTo>
                  <a:lnTo>
                    <a:pt x="317" y="0"/>
                  </a:lnTo>
                  <a:lnTo>
                    <a:pt x="324" y="2"/>
                  </a:lnTo>
                  <a:lnTo>
                    <a:pt x="328" y="7"/>
                  </a:lnTo>
                  <a:lnTo>
                    <a:pt x="332" y="15"/>
                  </a:lnTo>
                  <a:lnTo>
                    <a:pt x="332" y="19"/>
                  </a:lnTo>
                  <a:lnTo>
                    <a:pt x="330" y="21"/>
                  </a:lnTo>
                  <a:lnTo>
                    <a:pt x="328" y="23"/>
                  </a:lnTo>
                  <a:lnTo>
                    <a:pt x="326" y="26"/>
                  </a:lnTo>
                  <a:lnTo>
                    <a:pt x="320" y="26"/>
                  </a:lnTo>
                  <a:lnTo>
                    <a:pt x="318" y="23"/>
                  </a:lnTo>
                  <a:lnTo>
                    <a:pt x="319" y="28"/>
                  </a:lnTo>
                  <a:lnTo>
                    <a:pt x="318" y="33"/>
                  </a:lnTo>
                  <a:lnTo>
                    <a:pt x="314" y="36"/>
                  </a:lnTo>
                  <a:lnTo>
                    <a:pt x="313" y="41"/>
                  </a:lnTo>
                  <a:lnTo>
                    <a:pt x="314" y="46"/>
                  </a:lnTo>
                  <a:lnTo>
                    <a:pt x="323" y="49"/>
                  </a:lnTo>
                  <a:lnTo>
                    <a:pt x="331" y="49"/>
                  </a:lnTo>
                  <a:lnTo>
                    <a:pt x="340" y="47"/>
                  </a:lnTo>
                  <a:lnTo>
                    <a:pt x="349" y="46"/>
                  </a:lnTo>
                  <a:lnTo>
                    <a:pt x="362" y="46"/>
                  </a:lnTo>
                  <a:lnTo>
                    <a:pt x="363" y="48"/>
                  </a:lnTo>
                  <a:lnTo>
                    <a:pt x="362" y="49"/>
                  </a:lnTo>
                  <a:lnTo>
                    <a:pt x="362" y="50"/>
                  </a:lnTo>
                  <a:lnTo>
                    <a:pt x="359" y="50"/>
                  </a:lnTo>
                  <a:lnTo>
                    <a:pt x="358" y="51"/>
                  </a:lnTo>
                  <a:lnTo>
                    <a:pt x="356" y="51"/>
                  </a:lnTo>
                  <a:lnTo>
                    <a:pt x="356" y="53"/>
                  </a:lnTo>
                  <a:lnTo>
                    <a:pt x="358" y="55"/>
                  </a:lnTo>
                  <a:lnTo>
                    <a:pt x="359" y="56"/>
                  </a:lnTo>
                  <a:lnTo>
                    <a:pt x="359" y="57"/>
                  </a:lnTo>
                  <a:lnTo>
                    <a:pt x="360" y="57"/>
                  </a:lnTo>
                  <a:lnTo>
                    <a:pt x="354" y="63"/>
                  </a:lnTo>
                  <a:lnTo>
                    <a:pt x="352" y="64"/>
                  </a:lnTo>
                  <a:lnTo>
                    <a:pt x="349" y="67"/>
                  </a:lnTo>
                  <a:lnTo>
                    <a:pt x="346" y="69"/>
                  </a:lnTo>
                  <a:lnTo>
                    <a:pt x="347" y="76"/>
                  </a:lnTo>
                  <a:lnTo>
                    <a:pt x="346" y="81"/>
                  </a:lnTo>
                  <a:lnTo>
                    <a:pt x="342" y="84"/>
                  </a:lnTo>
                  <a:lnTo>
                    <a:pt x="337" y="88"/>
                  </a:lnTo>
                  <a:lnTo>
                    <a:pt x="332" y="93"/>
                  </a:lnTo>
                  <a:lnTo>
                    <a:pt x="332" y="102"/>
                  </a:lnTo>
                  <a:lnTo>
                    <a:pt x="333" y="107"/>
                  </a:lnTo>
                  <a:lnTo>
                    <a:pt x="335" y="113"/>
                  </a:lnTo>
                  <a:lnTo>
                    <a:pt x="337" y="119"/>
                  </a:lnTo>
                  <a:lnTo>
                    <a:pt x="335" y="124"/>
                  </a:lnTo>
                  <a:lnTo>
                    <a:pt x="333" y="128"/>
                  </a:lnTo>
                  <a:lnTo>
                    <a:pt x="330" y="132"/>
                  </a:lnTo>
                  <a:lnTo>
                    <a:pt x="325" y="134"/>
                  </a:lnTo>
                  <a:lnTo>
                    <a:pt x="320" y="135"/>
                  </a:lnTo>
                  <a:lnTo>
                    <a:pt x="323" y="140"/>
                  </a:lnTo>
                  <a:lnTo>
                    <a:pt x="325" y="142"/>
                  </a:lnTo>
                  <a:lnTo>
                    <a:pt x="325" y="144"/>
                  </a:lnTo>
                  <a:lnTo>
                    <a:pt x="326" y="146"/>
                  </a:lnTo>
                  <a:lnTo>
                    <a:pt x="325" y="148"/>
                  </a:lnTo>
                  <a:lnTo>
                    <a:pt x="320" y="153"/>
                  </a:lnTo>
                  <a:lnTo>
                    <a:pt x="319" y="152"/>
                  </a:lnTo>
                  <a:lnTo>
                    <a:pt x="318" y="152"/>
                  </a:lnTo>
                  <a:lnTo>
                    <a:pt x="317" y="151"/>
                  </a:lnTo>
                  <a:lnTo>
                    <a:pt x="312" y="151"/>
                  </a:lnTo>
                  <a:lnTo>
                    <a:pt x="312" y="154"/>
                  </a:lnTo>
                  <a:lnTo>
                    <a:pt x="311" y="158"/>
                  </a:lnTo>
                  <a:lnTo>
                    <a:pt x="309" y="158"/>
                  </a:lnTo>
                  <a:lnTo>
                    <a:pt x="306" y="155"/>
                  </a:lnTo>
                  <a:lnTo>
                    <a:pt x="305" y="169"/>
                  </a:lnTo>
                  <a:lnTo>
                    <a:pt x="305" y="181"/>
                  </a:lnTo>
                  <a:lnTo>
                    <a:pt x="306" y="189"/>
                  </a:lnTo>
                  <a:lnTo>
                    <a:pt x="303" y="194"/>
                  </a:lnTo>
                  <a:lnTo>
                    <a:pt x="298" y="197"/>
                  </a:lnTo>
                  <a:lnTo>
                    <a:pt x="293" y="200"/>
                  </a:lnTo>
                  <a:lnTo>
                    <a:pt x="290" y="203"/>
                  </a:lnTo>
                  <a:lnTo>
                    <a:pt x="289" y="209"/>
                  </a:lnTo>
                  <a:lnTo>
                    <a:pt x="286" y="211"/>
                  </a:lnTo>
                  <a:lnTo>
                    <a:pt x="285" y="211"/>
                  </a:lnTo>
                  <a:lnTo>
                    <a:pt x="284" y="210"/>
                  </a:lnTo>
                  <a:lnTo>
                    <a:pt x="283" y="210"/>
                  </a:lnTo>
                  <a:lnTo>
                    <a:pt x="281" y="209"/>
                  </a:lnTo>
                  <a:lnTo>
                    <a:pt x="278" y="209"/>
                  </a:lnTo>
                  <a:lnTo>
                    <a:pt x="281" y="221"/>
                  </a:lnTo>
                  <a:lnTo>
                    <a:pt x="284" y="232"/>
                  </a:lnTo>
                  <a:lnTo>
                    <a:pt x="277" y="232"/>
                  </a:lnTo>
                  <a:lnTo>
                    <a:pt x="273" y="235"/>
                  </a:lnTo>
                  <a:lnTo>
                    <a:pt x="270" y="237"/>
                  </a:lnTo>
                  <a:lnTo>
                    <a:pt x="269" y="239"/>
                  </a:lnTo>
                  <a:lnTo>
                    <a:pt x="267" y="240"/>
                  </a:lnTo>
                  <a:lnTo>
                    <a:pt x="267" y="242"/>
                  </a:lnTo>
                  <a:lnTo>
                    <a:pt x="268" y="243"/>
                  </a:lnTo>
                  <a:lnTo>
                    <a:pt x="269" y="243"/>
                  </a:lnTo>
                  <a:lnTo>
                    <a:pt x="270" y="242"/>
                  </a:lnTo>
                  <a:lnTo>
                    <a:pt x="271" y="242"/>
                  </a:lnTo>
                  <a:lnTo>
                    <a:pt x="273" y="243"/>
                  </a:lnTo>
                  <a:lnTo>
                    <a:pt x="273" y="249"/>
                  </a:lnTo>
                  <a:lnTo>
                    <a:pt x="270" y="253"/>
                  </a:lnTo>
                  <a:lnTo>
                    <a:pt x="269" y="257"/>
                  </a:lnTo>
                  <a:lnTo>
                    <a:pt x="268" y="258"/>
                  </a:lnTo>
                  <a:lnTo>
                    <a:pt x="267" y="260"/>
                  </a:lnTo>
                  <a:lnTo>
                    <a:pt x="264" y="261"/>
                  </a:lnTo>
                  <a:lnTo>
                    <a:pt x="261" y="263"/>
                  </a:lnTo>
                  <a:lnTo>
                    <a:pt x="261" y="265"/>
                  </a:lnTo>
                  <a:lnTo>
                    <a:pt x="262" y="267"/>
                  </a:lnTo>
                  <a:lnTo>
                    <a:pt x="262" y="268"/>
                  </a:lnTo>
                  <a:lnTo>
                    <a:pt x="263" y="270"/>
                  </a:lnTo>
                  <a:lnTo>
                    <a:pt x="263" y="271"/>
                  </a:lnTo>
                  <a:lnTo>
                    <a:pt x="259" y="271"/>
                  </a:lnTo>
                  <a:lnTo>
                    <a:pt x="257" y="273"/>
                  </a:lnTo>
                  <a:lnTo>
                    <a:pt x="259" y="275"/>
                  </a:lnTo>
                  <a:lnTo>
                    <a:pt x="262" y="279"/>
                  </a:lnTo>
                  <a:lnTo>
                    <a:pt x="264" y="280"/>
                  </a:lnTo>
                  <a:lnTo>
                    <a:pt x="264" y="281"/>
                  </a:lnTo>
                  <a:lnTo>
                    <a:pt x="262" y="284"/>
                  </a:lnTo>
                  <a:lnTo>
                    <a:pt x="260" y="285"/>
                  </a:lnTo>
                  <a:lnTo>
                    <a:pt x="259" y="286"/>
                  </a:lnTo>
                  <a:lnTo>
                    <a:pt x="260" y="289"/>
                  </a:lnTo>
                  <a:lnTo>
                    <a:pt x="263" y="293"/>
                  </a:lnTo>
                  <a:lnTo>
                    <a:pt x="266" y="294"/>
                  </a:lnTo>
                  <a:lnTo>
                    <a:pt x="268" y="296"/>
                  </a:lnTo>
                  <a:lnTo>
                    <a:pt x="269" y="300"/>
                  </a:lnTo>
                  <a:lnTo>
                    <a:pt x="270" y="301"/>
                  </a:lnTo>
                  <a:lnTo>
                    <a:pt x="270" y="303"/>
                  </a:lnTo>
                  <a:lnTo>
                    <a:pt x="271" y="306"/>
                  </a:lnTo>
                  <a:lnTo>
                    <a:pt x="273" y="307"/>
                  </a:lnTo>
                  <a:lnTo>
                    <a:pt x="273" y="310"/>
                  </a:lnTo>
                  <a:lnTo>
                    <a:pt x="269" y="314"/>
                  </a:lnTo>
                  <a:lnTo>
                    <a:pt x="268" y="314"/>
                  </a:lnTo>
                  <a:lnTo>
                    <a:pt x="267" y="316"/>
                  </a:lnTo>
                  <a:lnTo>
                    <a:pt x="267" y="317"/>
                  </a:lnTo>
                  <a:lnTo>
                    <a:pt x="269" y="322"/>
                  </a:lnTo>
                  <a:lnTo>
                    <a:pt x="270" y="325"/>
                  </a:lnTo>
                  <a:lnTo>
                    <a:pt x="269" y="328"/>
                  </a:lnTo>
                  <a:lnTo>
                    <a:pt x="232" y="328"/>
                  </a:lnTo>
                  <a:lnTo>
                    <a:pt x="192" y="331"/>
                  </a:lnTo>
                  <a:lnTo>
                    <a:pt x="151" y="334"/>
                  </a:lnTo>
                  <a:lnTo>
                    <a:pt x="142" y="332"/>
                  </a:lnTo>
                  <a:lnTo>
                    <a:pt x="132" y="330"/>
                  </a:lnTo>
                  <a:lnTo>
                    <a:pt x="127" y="331"/>
                  </a:lnTo>
                  <a:lnTo>
                    <a:pt x="123" y="332"/>
                  </a:lnTo>
                  <a:lnTo>
                    <a:pt x="120" y="335"/>
                  </a:lnTo>
                  <a:lnTo>
                    <a:pt x="115" y="336"/>
                  </a:lnTo>
                  <a:lnTo>
                    <a:pt x="93" y="337"/>
                  </a:lnTo>
                  <a:lnTo>
                    <a:pt x="71" y="335"/>
                  </a:lnTo>
                  <a:lnTo>
                    <a:pt x="50" y="336"/>
                  </a:lnTo>
                  <a:lnTo>
                    <a:pt x="50" y="288"/>
                  </a:lnTo>
                  <a:lnTo>
                    <a:pt x="48" y="288"/>
                  </a:lnTo>
                  <a:lnTo>
                    <a:pt x="47" y="287"/>
                  </a:lnTo>
                  <a:lnTo>
                    <a:pt x="45" y="287"/>
                  </a:lnTo>
                  <a:lnTo>
                    <a:pt x="44" y="286"/>
                  </a:lnTo>
                  <a:lnTo>
                    <a:pt x="42" y="285"/>
                  </a:lnTo>
                  <a:lnTo>
                    <a:pt x="35" y="285"/>
                  </a:lnTo>
                  <a:lnTo>
                    <a:pt x="33" y="286"/>
                  </a:lnTo>
                  <a:lnTo>
                    <a:pt x="30" y="286"/>
                  </a:lnTo>
                  <a:lnTo>
                    <a:pt x="30" y="280"/>
                  </a:lnTo>
                  <a:lnTo>
                    <a:pt x="29" y="279"/>
                  </a:lnTo>
                  <a:lnTo>
                    <a:pt x="27" y="281"/>
                  </a:lnTo>
                  <a:lnTo>
                    <a:pt x="27" y="282"/>
                  </a:lnTo>
                  <a:lnTo>
                    <a:pt x="23" y="286"/>
                  </a:lnTo>
                  <a:lnTo>
                    <a:pt x="19" y="286"/>
                  </a:lnTo>
                  <a:lnTo>
                    <a:pt x="15" y="250"/>
                  </a:lnTo>
                  <a:lnTo>
                    <a:pt x="14" y="212"/>
                  </a:lnTo>
                  <a:lnTo>
                    <a:pt x="15" y="174"/>
                  </a:lnTo>
                  <a:lnTo>
                    <a:pt x="15" y="137"/>
                  </a:lnTo>
                  <a:lnTo>
                    <a:pt x="14" y="99"/>
                  </a:lnTo>
                  <a:lnTo>
                    <a:pt x="8" y="70"/>
                  </a:lnTo>
                  <a:lnTo>
                    <a:pt x="2" y="42"/>
                  </a:lnTo>
                  <a:lnTo>
                    <a:pt x="0" y="15"/>
                  </a:lnTo>
                  <a:lnTo>
                    <a:pt x="94" y="13"/>
                  </a:lnTo>
                  <a:lnTo>
                    <a:pt x="190" y="9"/>
                  </a:lnTo>
                  <a:lnTo>
                    <a:pt x="284" y="4"/>
                  </a:lnTo>
                  <a:lnTo>
                    <a:pt x="291" y="2"/>
                  </a:lnTo>
                  <a:lnTo>
                    <a:pt x="300" y="1"/>
                  </a:lnTo>
                  <a:lnTo>
                    <a:pt x="30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6E7BC0C2-0B78-457F-BD4C-0F0CCCED3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7758" y="1571547"/>
              <a:ext cx="864688" cy="532115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102" y="7"/>
                </a:cxn>
                <a:cxn ang="0">
                  <a:pos x="186" y="11"/>
                </a:cxn>
                <a:cxn ang="0">
                  <a:pos x="356" y="16"/>
                </a:cxn>
                <a:cxn ang="0">
                  <a:pos x="439" y="20"/>
                </a:cxn>
                <a:cxn ang="0">
                  <a:pos x="440" y="31"/>
                </a:cxn>
                <a:cxn ang="0">
                  <a:pos x="441" y="40"/>
                </a:cxn>
                <a:cxn ang="0">
                  <a:pos x="441" y="76"/>
                </a:cxn>
                <a:cxn ang="0">
                  <a:pos x="444" y="80"/>
                </a:cxn>
                <a:cxn ang="0">
                  <a:pos x="444" y="98"/>
                </a:cxn>
                <a:cxn ang="0">
                  <a:pos x="449" y="119"/>
                </a:cxn>
                <a:cxn ang="0">
                  <a:pos x="458" y="138"/>
                </a:cxn>
                <a:cxn ang="0">
                  <a:pos x="461" y="147"/>
                </a:cxn>
                <a:cxn ang="0">
                  <a:pos x="461" y="153"/>
                </a:cxn>
                <a:cxn ang="0">
                  <a:pos x="460" y="156"/>
                </a:cxn>
                <a:cxn ang="0">
                  <a:pos x="458" y="157"/>
                </a:cxn>
                <a:cxn ang="0">
                  <a:pos x="458" y="158"/>
                </a:cxn>
                <a:cxn ang="0">
                  <a:pos x="460" y="164"/>
                </a:cxn>
                <a:cxn ang="0">
                  <a:pos x="461" y="172"/>
                </a:cxn>
                <a:cxn ang="0">
                  <a:pos x="463" y="181"/>
                </a:cxn>
                <a:cxn ang="0">
                  <a:pos x="464" y="189"/>
                </a:cxn>
                <a:cxn ang="0">
                  <a:pos x="464" y="193"/>
                </a:cxn>
                <a:cxn ang="0">
                  <a:pos x="463" y="195"/>
                </a:cxn>
                <a:cxn ang="0">
                  <a:pos x="462" y="196"/>
                </a:cxn>
                <a:cxn ang="0">
                  <a:pos x="461" y="199"/>
                </a:cxn>
                <a:cxn ang="0">
                  <a:pos x="461" y="205"/>
                </a:cxn>
                <a:cxn ang="0">
                  <a:pos x="462" y="213"/>
                </a:cxn>
                <a:cxn ang="0">
                  <a:pos x="463" y="223"/>
                </a:cxn>
                <a:cxn ang="0">
                  <a:pos x="464" y="231"/>
                </a:cxn>
                <a:cxn ang="0">
                  <a:pos x="464" y="240"/>
                </a:cxn>
                <a:cxn ang="0">
                  <a:pos x="467" y="249"/>
                </a:cxn>
                <a:cxn ang="0">
                  <a:pos x="468" y="251"/>
                </a:cxn>
                <a:cxn ang="0">
                  <a:pos x="474" y="257"/>
                </a:cxn>
                <a:cxn ang="0">
                  <a:pos x="475" y="259"/>
                </a:cxn>
                <a:cxn ang="0">
                  <a:pos x="476" y="271"/>
                </a:cxn>
                <a:cxn ang="0">
                  <a:pos x="478" y="283"/>
                </a:cxn>
                <a:cxn ang="0">
                  <a:pos x="481" y="293"/>
                </a:cxn>
                <a:cxn ang="0">
                  <a:pos x="384" y="296"/>
                </a:cxn>
                <a:cxn ang="0">
                  <a:pos x="286" y="294"/>
                </a:cxn>
                <a:cxn ang="0">
                  <a:pos x="189" y="290"/>
                </a:cxn>
                <a:cxn ang="0">
                  <a:pos x="94" y="285"/>
                </a:cxn>
                <a:cxn ang="0">
                  <a:pos x="0" y="279"/>
                </a:cxn>
                <a:cxn ang="0">
                  <a:pos x="4" y="209"/>
                </a:cxn>
                <a:cxn ang="0">
                  <a:pos x="9" y="138"/>
                </a:cxn>
                <a:cxn ang="0">
                  <a:pos x="14" y="68"/>
                </a:cxn>
                <a:cxn ang="0">
                  <a:pos x="22" y="0"/>
                </a:cxn>
              </a:cxnLst>
              <a:rect l="0" t="0" r="r" b="b"/>
              <a:pathLst>
                <a:path w="481" h="296">
                  <a:moveTo>
                    <a:pt x="22" y="0"/>
                  </a:moveTo>
                  <a:lnTo>
                    <a:pt x="102" y="7"/>
                  </a:lnTo>
                  <a:lnTo>
                    <a:pt x="186" y="11"/>
                  </a:lnTo>
                  <a:lnTo>
                    <a:pt x="356" y="16"/>
                  </a:lnTo>
                  <a:lnTo>
                    <a:pt x="439" y="20"/>
                  </a:lnTo>
                  <a:lnTo>
                    <a:pt x="440" y="31"/>
                  </a:lnTo>
                  <a:lnTo>
                    <a:pt x="441" y="40"/>
                  </a:lnTo>
                  <a:lnTo>
                    <a:pt x="441" y="76"/>
                  </a:lnTo>
                  <a:lnTo>
                    <a:pt x="444" y="80"/>
                  </a:lnTo>
                  <a:lnTo>
                    <a:pt x="444" y="98"/>
                  </a:lnTo>
                  <a:lnTo>
                    <a:pt x="449" y="119"/>
                  </a:lnTo>
                  <a:lnTo>
                    <a:pt x="458" y="138"/>
                  </a:lnTo>
                  <a:lnTo>
                    <a:pt x="461" y="147"/>
                  </a:lnTo>
                  <a:lnTo>
                    <a:pt x="461" y="153"/>
                  </a:lnTo>
                  <a:lnTo>
                    <a:pt x="460" y="156"/>
                  </a:lnTo>
                  <a:lnTo>
                    <a:pt x="458" y="157"/>
                  </a:lnTo>
                  <a:lnTo>
                    <a:pt x="458" y="158"/>
                  </a:lnTo>
                  <a:lnTo>
                    <a:pt x="460" y="164"/>
                  </a:lnTo>
                  <a:lnTo>
                    <a:pt x="461" y="172"/>
                  </a:lnTo>
                  <a:lnTo>
                    <a:pt x="463" y="181"/>
                  </a:lnTo>
                  <a:lnTo>
                    <a:pt x="464" y="189"/>
                  </a:lnTo>
                  <a:lnTo>
                    <a:pt x="464" y="193"/>
                  </a:lnTo>
                  <a:lnTo>
                    <a:pt x="463" y="195"/>
                  </a:lnTo>
                  <a:lnTo>
                    <a:pt x="462" y="196"/>
                  </a:lnTo>
                  <a:lnTo>
                    <a:pt x="461" y="199"/>
                  </a:lnTo>
                  <a:lnTo>
                    <a:pt x="461" y="205"/>
                  </a:lnTo>
                  <a:lnTo>
                    <a:pt x="462" y="213"/>
                  </a:lnTo>
                  <a:lnTo>
                    <a:pt x="463" y="223"/>
                  </a:lnTo>
                  <a:lnTo>
                    <a:pt x="464" y="231"/>
                  </a:lnTo>
                  <a:lnTo>
                    <a:pt x="464" y="240"/>
                  </a:lnTo>
                  <a:lnTo>
                    <a:pt x="467" y="249"/>
                  </a:lnTo>
                  <a:lnTo>
                    <a:pt x="468" y="251"/>
                  </a:lnTo>
                  <a:lnTo>
                    <a:pt x="474" y="257"/>
                  </a:lnTo>
                  <a:lnTo>
                    <a:pt x="475" y="259"/>
                  </a:lnTo>
                  <a:lnTo>
                    <a:pt x="476" y="271"/>
                  </a:lnTo>
                  <a:lnTo>
                    <a:pt x="478" y="283"/>
                  </a:lnTo>
                  <a:lnTo>
                    <a:pt x="481" y="293"/>
                  </a:lnTo>
                  <a:lnTo>
                    <a:pt x="384" y="296"/>
                  </a:lnTo>
                  <a:lnTo>
                    <a:pt x="286" y="294"/>
                  </a:lnTo>
                  <a:lnTo>
                    <a:pt x="189" y="290"/>
                  </a:lnTo>
                  <a:lnTo>
                    <a:pt x="94" y="285"/>
                  </a:lnTo>
                  <a:lnTo>
                    <a:pt x="0" y="279"/>
                  </a:lnTo>
                  <a:lnTo>
                    <a:pt x="4" y="209"/>
                  </a:lnTo>
                  <a:lnTo>
                    <a:pt x="9" y="138"/>
                  </a:lnTo>
                  <a:lnTo>
                    <a:pt x="14" y="68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D485EE2B-C619-43F0-A773-B4426CBA5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1803" y="2080292"/>
              <a:ext cx="915023" cy="591439"/>
            </a:xfrm>
            <a:custGeom>
              <a:avLst/>
              <a:gdLst/>
              <a:ahLst/>
              <a:cxnLst>
                <a:cxn ang="0">
                  <a:pos x="135" y="8"/>
                </a:cxn>
                <a:cxn ang="0">
                  <a:pos x="375" y="16"/>
                </a:cxn>
                <a:cxn ang="0">
                  <a:pos x="496" y="24"/>
                </a:cxn>
                <a:cxn ang="0">
                  <a:pos x="488" y="36"/>
                </a:cxn>
                <a:cxn ang="0">
                  <a:pos x="481" y="48"/>
                </a:cxn>
                <a:cxn ang="0">
                  <a:pos x="487" y="58"/>
                </a:cxn>
                <a:cxn ang="0">
                  <a:pos x="492" y="64"/>
                </a:cxn>
                <a:cxn ang="0">
                  <a:pos x="496" y="67"/>
                </a:cxn>
                <a:cxn ang="0">
                  <a:pos x="502" y="69"/>
                </a:cxn>
                <a:cxn ang="0">
                  <a:pos x="506" y="76"/>
                </a:cxn>
                <a:cxn ang="0">
                  <a:pos x="509" y="233"/>
                </a:cxn>
                <a:cxn ang="0">
                  <a:pos x="508" y="240"/>
                </a:cxn>
                <a:cxn ang="0">
                  <a:pos x="498" y="242"/>
                </a:cxn>
                <a:cxn ang="0">
                  <a:pos x="499" y="249"/>
                </a:cxn>
                <a:cxn ang="0">
                  <a:pos x="503" y="254"/>
                </a:cxn>
                <a:cxn ang="0">
                  <a:pos x="502" y="260"/>
                </a:cxn>
                <a:cxn ang="0">
                  <a:pos x="505" y="277"/>
                </a:cxn>
                <a:cxn ang="0">
                  <a:pos x="503" y="298"/>
                </a:cxn>
                <a:cxn ang="0">
                  <a:pos x="498" y="308"/>
                </a:cxn>
                <a:cxn ang="0">
                  <a:pos x="501" y="317"/>
                </a:cxn>
                <a:cxn ang="0">
                  <a:pos x="489" y="318"/>
                </a:cxn>
                <a:cxn ang="0">
                  <a:pos x="463" y="304"/>
                </a:cxn>
                <a:cxn ang="0">
                  <a:pos x="444" y="301"/>
                </a:cxn>
                <a:cxn ang="0">
                  <a:pos x="416" y="302"/>
                </a:cxn>
                <a:cxn ang="0">
                  <a:pos x="405" y="307"/>
                </a:cxn>
                <a:cxn ang="0">
                  <a:pos x="385" y="298"/>
                </a:cxn>
                <a:cxn ang="0">
                  <a:pos x="379" y="293"/>
                </a:cxn>
                <a:cxn ang="0">
                  <a:pos x="374" y="288"/>
                </a:cxn>
                <a:cxn ang="0">
                  <a:pos x="359" y="286"/>
                </a:cxn>
                <a:cxn ang="0">
                  <a:pos x="332" y="287"/>
                </a:cxn>
                <a:cxn ang="0">
                  <a:pos x="198" y="281"/>
                </a:cxn>
                <a:cxn ang="0">
                  <a:pos x="62" y="275"/>
                </a:cxn>
                <a:cxn ang="0">
                  <a:pos x="3" y="200"/>
                </a:cxn>
                <a:cxn ang="0">
                  <a:pos x="15" y="67"/>
                </a:cxn>
              </a:cxnLst>
              <a:rect l="0" t="0" r="r" b="b"/>
              <a:pathLst>
                <a:path w="509" h="329">
                  <a:moveTo>
                    <a:pt x="20" y="0"/>
                  </a:moveTo>
                  <a:lnTo>
                    <a:pt x="135" y="8"/>
                  </a:lnTo>
                  <a:lnTo>
                    <a:pt x="254" y="13"/>
                  </a:lnTo>
                  <a:lnTo>
                    <a:pt x="375" y="16"/>
                  </a:lnTo>
                  <a:lnTo>
                    <a:pt x="498" y="16"/>
                  </a:lnTo>
                  <a:lnTo>
                    <a:pt x="496" y="24"/>
                  </a:lnTo>
                  <a:lnTo>
                    <a:pt x="494" y="31"/>
                  </a:lnTo>
                  <a:lnTo>
                    <a:pt x="488" y="36"/>
                  </a:lnTo>
                  <a:lnTo>
                    <a:pt x="483" y="41"/>
                  </a:lnTo>
                  <a:lnTo>
                    <a:pt x="481" y="48"/>
                  </a:lnTo>
                  <a:lnTo>
                    <a:pt x="485" y="55"/>
                  </a:lnTo>
                  <a:lnTo>
                    <a:pt x="487" y="58"/>
                  </a:lnTo>
                  <a:lnTo>
                    <a:pt x="489" y="62"/>
                  </a:lnTo>
                  <a:lnTo>
                    <a:pt x="492" y="64"/>
                  </a:lnTo>
                  <a:lnTo>
                    <a:pt x="495" y="65"/>
                  </a:lnTo>
                  <a:lnTo>
                    <a:pt x="496" y="67"/>
                  </a:lnTo>
                  <a:lnTo>
                    <a:pt x="499" y="67"/>
                  </a:lnTo>
                  <a:lnTo>
                    <a:pt x="502" y="69"/>
                  </a:lnTo>
                  <a:lnTo>
                    <a:pt x="505" y="72"/>
                  </a:lnTo>
                  <a:lnTo>
                    <a:pt x="506" y="76"/>
                  </a:lnTo>
                  <a:lnTo>
                    <a:pt x="506" y="196"/>
                  </a:lnTo>
                  <a:lnTo>
                    <a:pt x="509" y="233"/>
                  </a:lnTo>
                  <a:lnTo>
                    <a:pt x="509" y="239"/>
                  </a:lnTo>
                  <a:lnTo>
                    <a:pt x="508" y="240"/>
                  </a:lnTo>
                  <a:lnTo>
                    <a:pt x="501" y="240"/>
                  </a:lnTo>
                  <a:lnTo>
                    <a:pt x="498" y="242"/>
                  </a:lnTo>
                  <a:lnTo>
                    <a:pt x="498" y="247"/>
                  </a:lnTo>
                  <a:lnTo>
                    <a:pt x="499" y="249"/>
                  </a:lnTo>
                  <a:lnTo>
                    <a:pt x="502" y="252"/>
                  </a:lnTo>
                  <a:lnTo>
                    <a:pt x="503" y="254"/>
                  </a:lnTo>
                  <a:lnTo>
                    <a:pt x="503" y="259"/>
                  </a:lnTo>
                  <a:lnTo>
                    <a:pt x="502" y="260"/>
                  </a:lnTo>
                  <a:lnTo>
                    <a:pt x="502" y="267"/>
                  </a:lnTo>
                  <a:lnTo>
                    <a:pt x="505" y="277"/>
                  </a:lnTo>
                  <a:lnTo>
                    <a:pt x="505" y="288"/>
                  </a:lnTo>
                  <a:lnTo>
                    <a:pt x="503" y="298"/>
                  </a:lnTo>
                  <a:lnTo>
                    <a:pt x="501" y="302"/>
                  </a:lnTo>
                  <a:lnTo>
                    <a:pt x="498" y="308"/>
                  </a:lnTo>
                  <a:lnTo>
                    <a:pt x="498" y="312"/>
                  </a:lnTo>
                  <a:lnTo>
                    <a:pt x="501" y="317"/>
                  </a:lnTo>
                  <a:lnTo>
                    <a:pt x="501" y="329"/>
                  </a:lnTo>
                  <a:lnTo>
                    <a:pt x="489" y="318"/>
                  </a:lnTo>
                  <a:lnTo>
                    <a:pt x="475" y="310"/>
                  </a:lnTo>
                  <a:lnTo>
                    <a:pt x="463" y="304"/>
                  </a:lnTo>
                  <a:lnTo>
                    <a:pt x="453" y="298"/>
                  </a:lnTo>
                  <a:lnTo>
                    <a:pt x="444" y="301"/>
                  </a:lnTo>
                  <a:lnTo>
                    <a:pt x="421" y="301"/>
                  </a:lnTo>
                  <a:lnTo>
                    <a:pt x="416" y="302"/>
                  </a:lnTo>
                  <a:lnTo>
                    <a:pt x="410" y="304"/>
                  </a:lnTo>
                  <a:lnTo>
                    <a:pt x="405" y="307"/>
                  </a:lnTo>
                  <a:lnTo>
                    <a:pt x="396" y="303"/>
                  </a:lnTo>
                  <a:lnTo>
                    <a:pt x="385" y="298"/>
                  </a:lnTo>
                  <a:lnTo>
                    <a:pt x="382" y="296"/>
                  </a:lnTo>
                  <a:lnTo>
                    <a:pt x="379" y="293"/>
                  </a:lnTo>
                  <a:lnTo>
                    <a:pt x="377" y="290"/>
                  </a:lnTo>
                  <a:lnTo>
                    <a:pt x="374" y="288"/>
                  </a:lnTo>
                  <a:lnTo>
                    <a:pt x="371" y="287"/>
                  </a:lnTo>
                  <a:lnTo>
                    <a:pt x="359" y="286"/>
                  </a:lnTo>
                  <a:lnTo>
                    <a:pt x="345" y="287"/>
                  </a:lnTo>
                  <a:lnTo>
                    <a:pt x="332" y="287"/>
                  </a:lnTo>
                  <a:lnTo>
                    <a:pt x="267" y="284"/>
                  </a:lnTo>
                  <a:lnTo>
                    <a:pt x="198" y="281"/>
                  </a:lnTo>
                  <a:lnTo>
                    <a:pt x="129" y="279"/>
                  </a:lnTo>
                  <a:lnTo>
                    <a:pt x="62" y="275"/>
                  </a:lnTo>
                  <a:lnTo>
                    <a:pt x="0" y="270"/>
                  </a:lnTo>
                  <a:lnTo>
                    <a:pt x="3" y="200"/>
                  </a:lnTo>
                  <a:lnTo>
                    <a:pt x="8" y="133"/>
                  </a:lnTo>
                  <a:lnTo>
                    <a:pt x="15" y="67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9D807840-5887-4E61-9831-CB9A198231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6636" y="2571060"/>
              <a:ext cx="1078611" cy="532115"/>
            </a:xfrm>
            <a:custGeom>
              <a:avLst/>
              <a:gdLst/>
              <a:ahLst/>
              <a:cxnLst>
                <a:cxn ang="0">
                  <a:pos x="57" y="4"/>
                </a:cxn>
                <a:cxn ang="0">
                  <a:pos x="152" y="9"/>
                </a:cxn>
                <a:cxn ang="0">
                  <a:pos x="251" y="14"/>
                </a:cxn>
                <a:cxn ang="0">
                  <a:pos x="319" y="17"/>
                </a:cxn>
                <a:cxn ang="0">
                  <a:pos x="377" y="17"/>
                </a:cxn>
                <a:cxn ang="0">
                  <a:pos x="399" y="28"/>
                </a:cxn>
                <a:cxn ang="0">
                  <a:pos x="412" y="35"/>
                </a:cxn>
                <a:cxn ang="0">
                  <a:pos x="416" y="37"/>
                </a:cxn>
                <a:cxn ang="0">
                  <a:pos x="421" y="39"/>
                </a:cxn>
                <a:cxn ang="0">
                  <a:pos x="425" y="37"/>
                </a:cxn>
                <a:cxn ang="0">
                  <a:pos x="428" y="32"/>
                </a:cxn>
                <a:cxn ang="0">
                  <a:pos x="456" y="31"/>
                </a:cxn>
                <a:cxn ang="0">
                  <a:pos x="467" y="29"/>
                </a:cxn>
                <a:cxn ang="0">
                  <a:pos x="473" y="38"/>
                </a:cxn>
                <a:cxn ang="0">
                  <a:pos x="482" y="41"/>
                </a:cxn>
                <a:cxn ang="0">
                  <a:pos x="495" y="42"/>
                </a:cxn>
                <a:cxn ang="0">
                  <a:pos x="503" y="51"/>
                </a:cxn>
                <a:cxn ang="0">
                  <a:pos x="509" y="56"/>
                </a:cxn>
                <a:cxn ang="0">
                  <a:pos x="515" y="60"/>
                </a:cxn>
                <a:cxn ang="0">
                  <a:pos x="522" y="64"/>
                </a:cxn>
                <a:cxn ang="0">
                  <a:pos x="525" y="70"/>
                </a:cxn>
                <a:cxn ang="0">
                  <a:pos x="530" y="80"/>
                </a:cxn>
                <a:cxn ang="0">
                  <a:pos x="532" y="88"/>
                </a:cxn>
                <a:cxn ang="0">
                  <a:pos x="532" y="99"/>
                </a:cxn>
                <a:cxn ang="0">
                  <a:pos x="538" y="107"/>
                </a:cxn>
                <a:cxn ang="0">
                  <a:pos x="542" y="119"/>
                </a:cxn>
                <a:cxn ang="0">
                  <a:pos x="548" y="139"/>
                </a:cxn>
                <a:cxn ang="0">
                  <a:pos x="549" y="155"/>
                </a:cxn>
                <a:cxn ang="0">
                  <a:pos x="556" y="160"/>
                </a:cxn>
                <a:cxn ang="0">
                  <a:pos x="560" y="163"/>
                </a:cxn>
                <a:cxn ang="0">
                  <a:pos x="561" y="169"/>
                </a:cxn>
                <a:cxn ang="0">
                  <a:pos x="560" y="177"/>
                </a:cxn>
                <a:cxn ang="0">
                  <a:pos x="562" y="183"/>
                </a:cxn>
                <a:cxn ang="0">
                  <a:pos x="566" y="189"/>
                </a:cxn>
                <a:cxn ang="0">
                  <a:pos x="565" y="195"/>
                </a:cxn>
                <a:cxn ang="0">
                  <a:pos x="562" y="198"/>
                </a:cxn>
                <a:cxn ang="0">
                  <a:pos x="563" y="203"/>
                </a:cxn>
                <a:cxn ang="0">
                  <a:pos x="565" y="206"/>
                </a:cxn>
                <a:cxn ang="0">
                  <a:pos x="566" y="217"/>
                </a:cxn>
                <a:cxn ang="0">
                  <a:pos x="570" y="244"/>
                </a:cxn>
                <a:cxn ang="0">
                  <a:pos x="577" y="258"/>
                </a:cxn>
                <a:cxn ang="0">
                  <a:pos x="580" y="265"/>
                </a:cxn>
                <a:cxn ang="0">
                  <a:pos x="596" y="283"/>
                </a:cxn>
                <a:cxn ang="0">
                  <a:pos x="483" y="296"/>
                </a:cxn>
                <a:cxn ang="0">
                  <a:pos x="249" y="291"/>
                </a:cxn>
                <a:cxn ang="0">
                  <a:pos x="135" y="263"/>
                </a:cxn>
                <a:cxn ang="0">
                  <a:pos x="137" y="195"/>
                </a:cxn>
                <a:cxn ang="0">
                  <a:pos x="34" y="186"/>
                </a:cxn>
                <a:cxn ang="0">
                  <a:pos x="3" y="137"/>
                </a:cxn>
                <a:cxn ang="0">
                  <a:pos x="9" y="44"/>
                </a:cxn>
              </a:cxnLst>
              <a:rect l="0" t="0" r="r" b="b"/>
              <a:pathLst>
                <a:path w="600" h="296">
                  <a:moveTo>
                    <a:pt x="14" y="0"/>
                  </a:moveTo>
                  <a:lnTo>
                    <a:pt x="57" y="4"/>
                  </a:lnTo>
                  <a:lnTo>
                    <a:pt x="104" y="7"/>
                  </a:lnTo>
                  <a:lnTo>
                    <a:pt x="152" y="9"/>
                  </a:lnTo>
                  <a:lnTo>
                    <a:pt x="203" y="11"/>
                  </a:lnTo>
                  <a:lnTo>
                    <a:pt x="251" y="14"/>
                  </a:lnTo>
                  <a:lnTo>
                    <a:pt x="298" y="17"/>
                  </a:lnTo>
                  <a:lnTo>
                    <a:pt x="319" y="17"/>
                  </a:lnTo>
                  <a:lnTo>
                    <a:pt x="359" y="15"/>
                  </a:lnTo>
                  <a:lnTo>
                    <a:pt x="377" y="17"/>
                  </a:lnTo>
                  <a:lnTo>
                    <a:pt x="389" y="22"/>
                  </a:lnTo>
                  <a:lnTo>
                    <a:pt x="399" y="28"/>
                  </a:lnTo>
                  <a:lnTo>
                    <a:pt x="411" y="34"/>
                  </a:lnTo>
                  <a:lnTo>
                    <a:pt x="412" y="35"/>
                  </a:lnTo>
                  <a:lnTo>
                    <a:pt x="414" y="36"/>
                  </a:lnTo>
                  <a:lnTo>
                    <a:pt x="416" y="37"/>
                  </a:lnTo>
                  <a:lnTo>
                    <a:pt x="416" y="39"/>
                  </a:lnTo>
                  <a:lnTo>
                    <a:pt x="421" y="39"/>
                  </a:lnTo>
                  <a:lnTo>
                    <a:pt x="423" y="38"/>
                  </a:lnTo>
                  <a:lnTo>
                    <a:pt x="425" y="37"/>
                  </a:lnTo>
                  <a:lnTo>
                    <a:pt x="426" y="35"/>
                  </a:lnTo>
                  <a:lnTo>
                    <a:pt x="428" y="32"/>
                  </a:lnTo>
                  <a:lnTo>
                    <a:pt x="431" y="31"/>
                  </a:lnTo>
                  <a:lnTo>
                    <a:pt x="456" y="31"/>
                  </a:lnTo>
                  <a:lnTo>
                    <a:pt x="464" y="28"/>
                  </a:lnTo>
                  <a:lnTo>
                    <a:pt x="467" y="29"/>
                  </a:lnTo>
                  <a:lnTo>
                    <a:pt x="469" y="31"/>
                  </a:lnTo>
                  <a:lnTo>
                    <a:pt x="473" y="38"/>
                  </a:lnTo>
                  <a:lnTo>
                    <a:pt x="475" y="39"/>
                  </a:lnTo>
                  <a:lnTo>
                    <a:pt x="482" y="41"/>
                  </a:lnTo>
                  <a:lnTo>
                    <a:pt x="489" y="41"/>
                  </a:lnTo>
                  <a:lnTo>
                    <a:pt x="495" y="42"/>
                  </a:lnTo>
                  <a:lnTo>
                    <a:pt x="498" y="44"/>
                  </a:lnTo>
                  <a:lnTo>
                    <a:pt x="503" y="51"/>
                  </a:lnTo>
                  <a:lnTo>
                    <a:pt x="506" y="53"/>
                  </a:lnTo>
                  <a:lnTo>
                    <a:pt x="509" y="56"/>
                  </a:lnTo>
                  <a:lnTo>
                    <a:pt x="512" y="58"/>
                  </a:lnTo>
                  <a:lnTo>
                    <a:pt x="515" y="60"/>
                  </a:lnTo>
                  <a:lnTo>
                    <a:pt x="518" y="63"/>
                  </a:lnTo>
                  <a:lnTo>
                    <a:pt x="522" y="64"/>
                  </a:lnTo>
                  <a:lnTo>
                    <a:pt x="526" y="65"/>
                  </a:lnTo>
                  <a:lnTo>
                    <a:pt x="525" y="70"/>
                  </a:lnTo>
                  <a:lnTo>
                    <a:pt x="526" y="76"/>
                  </a:lnTo>
                  <a:lnTo>
                    <a:pt x="530" y="80"/>
                  </a:lnTo>
                  <a:lnTo>
                    <a:pt x="532" y="85"/>
                  </a:lnTo>
                  <a:lnTo>
                    <a:pt x="532" y="88"/>
                  </a:lnTo>
                  <a:lnTo>
                    <a:pt x="531" y="93"/>
                  </a:lnTo>
                  <a:lnTo>
                    <a:pt x="532" y="99"/>
                  </a:lnTo>
                  <a:lnTo>
                    <a:pt x="537" y="105"/>
                  </a:lnTo>
                  <a:lnTo>
                    <a:pt x="538" y="107"/>
                  </a:lnTo>
                  <a:lnTo>
                    <a:pt x="540" y="109"/>
                  </a:lnTo>
                  <a:lnTo>
                    <a:pt x="542" y="119"/>
                  </a:lnTo>
                  <a:lnTo>
                    <a:pt x="547" y="130"/>
                  </a:lnTo>
                  <a:lnTo>
                    <a:pt x="548" y="139"/>
                  </a:lnTo>
                  <a:lnTo>
                    <a:pt x="548" y="153"/>
                  </a:lnTo>
                  <a:lnTo>
                    <a:pt x="549" y="155"/>
                  </a:lnTo>
                  <a:lnTo>
                    <a:pt x="554" y="157"/>
                  </a:lnTo>
                  <a:lnTo>
                    <a:pt x="556" y="160"/>
                  </a:lnTo>
                  <a:lnTo>
                    <a:pt x="559" y="161"/>
                  </a:lnTo>
                  <a:lnTo>
                    <a:pt x="560" y="163"/>
                  </a:lnTo>
                  <a:lnTo>
                    <a:pt x="561" y="167"/>
                  </a:lnTo>
                  <a:lnTo>
                    <a:pt x="561" y="169"/>
                  </a:lnTo>
                  <a:lnTo>
                    <a:pt x="560" y="172"/>
                  </a:lnTo>
                  <a:lnTo>
                    <a:pt x="560" y="177"/>
                  </a:lnTo>
                  <a:lnTo>
                    <a:pt x="561" y="181"/>
                  </a:lnTo>
                  <a:lnTo>
                    <a:pt x="562" y="183"/>
                  </a:lnTo>
                  <a:lnTo>
                    <a:pt x="563" y="184"/>
                  </a:lnTo>
                  <a:lnTo>
                    <a:pt x="566" y="189"/>
                  </a:lnTo>
                  <a:lnTo>
                    <a:pt x="566" y="192"/>
                  </a:lnTo>
                  <a:lnTo>
                    <a:pt x="565" y="195"/>
                  </a:lnTo>
                  <a:lnTo>
                    <a:pt x="563" y="196"/>
                  </a:lnTo>
                  <a:lnTo>
                    <a:pt x="562" y="198"/>
                  </a:lnTo>
                  <a:lnTo>
                    <a:pt x="562" y="200"/>
                  </a:lnTo>
                  <a:lnTo>
                    <a:pt x="563" y="203"/>
                  </a:lnTo>
                  <a:lnTo>
                    <a:pt x="565" y="204"/>
                  </a:lnTo>
                  <a:lnTo>
                    <a:pt x="565" y="206"/>
                  </a:lnTo>
                  <a:lnTo>
                    <a:pt x="566" y="209"/>
                  </a:lnTo>
                  <a:lnTo>
                    <a:pt x="566" y="217"/>
                  </a:lnTo>
                  <a:lnTo>
                    <a:pt x="567" y="231"/>
                  </a:lnTo>
                  <a:lnTo>
                    <a:pt x="570" y="244"/>
                  </a:lnTo>
                  <a:lnTo>
                    <a:pt x="576" y="256"/>
                  </a:lnTo>
                  <a:lnTo>
                    <a:pt x="577" y="258"/>
                  </a:lnTo>
                  <a:lnTo>
                    <a:pt x="577" y="260"/>
                  </a:lnTo>
                  <a:lnTo>
                    <a:pt x="580" y="265"/>
                  </a:lnTo>
                  <a:lnTo>
                    <a:pt x="584" y="269"/>
                  </a:lnTo>
                  <a:lnTo>
                    <a:pt x="596" y="283"/>
                  </a:lnTo>
                  <a:lnTo>
                    <a:pt x="600" y="293"/>
                  </a:lnTo>
                  <a:lnTo>
                    <a:pt x="483" y="296"/>
                  </a:lnTo>
                  <a:lnTo>
                    <a:pt x="366" y="295"/>
                  </a:lnTo>
                  <a:lnTo>
                    <a:pt x="249" y="291"/>
                  </a:lnTo>
                  <a:lnTo>
                    <a:pt x="135" y="288"/>
                  </a:lnTo>
                  <a:lnTo>
                    <a:pt x="135" y="263"/>
                  </a:lnTo>
                  <a:lnTo>
                    <a:pt x="137" y="219"/>
                  </a:lnTo>
                  <a:lnTo>
                    <a:pt x="137" y="195"/>
                  </a:lnTo>
                  <a:lnTo>
                    <a:pt x="104" y="191"/>
                  </a:lnTo>
                  <a:lnTo>
                    <a:pt x="34" y="186"/>
                  </a:lnTo>
                  <a:lnTo>
                    <a:pt x="0" y="183"/>
                  </a:lnTo>
                  <a:lnTo>
                    <a:pt x="3" y="137"/>
                  </a:lnTo>
                  <a:lnTo>
                    <a:pt x="6" y="91"/>
                  </a:lnTo>
                  <a:lnTo>
                    <a:pt x="9" y="44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6C887F80-E6B7-4F34-B3C0-023948433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4157" y="3092388"/>
              <a:ext cx="965358" cy="517733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69" y="4"/>
                </a:cxn>
                <a:cxn ang="0">
                  <a:pos x="126" y="6"/>
                </a:cxn>
                <a:cxn ang="0">
                  <a:pos x="242" y="8"/>
                </a:cxn>
                <a:cxn ang="0">
                  <a:pos x="300" y="12"/>
                </a:cxn>
                <a:cxn ang="0">
                  <a:pos x="332" y="13"/>
                </a:cxn>
                <a:cxn ang="0">
                  <a:pos x="363" y="13"/>
                </a:cxn>
                <a:cxn ang="0">
                  <a:pos x="394" y="12"/>
                </a:cxn>
                <a:cxn ang="0">
                  <a:pos x="418" y="10"/>
                </a:cxn>
                <a:cxn ang="0">
                  <a:pos x="441" y="7"/>
                </a:cxn>
                <a:cxn ang="0">
                  <a:pos x="461" y="6"/>
                </a:cxn>
                <a:cxn ang="0">
                  <a:pos x="479" y="8"/>
                </a:cxn>
                <a:cxn ang="0">
                  <a:pos x="486" y="11"/>
                </a:cxn>
                <a:cxn ang="0">
                  <a:pos x="487" y="12"/>
                </a:cxn>
                <a:cxn ang="0">
                  <a:pos x="489" y="13"/>
                </a:cxn>
                <a:cxn ang="0">
                  <a:pos x="493" y="17"/>
                </a:cxn>
                <a:cxn ang="0">
                  <a:pos x="495" y="20"/>
                </a:cxn>
                <a:cxn ang="0">
                  <a:pos x="500" y="22"/>
                </a:cxn>
                <a:cxn ang="0">
                  <a:pos x="501" y="22"/>
                </a:cxn>
                <a:cxn ang="0">
                  <a:pos x="503" y="21"/>
                </a:cxn>
                <a:cxn ang="0">
                  <a:pos x="506" y="18"/>
                </a:cxn>
                <a:cxn ang="0">
                  <a:pos x="509" y="20"/>
                </a:cxn>
                <a:cxn ang="0">
                  <a:pos x="509" y="22"/>
                </a:cxn>
                <a:cxn ang="0">
                  <a:pos x="512" y="22"/>
                </a:cxn>
                <a:cxn ang="0">
                  <a:pos x="513" y="25"/>
                </a:cxn>
                <a:cxn ang="0">
                  <a:pos x="515" y="26"/>
                </a:cxn>
                <a:cxn ang="0">
                  <a:pos x="515" y="28"/>
                </a:cxn>
                <a:cxn ang="0">
                  <a:pos x="511" y="27"/>
                </a:cxn>
                <a:cxn ang="0">
                  <a:pos x="505" y="27"/>
                </a:cxn>
                <a:cxn ang="0">
                  <a:pos x="506" y="28"/>
                </a:cxn>
                <a:cxn ang="0">
                  <a:pos x="506" y="32"/>
                </a:cxn>
                <a:cxn ang="0">
                  <a:pos x="505" y="34"/>
                </a:cxn>
                <a:cxn ang="0">
                  <a:pos x="503" y="38"/>
                </a:cxn>
                <a:cxn ang="0">
                  <a:pos x="502" y="41"/>
                </a:cxn>
                <a:cxn ang="0">
                  <a:pos x="501" y="46"/>
                </a:cxn>
                <a:cxn ang="0">
                  <a:pos x="501" y="53"/>
                </a:cxn>
                <a:cxn ang="0">
                  <a:pos x="498" y="57"/>
                </a:cxn>
                <a:cxn ang="0">
                  <a:pos x="497" y="59"/>
                </a:cxn>
                <a:cxn ang="0">
                  <a:pos x="495" y="60"/>
                </a:cxn>
                <a:cxn ang="0">
                  <a:pos x="496" y="62"/>
                </a:cxn>
                <a:cxn ang="0">
                  <a:pos x="497" y="62"/>
                </a:cxn>
                <a:cxn ang="0">
                  <a:pos x="497" y="61"/>
                </a:cxn>
                <a:cxn ang="0">
                  <a:pos x="500" y="60"/>
                </a:cxn>
                <a:cxn ang="0">
                  <a:pos x="501" y="57"/>
                </a:cxn>
                <a:cxn ang="0">
                  <a:pos x="502" y="56"/>
                </a:cxn>
                <a:cxn ang="0">
                  <a:pos x="506" y="56"/>
                </a:cxn>
                <a:cxn ang="0">
                  <a:pos x="506" y="60"/>
                </a:cxn>
                <a:cxn ang="0">
                  <a:pos x="509" y="64"/>
                </a:cxn>
                <a:cxn ang="0">
                  <a:pos x="511" y="66"/>
                </a:cxn>
                <a:cxn ang="0">
                  <a:pos x="515" y="66"/>
                </a:cxn>
                <a:cxn ang="0">
                  <a:pos x="515" y="74"/>
                </a:cxn>
                <a:cxn ang="0">
                  <a:pos x="517" y="78"/>
                </a:cxn>
                <a:cxn ang="0">
                  <a:pos x="531" y="89"/>
                </a:cxn>
                <a:cxn ang="0">
                  <a:pos x="534" y="94"/>
                </a:cxn>
                <a:cxn ang="0">
                  <a:pos x="537" y="220"/>
                </a:cxn>
                <a:cxn ang="0">
                  <a:pos x="537" y="285"/>
                </a:cxn>
                <a:cxn ang="0">
                  <a:pos x="403" y="288"/>
                </a:cxn>
                <a:cxn ang="0">
                  <a:pos x="267" y="287"/>
                </a:cxn>
                <a:cxn ang="0">
                  <a:pos x="133" y="283"/>
                </a:cxn>
                <a:cxn ang="0">
                  <a:pos x="0" y="279"/>
                </a:cxn>
                <a:cxn ang="0">
                  <a:pos x="4" y="186"/>
                </a:cxn>
                <a:cxn ang="0">
                  <a:pos x="8" y="92"/>
                </a:cxn>
                <a:cxn ang="0">
                  <a:pos x="14" y="0"/>
                </a:cxn>
              </a:cxnLst>
              <a:rect l="0" t="0" r="r" b="b"/>
              <a:pathLst>
                <a:path w="537" h="288">
                  <a:moveTo>
                    <a:pt x="14" y="0"/>
                  </a:moveTo>
                  <a:lnTo>
                    <a:pt x="69" y="4"/>
                  </a:lnTo>
                  <a:lnTo>
                    <a:pt x="126" y="6"/>
                  </a:lnTo>
                  <a:lnTo>
                    <a:pt x="242" y="8"/>
                  </a:lnTo>
                  <a:lnTo>
                    <a:pt x="300" y="12"/>
                  </a:lnTo>
                  <a:lnTo>
                    <a:pt x="332" y="13"/>
                  </a:lnTo>
                  <a:lnTo>
                    <a:pt x="363" y="13"/>
                  </a:lnTo>
                  <a:lnTo>
                    <a:pt x="394" y="12"/>
                  </a:lnTo>
                  <a:lnTo>
                    <a:pt x="418" y="10"/>
                  </a:lnTo>
                  <a:lnTo>
                    <a:pt x="441" y="7"/>
                  </a:lnTo>
                  <a:lnTo>
                    <a:pt x="461" y="6"/>
                  </a:lnTo>
                  <a:lnTo>
                    <a:pt x="479" y="8"/>
                  </a:lnTo>
                  <a:lnTo>
                    <a:pt x="486" y="11"/>
                  </a:lnTo>
                  <a:lnTo>
                    <a:pt x="487" y="12"/>
                  </a:lnTo>
                  <a:lnTo>
                    <a:pt x="489" y="13"/>
                  </a:lnTo>
                  <a:lnTo>
                    <a:pt x="493" y="17"/>
                  </a:lnTo>
                  <a:lnTo>
                    <a:pt x="495" y="20"/>
                  </a:lnTo>
                  <a:lnTo>
                    <a:pt x="500" y="22"/>
                  </a:lnTo>
                  <a:lnTo>
                    <a:pt x="501" y="22"/>
                  </a:lnTo>
                  <a:lnTo>
                    <a:pt x="503" y="21"/>
                  </a:lnTo>
                  <a:lnTo>
                    <a:pt x="506" y="18"/>
                  </a:lnTo>
                  <a:lnTo>
                    <a:pt x="509" y="20"/>
                  </a:lnTo>
                  <a:lnTo>
                    <a:pt x="509" y="22"/>
                  </a:lnTo>
                  <a:lnTo>
                    <a:pt x="512" y="22"/>
                  </a:lnTo>
                  <a:lnTo>
                    <a:pt x="513" y="25"/>
                  </a:lnTo>
                  <a:lnTo>
                    <a:pt x="515" y="26"/>
                  </a:lnTo>
                  <a:lnTo>
                    <a:pt x="515" y="28"/>
                  </a:lnTo>
                  <a:lnTo>
                    <a:pt x="511" y="27"/>
                  </a:lnTo>
                  <a:lnTo>
                    <a:pt x="505" y="27"/>
                  </a:lnTo>
                  <a:lnTo>
                    <a:pt x="506" y="28"/>
                  </a:lnTo>
                  <a:lnTo>
                    <a:pt x="506" y="32"/>
                  </a:lnTo>
                  <a:lnTo>
                    <a:pt x="505" y="34"/>
                  </a:lnTo>
                  <a:lnTo>
                    <a:pt x="503" y="38"/>
                  </a:lnTo>
                  <a:lnTo>
                    <a:pt x="502" y="41"/>
                  </a:lnTo>
                  <a:lnTo>
                    <a:pt x="501" y="46"/>
                  </a:lnTo>
                  <a:lnTo>
                    <a:pt x="501" y="53"/>
                  </a:lnTo>
                  <a:lnTo>
                    <a:pt x="498" y="57"/>
                  </a:lnTo>
                  <a:lnTo>
                    <a:pt x="497" y="59"/>
                  </a:lnTo>
                  <a:lnTo>
                    <a:pt x="495" y="60"/>
                  </a:lnTo>
                  <a:lnTo>
                    <a:pt x="496" y="62"/>
                  </a:lnTo>
                  <a:lnTo>
                    <a:pt x="497" y="62"/>
                  </a:lnTo>
                  <a:lnTo>
                    <a:pt x="497" y="61"/>
                  </a:lnTo>
                  <a:lnTo>
                    <a:pt x="500" y="60"/>
                  </a:lnTo>
                  <a:lnTo>
                    <a:pt x="501" y="57"/>
                  </a:lnTo>
                  <a:lnTo>
                    <a:pt x="502" y="56"/>
                  </a:lnTo>
                  <a:lnTo>
                    <a:pt x="506" y="56"/>
                  </a:lnTo>
                  <a:lnTo>
                    <a:pt x="506" y="60"/>
                  </a:lnTo>
                  <a:lnTo>
                    <a:pt x="509" y="64"/>
                  </a:lnTo>
                  <a:lnTo>
                    <a:pt x="511" y="66"/>
                  </a:lnTo>
                  <a:lnTo>
                    <a:pt x="515" y="66"/>
                  </a:lnTo>
                  <a:lnTo>
                    <a:pt x="515" y="74"/>
                  </a:lnTo>
                  <a:lnTo>
                    <a:pt x="517" y="78"/>
                  </a:lnTo>
                  <a:lnTo>
                    <a:pt x="531" y="89"/>
                  </a:lnTo>
                  <a:lnTo>
                    <a:pt x="534" y="94"/>
                  </a:lnTo>
                  <a:lnTo>
                    <a:pt x="537" y="220"/>
                  </a:lnTo>
                  <a:lnTo>
                    <a:pt x="537" y="285"/>
                  </a:lnTo>
                  <a:lnTo>
                    <a:pt x="403" y="288"/>
                  </a:lnTo>
                  <a:lnTo>
                    <a:pt x="267" y="287"/>
                  </a:lnTo>
                  <a:lnTo>
                    <a:pt x="133" y="283"/>
                  </a:lnTo>
                  <a:lnTo>
                    <a:pt x="0" y="279"/>
                  </a:lnTo>
                  <a:lnTo>
                    <a:pt x="4" y="186"/>
                  </a:lnTo>
                  <a:lnTo>
                    <a:pt x="8" y="92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C1EB8C3D-82A4-4865-9F87-2B03A3F69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3938" y="3593944"/>
              <a:ext cx="1143329" cy="578855"/>
            </a:xfrm>
            <a:custGeom>
              <a:avLst/>
              <a:gdLst/>
              <a:ahLst/>
              <a:cxnLst>
                <a:cxn ang="0">
                  <a:pos x="154" y="7"/>
                </a:cxn>
                <a:cxn ang="0">
                  <a:pos x="461" y="12"/>
                </a:cxn>
                <a:cxn ang="0">
                  <a:pos x="618" y="43"/>
                </a:cxn>
                <a:cxn ang="0">
                  <a:pos x="626" y="102"/>
                </a:cxn>
                <a:cxn ang="0">
                  <a:pos x="635" y="159"/>
                </a:cxn>
                <a:cxn ang="0">
                  <a:pos x="635" y="237"/>
                </a:cxn>
                <a:cxn ang="0">
                  <a:pos x="619" y="317"/>
                </a:cxn>
                <a:cxn ang="0">
                  <a:pos x="581" y="294"/>
                </a:cxn>
                <a:cxn ang="0">
                  <a:pos x="578" y="294"/>
                </a:cxn>
                <a:cxn ang="0">
                  <a:pos x="575" y="295"/>
                </a:cxn>
                <a:cxn ang="0">
                  <a:pos x="574" y="299"/>
                </a:cxn>
                <a:cxn ang="0">
                  <a:pos x="572" y="302"/>
                </a:cxn>
                <a:cxn ang="0">
                  <a:pos x="559" y="300"/>
                </a:cxn>
                <a:cxn ang="0">
                  <a:pos x="553" y="296"/>
                </a:cxn>
                <a:cxn ang="0">
                  <a:pos x="540" y="301"/>
                </a:cxn>
                <a:cxn ang="0">
                  <a:pos x="530" y="303"/>
                </a:cxn>
                <a:cxn ang="0">
                  <a:pos x="497" y="316"/>
                </a:cxn>
                <a:cxn ang="0">
                  <a:pos x="474" y="302"/>
                </a:cxn>
                <a:cxn ang="0">
                  <a:pos x="470" y="300"/>
                </a:cxn>
                <a:cxn ang="0">
                  <a:pos x="466" y="303"/>
                </a:cxn>
                <a:cxn ang="0">
                  <a:pos x="462" y="305"/>
                </a:cxn>
                <a:cxn ang="0">
                  <a:pos x="460" y="302"/>
                </a:cxn>
                <a:cxn ang="0">
                  <a:pos x="454" y="299"/>
                </a:cxn>
                <a:cxn ang="0">
                  <a:pos x="446" y="298"/>
                </a:cxn>
                <a:cxn ang="0">
                  <a:pos x="438" y="305"/>
                </a:cxn>
                <a:cxn ang="0">
                  <a:pos x="435" y="316"/>
                </a:cxn>
                <a:cxn ang="0">
                  <a:pos x="431" y="314"/>
                </a:cxn>
                <a:cxn ang="0">
                  <a:pos x="430" y="309"/>
                </a:cxn>
                <a:cxn ang="0">
                  <a:pos x="431" y="305"/>
                </a:cxn>
                <a:cxn ang="0">
                  <a:pos x="424" y="302"/>
                </a:cxn>
                <a:cxn ang="0">
                  <a:pos x="418" y="305"/>
                </a:cxn>
                <a:cxn ang="0">
                  <a:pos x="410" y="302"/>
                </a:cxn>
                <a:cxn ang="0">
                  <a:pos x="396" y="294"/>
                </a:cxn>
                <a:cxn ang="0">
                  <a:pos x="389" y="294"/>
                </a:cxn>
                <a:cxn ang="0">
                  <a:pos x="378" y="302"/>
                </a:cxn>
                <a:cxn ang="0">
                  <a:pos x="374" y="296"/>
                </a:cxn>
                <a:cxn ang="0">
                  <a:pos x="369" y="291"/>
                </a:cxn>
                <a:cxn ang="0">
                  <a:pos x="362" y="287"/>
                </a:cxn>
                <a:cxn ang="0">
                  <a:pos x="362" y="277"/>
                </a:cxn>
                <a:cxn ang="0">
                  <a:pos x="339" y="279"/>
                </a:cxn>
                <a:cxn ang="0">
                  <a:pos x="314" y="277"/>
                </a:cxn>
                <a:cxn ang="0">
                  <a:pos x="277" y="268"/>
                </a:cxn>
                <a:cxn ang="0">
                  <a:pos x="276" y="256"/>
                </a:cxn>
                <a:cxn ang="0">
                  <a:pos x="268" y="249"/>
                </a:cxn>
                <a:cxn ang="0">
                  <a:pos x="264" y="246"/>
                </a:cxn>
                <a:cxn ang="0">
                  <a:pos x="258" y="251"/>
                </a:cxn>
                <a:cxn ang="0">
                  <a:pos x="255" y="250"/>
                </a:cxn>
                <a:cxn ang="0">
                  <a:pos x="248" y="249"/>
                </a:cxn>
                <a:cxn ang="0">
                  <a:pos x="247" y="251"/>
                </a:cxn>
                <a:cxn ang="0">
                  <a:pos x="232" y="242"/>
                </a:cxn>
                <a:cxn ang="0">
                  <a:pos x="219" y="231"/>
                </a:cxn>
                <a:cxn ang="0">
                  <a:pos x="224" y="60"/>
                </a:cxn>
                <a:cxn ang="0">
                  <a:pos x="199" y="50"/>
                </a:cxn>
                <a:cxn ang="0">
                  <a:pos x="169" y="51"/>
                </a:cxn>
                <a:cxn ang="0">
                  <a:pos x="118" y="48"/>
                </a:cxn>
                <a:cxn ang="0">
                  <a:pos x="37" y="42"/>
                </a:cxn>
                <a:cxn ang="0">
                  <a:pos x="1" y="25"/>
                </a:cxn>
                <a:cxn ang="0">
                  <a:pos x="5" y="0"/>
                </a:cxn>
              </a:cxnLst>
              <a:rect l="0" t="0" r="r" b="b"/>
              <a:pathLst>
                <a:path w="636" h="322">
                  <a:moveTo>
                    <a:pt x="5" y="0"/>
                  </a:moveTo>
                  <a:lnTo>
                    <a:pt x="154" y="7"/>
                  </a:lnTo>
                  <a:lnTo>
                    <a:pt x="306" y="11"/>
                  </a:lnTo>
                  <a:lnTo>
                    <a:pt x="461" y="12"/>
                  </a:lnTo>
                  <a:lnTo>
                    <a:pt x="618" y="12"/>
                  </a:lnTo>
                  <a:lnTo>
                    <a:pt x="618" y="43"/>
                  </a:lnTo>
                  <a:lnTo>
                    <a:pt x="621" y="72"/>
                  </a:lnTo>
                  <a:lnTo>
                    <a:pt x="626" y="102"/>
                  </a:lnTo>
                  <a:lnTo>
                    <a:pt x="631" y="130"/>
                  </a:lnTo>
                  <a:lnTo>
                    <a:pt x="635" y="159"/>
                  </a:lnTo>
                  <a:lnTo>
                    <a:pt x="636" y="197"/>
                  </a:lnTo>
                  <a:lnTo>
                    <a:pt x="635" y="237"/>
                  </a:lnTo>
                  <a:lnTo>
                    <a:pt x="635" y="322"/>
                  </a:lnTo>
                  <a:lnTo>
                    <a:pt x="619" y="317"/>
                  </a:lnTo>
                  <a:lnTo>
                    <a:pt x="594" y="301"/>
                  </a:lnTo>
                  <a:lnTo>
                    <a:pt x="581" y="294"/>
                  </a:lnTo>
                  <a:lnTo>
                    <a:pt x="579" y="293"/>
                  </a:lnTo>
                  <a:lnTo>
                    <a:pt x="578" y="294"/>
                  </a:lnTo>
                  <a:lnTo>
                    <a:pt x="576" y="294"/>
                  </a:lnTo>
                  <a:lnTo>
                    <a:pt x="575" y="295"/>
                  </a:lnTo>
                  <a:lnTo>
                    <a:pt x="575" y="298"/>
                  </a:lnTo>
                  <a:lnTo>
                    <a:pt x="574" y="299"/>
                  </a:lnTo>
                  <a:lnTo>
                    <a:pt x="574" y="300"/>
                  </a:lnTo>
                  <a:lnTo>
                    <a:pt x="572" y="302"/>
                  </a:lnTo>
                  <a:lnTo>
                    <a:pt x="564" y="302"/>
                  </a:lnTo>
                  <a:lnTo>
                    <a:pt x="559" y="300"/>
                  </a:lnTo>
                  <a:lnTo>
                    <a:pt x="558" y="299"/>
                  </a:lnTo>
                  <a:lnTo>
                    <a:pt x="553" y="296"/>
                  </a:lnTo>
                  <a:lnTo>
                    <a:pt x="546" y="298"/>
                  </a:lnTo>
                  <a:lnTo>
                    <a:pt x="540" y="301"/>
                  </a:lnTo>
                  <a:lnTo>
                    <a:pt x="534" y="303"/>
                  </a:lnTo>
                  <a:lnTo>
                    <a:pt x="530" y="303"/>
                  </a:lnTo>
                  <a:lnTo>
                    <a:pt x="525" y="299"/>
                  </a:lnTo>
                  <a:lnTo>
                    <a:pt x="497" y="316"/>
                  </a:lnTo>
                  <a:lnTo>
                    <a:pt x="484" y="309"/>
                  </a:lnTo>
                  <a:lnTo>
                    <a:pt x="474" y="302"/>
                  </a:lnTo>
                  <a:lnTo>
                    <a:pt x="472" y="301"/>
                  </a:lnTo>
                  <a:lnTo>
                    <a:pt x="470" y="300"/>
                  </a:lnTo>
                  <a:lnTo>
                    <a:pt x="469" y="300"/>
                  </a:lnTo>
                  <a:lnTo>
                    <a:pt x="466" y="303"/>
                  </a:lnTo>
                  <a:lnTo>
                    <a:pt x="465" y="303"/>
                  </a:lnTo>
                  <a:lnTo>
                    <a:pt x="462" y="305"/>
                  </a:lnTo>
                  <a:lnTo>
                    <a:pt x="460" y="305"/>
                  </a:lnTo>
                  <a:lnTo>
                    <a:pt x="460" y="302"/>
                  </a:lnTo>
                  <a:lnTo>
                    <a:pt x="459" y="301"/>
                  </a:lnTo>
                  <a:lnTo>
                    <a:pt x="454" y="299"/>
                  </a:lnTo>
                  <a:lnTo>
                    <a:pt x="449" y="294"/>
                  </a:lnTo>
                  <a:lnTo>
                    <a:pt x="446" y="298"/>
                  </a:lnTo>
                  <a:lnTo>
                    <a:pt x="441" y="301"/>
                  </a:lnTo>
                  <a:lnTo>
                    <a:pt x="438" y="305"/>
                  </a:lnTo>
                  <a:lnTo>
                    <a:pt x="435" y="309"/>
                  </a:lnTo>
                  <a:lnTo>
                    <a:pt x="435" y="316"/>
                  </a:lnTo>
                  <a:lnTo>
                    <a:pt x="432" y="315"/>
                  </a:lnTo>
                  <a:lnTo>
                    <a:pt x="431" y="314"/>
                  </a:lnTo>
                  <a:lnTo>
                    <a:pt x="430" y="312"/>
                  </a:lnTo>
                  <a:lnTo>
                    <a:pt x="430" y="309"/>
                  </a:lnTo>
                  <a:lnTo>
                    <a:pt x="431" y="307"/>
                  </a:lnTo>
                  <a:lnTo>
                    <a:pt x="431" y="305"/>
                  </a:lnTo>
                  <a:lnTo>
                    <a:pt x="432" y="302"/>
                  </a:lnTo>
                  <a:lnTo>
                    <a:pt x="424" y="302"/>
                  </a:lnTo>
                  <a:lnTo>
                    <a:pt x="420" y="303"/>
                  </a:lnTo>
                  <a:lnTo>
                    <a:pt x="418" y="305"/>
                  </a:lnTo>
                  <a:lnTo>
                    <a:pt x="416" y="308"/>
                  </a:lnTo>
                  <a:lnTo>
                    <a:pt x="410" y="302"/>
                  </a:lnTo>
                  <a:lnTo>
                    <a:pt x="404" y="298"/>
                  </a:lnTo>
                  <a:lnTo>
                    <a:pt x="396" y="294"/>
                  </a:lnTo>
                  <a:lnTo>
                    <a:pt x="392" y="292"/>
                  </a:lnTo>
                  <a:lnTo>
                    <a:pt x="389" y="294"/>
                  </a:lnTo>
                  <a:lnTo>
                    <a:pt x="383" y="300"/>
                  </a:lnTo>
                  <a:lnTo>
                    <a:pt x="378" y="302"/>
                  </a:lnTo>
                  <a:lnTo>
                    <a:pt x="373" y="302"/>
                  </a:lnTo>
                  <a:lnTo>
                    <a:pt x="374" y="296"/>
                  </a:lnTo>
                  <a:lnTo>
                    <a:pt x="373" y="293"/>
                  </a:lnTo>
                  <a:lnTo>
                    <a:pt x="369" y="291"/>
                  </a:lnTo>
                  <a:lnTo>
                    <a:pt x="366" y="289"/>
                  </a:lnTo>
                  <a:lnTo>
                    <a:pt x="362" y="287"/>
                  </a:lnTo>
                  <a:lnTo>
                    <a:pt x="361" y="282"/>
                  </a:lnTo>
                  <a:lnTo>
                    <a:pt x="362" y="277"/>
                  </a:lnTo>
                  <a:lnTo>
                    <a:pt x="346" y="277"/>
                  </a:lnTo>
                  <a:lnTo>
                    <a:pt x="339" y="279"/>
                  </a:lnTo>
                  <a:lnTo>
                    <a:pt x="334" y="282"/>
                  </a:lnTo>
                  <a:lnTo>
                    <a:pt x="314" y="277"/>
                  </a:lnTo>
                  <a:lnTo>
                    <a:pt x="296" y="271"/>
                  </a:lnTo>
                  <a:lnTo>
                    <a:pt x="277" y="268"/>
                  </a:lnTo>
                  <a:lnTo>
                    <a:pt x="278" y="260"/>
                  </a:lnTo>
                  <a:lnTo>
                    <a:pt x="276" y="256"/>
                  </a:lnTo>
                  <a:lnTo>
                    <a:pt x="271" y="252"/>
                  </a:lnTo>
                  <a:lnTo>
                    <a:pt x="268" y="249"/>
                  </a:lnTo>
                  <a:lnTo>
                    <a:pt x="267" y="243"/>
                  </a:lnTo>
                  <a:lnTo>
                    <a:pt x="264" y="246"/>
                  </a:lnTo>
                  <a:lnTo>
                    <a:pt x="263" y="249"/>
                  </a:lnTo>
                  <a:lnTo>
                    <a:pt x="258" y="251"/>
                  </a:lnTo>
                  <a:lnTo>
                    <a:pt x="257" y="250"/>
                  </a:lnTo>
                  <a:lnTo>
                    <a:pt x="255" y="250"/>
                  </a:lnTo>
                  <a:lnTo>
                    <a:pt x="252" y="249"/>
                  </a:lnTo>
                  <a:lnTo>
                    <a:pt x="248" y="249"/>
                  </a:lnTo>
                  <a:lnTo>
                    <a:pt x="247" y="250"/>
                  </a:lnTo>
                  <a:lnTo>
                    <a:pt x="247" y="251"/>
                  </a:lnTo>
                  <a:lnTo>
                    <a:pt x="239" y="247"/>
                  </a:lnTo>
                  <a:lnTo>
                    <a:pt x="232" y="242"/>
                  </a:lnTo>
                  <a:lnTo>
                    <a:pt x="226" y="235"/>
                  </a:lnTo>
                  <a:lnTo>
                    <a:pt x="219" y="231"/>
                  </a:lnTo>
                  <a:lnTo>
                    <a:pt x="220" y="145"/>
                  </a:lnTo>
                  <a:lnTo>
                    <a:pt x="224" y="60"/>
                  </a:lnTo>
                  <a:lnTo>
                    <a:pt x="212" y="53"/>
                  </a:lnTo>
                  <a:lnTo>
                    <a:pt x="199" y="50"/>
                  </a:lnTo>
                  <a:lnTo>
                    <a:pt x="185" y="50"/>
                  </a:lnTo>
                  <a:lnTo>
                    <a:pt x="169" y="51"/>
                  </a:lnTo>
                  <a:lnTo>
                    <a:pt x="154" y="51"/>
                  </a:lnTo>
                  <a:lnTo>
                    <a:pt x="118" y="48"/>
                  </a:lnTo>
                  <a:lnTo>
                    <a:pt x="78" y="46"/>
                  </a:lnTo>
                  <a:lnTo>
                    <a:pt x="37" y="42"/>
                  </a:lnTo>
                  <a:lnTo>
                    <a:pt x="0" y="41"/>
                  </a:lnTo>
                  <a:lnTo>
                    <a:pt x="1" y="25"/>
                  </a:lnTo>
                  <a:lnTo>
                    <a:pt x="4" y="1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34CCF1EF-A0D4-4DBB-B5BF-35501E9ED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2863" y="1393576"/>
              <a:ext cx="1353658" cy="837722"/>
            </a:xfrm>
            <a:custGeom>
              <a:avLst/>
              <a:gdLst/>
              <a:ahLst/>
              <a:cxnLst>
                <a:cxn ang="0">
                  <a:pos x="80" y="11"/>
                </a:cxn>
                <a:cxn ang="0">
                  <a:pos x="249" y="40"/>
                </a:cxn>
                <a:cxn ang="0">
                  <a:pos x="528" y="80"/>
                </a:cxn>
                <a:cxn ang="0">
                  <a:pos x="729" y="98"/>
                </a:cxn>
                <a:cxn ang="0">
                  <a:pos x="740" y="284"/>
                </a:cxn>
                <a:cxn ang="0">
                  <a:pos x="606" y="455"/>
                </a:cxn>
                <a:cxn ang="0">
                  <a:pos x="335" y="424"/>
                </a:cxn>
                <a:cxn ang="0">
                  <a:pos x="265" y="425"/>
                </a:cxn>
                <a:cxn ang="0">
                  <a:pos x="261" y="458"/>
                </a:cxn>
                <a:cxn ang="0">
                  <a:pos x="252" y="446"/>
                </a:cxn>
                <a:cxn ang="0">
                  <a:pos x="241" y="438"/>
                </a:cxn>
                <a:cxn ang="0">
                  <a:pos x="233" y="448"/>
                </a:cxn>
                <a:cxn ang="0">
                  <a:pos x="206" y="446"/>
                </a:cxn>
                <a:cxn ang="0">
                  <a:pos x="181" y="445"/>
                </a:cxn>
                <a:cxn ang="0">
                  <a:pos x="173" y="449"/>
                </a:cxn>
                <a:cxn ang="0">
                  <a:pos x="162" y="446"/>
                </a:cxn>
                <a:cxn ang="0">
                  <a:pos x="144" y="449"/>
                </a:cxn>
                <a:cxn ang="0">
                  <a:pos x="135" y="434"/>
                </a:cxn>
                <a:cxn ang="0">
                  <a:pos x="124" y="410"/>
                </a:cxn>
                <a:cxn ang="0">
                  <a:pos x="113" y="398"/>
                </a:cxn>
                <a:cxn ang="0">
                  <a:pos x="113" y="379"/>
                </a:cxn>
                <a:cxn ang="0">
                  <a:pos x="101" y="343"/>
                </a:cxn>
                <a:cxn ang="0">
                  <a:pos x="88" y="323"/>
                </a:cxn>
                <a:cxn ang="0">
                  <a:pos x="72" y="334"/>
                </a:cxn>
                <a:cxn ang="0">
                  <a:pos x="53" y="328"/>
                </a:cxn>
                <a:cxn ang="0">
                  <a:pos x="53" y="321"/>
                </a:cxn>
                <a:cxn ang="0">
                  <a:pos x="57" y="318"/>
                </a:cxn>
                <a:cxn ang="0">
                  <a:pos x="57" y="312"/>
                </a:cxn>
                <a:cxn ang="0">
                  <a:pos x="58" y="308"/>
                </a:cxn>
                <a:cxn ang="0">
                  <a:pos x="63" y="305"/>
                </a:cxn>
                <a:cxn ang="0">
                  <a:pos x="68" y="271"/>
                </a:cxn>
                <a:cxn ang="0">
                  <a:pos x="84" y="232"/>
                </a:cxn>
                <a:cxn ang="0">
                  <a:pos x="73" y="227"/>
                </a:cxn>
                <a:cxn ang="0">
                  <a:pos x="67" y="220"/>
                </a:cxn>
                <a:cxn ang="0">
                  <a:pos x="57" y="216"/>
                </a:cxn>
                <a:cxn ang="0">
                  <a:pos x="53" y="206"/>
                </a:cxn>
                <a:cxn ang="0">
                  <a:pos x="53" y="201"/>
                </a:cxn>
                <a:cxn ang="0">
                  <a:pos x="50" y="196"/>
                </a:cxn>
                <a:cxn ang="0">
                  <a:pos x="34" y="167"/>
                </a:cxn>
                <a:cxn ang="0">
                  <a:pos x="22" y="155"/>
                </a:cxn>
                <a:cxn ang="0">
                  <a:pos x="20" y="150"/>
                </a:cxn>
                <a:cxn ang="0">
                  <a:pos x="16" y="144"/>
                </a:cxn>
                <a:cxn ang="0">
                  <a:pos x="15" y="131"/>
                </a:cxn>
                <a:cxn ang="0">
                  <a:pos x="13" y="111"/>
                </a:cxn>
                <a:cxn ang="0">
                  <a:pos x="6" y="60"/>
                </a:cxn>
              </a:cxnLst>
              <a:rect l="0" t="0" r="r" b="b"/>
              <a:pathLst>
                <a:path w="753" h="466">
                  <a:moveTo>
                    <a:pt x="16" y="0"/>
                  </a:moveTo>
                  <a:lnTo>
                    <a:pt x="47" y="5"/>
                  </a:lnTo>
                  <a:lnTo>
                    <a:pt x="80" y="11"/>
                  </a:lnTo>
                  <a:lnTo>
                    <a:pt x="114" y="18"/>
                  </a:lnTo>
                  <a:lnTo>
                    <a:pt x="145" y="24"/>
                  </a:lnTo>
                  <a:lnTo>
                    <a:pt x="249" y="40"/>
                  </a:lnTo>
                  <a:lnTo>
                    <a:pt x="354" y="57"/>
                  </a:lnTo>
                  <a:lnTo>
                    <a:pt x="440" y="69"/>
                  </a:lnTo>
                  <a:lnTo>
                    <a:pt x="528" y="80"/>
                  </a:lnTo>
                  <a:lnTo>
                    <a:pt x="616" y="88"/>
                  </a:lnTo>
                  <a:lnTo>
                    <a:pt x="703" y="97"/>
                  </a:lnTo>
                  <a:lnTo>
                    <a:pt x="729" y="98"/>
                  </a:lnTo>
                  <a:lnTo>
                    <a:pt x="753" y="99"/>
                  </a:lnTo>
                  <a:lnTo>
                    <a:pt x="746" y="190"/>
                  </a:lnTo>
                  <a:lnTo>
                    <a:pt x="740" y="284"/>
                  </a:lnTo>
                  <a:lnTo>
                    <a:pt x="733" y="376"/>
                  </a:lnTo>
                  <a:lnTo>
                    <a:pt x="725" y="466"/>
                  </a:lnTo>
                  <a:lnTo>
                    <a:pt x="606" y="455"/>
                  </a:lnTo>
                  <a:lnTo>
                    <a:pt x="486" y="444"/>
                  </a:lnTo>
                  <a:lnTo>
                    <a:pt x="368" y="430"/>
                  </a:lnTo>
                  <a:lnTo>
                    <a:pt x="335" y="424"/>
                  </a:lnTo>
                  <a:lnTo>
                    <a:pt x="302" y="419"/>
                  </a:lnTo>
                  <a:lnTo>
                    <a:pt x="270" y="418"/>
                  </a:lnTo>
                  <a:lnTo>
                    <a:pt x="265" y="425"/>
                  </a:lnTo>
                  <a:lnTo>
                    <a:pt x="263" y="435"/>
                  </a:lnTo>
                  <a:lnTo>
                    <a:pt x="262" y="446"/>
                  </a:lnTo>
                  <a:lnTo>
                    <a:pt x="261" y="458"/>
                  </a:lnTo>
                  <a:lnTo>
                    <a:pt x="256" y="455"/>
                  </a:lnTo>
                  <a:lnTo>
                    <a:pt x="254" y="452"/>
                  </a:lnTo>
                  <a:lnTo>
                    <a:pt x="252" y="446"/>
                  </a:lnTo>
                  <a:lnTo>
                    <a:pt x="250" y="441"/>
                  </a:lnTo>
                  <a:lnTo>
                    <a:pt x="247" y="438"/>
                  </a:lnTo>
                  <a:lnTo>
                    <a:pt x="241" y="438"/>
                  </a:lnTo>
                  <a:lnTo>
                    <a:pt x="237" y="440"/>
                  </a:lnTo>
                  <a:lnTo>
                    <a:pt x="235" y="444"/>
                  </a:lnTo>
                  <a:lnTo>
                    <a:pt x="233" y="448"/>
                  </a:lnTo>
                  <a:lnTo>
                    <a:pt x="230" y="451"/>
                  </a:lnTo>
                  <a:lnTo>
                    <a:pt x="224" y="452"/>
                  </a:lnTo>
                  <a:lnTo>
                    <a:pt x="206" y="446"/>
                  </a:lnTo>
                  <a:lnTo>
                    <a:pt x="188" y="444"/>
                  </a:lnTo>
                  <a:lnTo>
                    <a:pt x="185" y="444"/>
                  </a:lnTo>
                  <a:lnTo>
                    <a:pt x="181" y="445"/>
                  </a:lnTo>
                  <a:lnTo>
                    <a:pt x="179" y="447"/>
                  </a:lnTo>
                  <a:lnTo>
                    <a:pt x="177" y="448"/>
                  </a:lnTo>
                  <a:lnTo>
                    <a:pt x="173" y="449"/>
                  </a:lnTo>
                  <a:lnTo>
                    <a:pt x="170" y="449"/>
                  </a:lnTo>
                  <a:lnTo>
                    <a:pt x="165" y="447"/>
                  </a:lnTo>
                  <a:lnTo>
                    <a:pt x="162" y="446"/>
                  </a:lnTo>
                  <a:lnTo>
                    <a:pt x="157" y="446"/>
                  </a:lnTo>
                  <a:lnTo>
                    <a:pt x="150" y="447"/>
                  </a:lnTo>
                  <a:lnTo>
                    <a:pt x="144" y="449"/>
                  </a:lnTo>
                  <a:lnTo>
                    <a:pt x="137" y="452"/>
                  </a:lnTo>
                  <a:lnTo>
                    <a:pt x="136" y="444"/>
                  </a:lnTo>
                  <a:lnTo>
                    <a:pt x="135" y="434"/>
                  </a:lnTo>
                  <a:lnTo>
                    <a:pt x="132" y="425"/>
                  </a:lnTo>
                  <a:lnTo>
                    <a:pt x="130" y="417"/>
                  </a:lnTo>
                  <a:lnTo>
                    <a:pt x="124" y="410"/>
                  </a:lnTo>
                  <a:lnTo>
                    <a:pt x="115" y="406"/>
                  </a:lnTo>
                  <a:lnTo>
                    <a:pt x="113" y="403"/>
                  </a:lnTo>
                  <a:lnTo>
                    <a:pt x="113" y="398"/>
                  </a:lnTo>
                  <a:lnTo>
                    <a:pt x="115" y="393"/>
                  </a:lnTo>
                  <a:lnTo>
                    <a:pt x="115" y="388"/>
                  </a:lnTo>
                  <a:lnTo>
                    <a:pt x="113" y="379"/>
                  </a:lnTo>
                  <a:lnTo>
                    <a:pt x="108" y="372"/>
                  </a:lnTo>
                  <a:lnTo>
                    <a:pt x="103" y="364"/>
                  </a:lnTo>
                  <a:lnTo>
                    <a:pt x="101" y="343"/>
                  </a:lnTo>
                  <a:lnTo>
                    <a:pt x="100" y="332"/>
                  </a:lnTo>
                  <a:lnTo>
                    <a:pt x="95" y="322"/>
                  </a:lnTo>
                  <a:lnTo>
                    <a:pt x="88" y="323"/>
                  </a:lnTo>
                  <a:lnTo>
                    <a:pt x="82" y="327"/>
                  </a:lnTo>
                  <a:lnTo>
                    <a:pt x="77" y="332"/>
                  </a:lnTo>
                  <a:lnTo>
                    <a:pt x="72" y="334"/>
                  </a:lnTo>
                  <a:lnTo>
                    <a:pt x="67" y="334"/>
                  </a:lnTo>
                  <a:lnTo>
                    <a:pt x="60" y="332"/>
                  </a:lnTo>
                  <a:lnTo>
                    <a:pt x="53" y="328"/>
                  </a:lnTo>
                  <a:lnTo>
                    <a:pt x="52" y="326"/>
                  </a:lnTo>
                  <a:lnTo>
                    <a:pt x="52" y="323"/>
                  </a:lnTo>
                  <a:lnTo>
                    <a:pt x="53" y="321"/>
                  </a:lnTo>
                  <a:lnTo>
                    <a:pt x="53" y="320"/>
                  </a:lnTo>
                  <a:lnTo>
                    <a:pt x="56" y="319"/>
                  </a:lnTo>
                  <a:lnTo>
                    <a:pt x="57" y="318"/>
                  </a:lnTo>
                  <a:lnTo>
                    <a:pt x="58" y="315"/>
                  </a:lnTo>
                  <a:lnTo>
                    <a:pt x="58" y="313"/>
                  </a:lnTo>
                  <a:lnTo>
                    <a:pt x="57" y="312"/>
                  </a:lnTo>
                  <a:lnTo>
                    <a:pt x="57" y="311"/>
                  </a:lnTo>
                  <a:lnTo>
                    <a:pt x="56" y="311"/>
                  </a:lnTo>
                  <a:lnTo>
                    <a:pt x="58" y="308"/>
                  </a:lnTo>
                  <a:lnTo>
                    <a:pt x="59" y="306"/>
                  </a:lnTo>
                  <a:lnTo>
                    <a:pt x="61" y="305"/>
                  </a:lnTo>
                  <a:lnTo>
                    <a:pt x="63" y="305"/>
                  </a:lnTo>
                  <a:lnTo>
                    <a:pt x="67" y="300"/>
                  </a:lnTo>
                  <a:lnTo>
                    <a:pt x="66" y="285"/>
                  </a:lnTo>
                  <a:lnTo>
                    <a:pt x="68" y="271"/>
                  </a:lnTo>
                  <a:lnTo>
                    <a:pt x="73" y="258"/>
                  </a:lnTo>
                  <a:lnTo>
                    <a:pt x="79" y="245"/>
                  </a:lnTo>
                  <a:lnTo>
                    <a:pt x="84" y="232"/>
                  </a:lnTo>
                  <a:lnTo>
                    <a:pt x="82" y="229"/>
                  </a:lnTo>
                  <a:lnTo>
                    <a:pt x="78" y="227"/>
                  </a:lnTo>
                  <a:lnTo>
                    <a:pt x="73" y="227"/>
                  </a:lnTo>
                  <a:lnTo>
                    <a:pt x="67" y="225"/>
                  </a:lnTo>
                  <a:lnTo>
                    <a:pt x="64" y="223"/>
                  </a:lnTo>
                  <a:lnTo>
                    <a:pt x="67" y="220"/>
                  </a:lnTo>
                  <a:lnTo>
                    <a:pt x="59" y="220"/>
                  </a:lnTo>
                  <a:lnTo>
                    <a:pt x="58" y="218"/>
                  </a:lnTo>
                  <a:lnTo>
                    <a:pt x="57" y="216"/>
                  </a:lnTo>
                  <a:lnTo>
                    <a:pt x="57" y="211"/>
                  </a:lnTo>
                  <a:lnTo>
                    <a:pt x="54" y="207"/>
                  </a:lnTo>
                  <a:lnTo>
                    <a:pt x="53" y="206"/>
                  </a:lnTo>
                  <a:lnTo>
                    <a:pt x="52" y="206"/>
                  </a:lnTo>
                  <a:lnTo>
                    <a:pt x="52" y="203"/>
                  </a:lnTo>
                  <a:lnTo>
                    <a:pt x="53" y="201"/>
                  </a:lnTo>
                  <a:lnTo>
                    <a:pt x="53" y="200"/>
                  </a:lnTo>
                  <a:lnTo>
                    <a:pt x="52" y="197"/>
                  </a:lnTo>
                  <a:lnTo>
                    <a:pt x="50" y="196"/>
                  </a:lnTo>
                  <a:lnTo>
                    <a:pt x="49" y="194"/>
                  </a:lnTo>
                  <a:lnTo>
                    <a:pt x="47" y="193"/>
                  </a:lnTo>
                  <a:lnTo>
                    <a:pt x="34" y="167"/>
                  </a:lnTo>
                  <a:lnTo>
                    <a:pt x="31" y="164"/>
                  </a:lnTo>
                  <a:lnTo>
                    <a:pt x="24" y="159"/>
                  </a:lnTo>
                  <a:lnTo>
                    <a:pt x="22" y="155"/>
                  </a:lnTo>
                  <a:lnTo>
                    <a:pt x="21" y="153"/>
                  </a:lnTo>
                  <a:lnTo>
                    <a:pt x="21" y="151"/>
                  </a:lnTo>
                  <a:lnTo>
                    <a:pt x="20" y="150"/>
                  </a:lnTo>
                  <a:lnTo>
                    <a:pt x="20" y="147"/>
                  </a:lnTo>
                  <a:lnTo>
                    <a:pt x="18" y="145"/>
                  </a:lnTo>
                  <a:lnTo>
                    <a:pt x="16" y="144"/>
                  </a:lnTo>
                  <a:lnTo>
                    <a:pt x="14" y="139"/>
                  </a:lnTo>
                  <a:lnTo>
                    <a:pt x="14" y="133"/>
                  </a:lnTo>
                  <a:lnTo>
                    <a:pt x="15" y="131"/>
                  </a:lnTo>
                  <a:lnTo>
                    <a:pt x="16" y="130"/>
                  </a:lnTo>
                  <a:lnTo>
                    <a:pt x="16" y="125"/>
                  </a:lnTo>
                  <a:lnTo>
                    <a:pt x="13" y="111"/>
                  </a:lnTo>
                  <a:lnTo>
                    <a:pt x="6" y="99"/>
                  </a:lnTo>
                  <a:lnTo>
                    <a:pt x="0" y="88"/>
                  </a:lnTo>
                  <a:lnTo>
                    <a:pt x="6" y="60"/>
                  </a:lnTo>
                  <a:lnTo>
                    <a:pt x="11" y="31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002FF771-819B-4A34-8FD2-6A407AD02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1163" y="2150401"/>
              <a:ext cx="915023" cy="749635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72" y="2"/>
                </a:cxn>
                <a:cxn ang="0">
                  <a:pos x="90" y="4"/>
                </a:cxn>
                <a:cxn ang="0">
                  <a:pos x="149" y="11"/>
                </a:cxn>
                <a:cxn ang="0">
                  <a:pos x="249" y="25"/>
                </a:cxn>
                <a:cxn ang="0">
                  <a:pos x="353" y="35"/>
                </a:cxn>
                <a:cxn ang="0">
                  <a:pos x="456" y="45"/>
                </a:cxn>
                <a:cxn ang="0">
                  <a:pos x="482" y="47"/>
                </a:cxn>
                <a:cxn ang="0">
                  <a:pos x="509" y="48"/>
                </a:cxn>
                <a:cxn ang="0">
                  <a:pos x="502" y="139"/>
                </a:cxn>
                <a:cxn ang="0">
                  <a:pos x="495" y="233"/>
                </a:cxn>
                <a:cxn ang="0">
                  <a:pos x="489" y="326"/>
                </a:cxn>
                <a:cxn ang="0">
                  <a:pos x="481" y="417"/>
                </a:cxn>
                <a:cxn ang="0">
                  <a:pos x="358" y="408"/>
                </a:cxn>
                <a:cxn ang="0">
                  <a:pos x="235" y="395"/>
                </a:cxn>
                <a:cxn ang="0">
                  <a:pos x="117" y="381"/>
                </a:cxn>
                <a:cxn ang="0">
                  <a:pos x="0" y="363"/>
                </a:cxn>
                <a:cxn ang="0">
                  <a:pos x="13" y="276"/>
                </a:cxn>
                <a:cxn ang="0">
                  <a:pos x="27" y="184"/>
                </a:cxn>
                <a:cxn ang="0">
                  <a:pos x="40" y="90"/>
                </a:cxn>
                <a:cxn ang="0">
                  <a:pos x="43" y="69"/>
                </a:cxn>
                <a:cxn ang="0">
                  <a:pos x="48" y="48"/>
                </a:cxn>
                <a:cxn ang="0">
                  <a:pos x="49" y="35"/>
                </a:cxn>
                <a:cxn ang="0">
                  <a:pos x="49" y="21"/>
                </a:cxn>
                <a:cxn ang="0">
                  <a:pos x="53" y="10"/>
                </a:cxn>
                <a:cxn ang="0">
                  <a:pos x="59" y="0"/>
                </a:cxn>
              </a:cxnLst>
              <a:rect l="0" t="0" r="r" b="b"/>
              <a:pathLst>
                <a:path w="509" h="417">
                  <a:moveTo>
                    <a:pt x="59" y="0"/>
                  </a:moveTo>
                  <a:lnTo>
                    <a:pt x="72" y="2"/>
                  </a:lnTo>
                  <a:lnTo>
                    <a:pt x="90" y="4"/>
                  </a:lnTo>
                  <a:lnTo>
                    <a:pt x="149" y="11"/>
                  </a:lnTo>
                  <a:lnTo>
                    <a:pt x="249" y="25"/>
                  </a:lnTo>
                  <a:lnTo>
                    <a:pt x="353" y="35"/>
                  </a:lnTo>
                  <a:lnTo>
                    <a:pt x="456" y="45"/>
                  </a:lnTo>
                  <a:lnTo>
                    <a:pt x="482" y="47"/>
                  </a:lnTo>
                  <a:lnTo>
                    <a:pt x="509" y="48"/>
                  </a:lnTo>
                  <a:lnTo>
                    <a:pt x="502" y="139"/>
                  </a:lnTo>
                  <a:lnTo>
                    <a:pt x="495" y="233"/>
                  </a:lnTo>
                  <a:lnTo>
                    <a:pt x="489" y="326"/>
                  </a:lnTo>
                  <a:lnTo>
                    <a:pt x="481" y="417"/>
                  </a:lnTo>
                  <a:lnTo>
                    <a:pt x="358" y="408"/>
                  </a:lnTo>
                  <a:lnTo>
                    <a:pt x="235" y="395"/>
                  </a:lnTo>
                  <a:lnTo>
                    <a:pt x="117" y="381"/>
                  </a:lnTo>
                  <a:lnTo>
                    <a:pt x="0" y="363"/>
                  </a:lnTo>
                  <a:lnTo>
                    <a:pt x="13" y="276"/>
                  </a:lnTo>
                  <a:lnTo>
                    <a:pt x="27" y="184"/>
                  </a:lnTo>
                  <a:lnTo>
                    <a:pt x="40" y="90"/>
                  </a:lnTo>
                  <a:lnTo>
                    <a:pt x="43" y="69"/>
                  </a:lnTo>
                  <a:lnTo>
                    <a:pt x="48" y="48"/>
                  </a:lnTo>
                  <a:lnTo>
                    <a:pt x="49" y="35"/>
                  </a:lnTo>
                  <a:lnTo>
                    <a:pt x="49" y="21"/>
                  </a:lnTo>
                  <a:lnTo>
                    <a:pt x="53" y="10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00F91338-CA88-471C-8F6F-35042484F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551" y="2849702"/>
              <a:ext cx="952773" cy="744242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49" y="0"/>
                </a:cxn>
                <a:cxn ang="0">
                  <a:pos x="206" y="16"/>
                </a:cxn>
                <a:cxn ang="0">
                  <a:pos x="367" y="30"/>
                </a:cxn>
                <a:cxn ang="0">
                  <a:pos x="530" y="42"/>
                </a:cxn>
                <a:cxn ang="0">
                  <a:pos x="523" y="166"/>
                </a:cxn>
                <a:cxn ang="0">
                  <a:pos x="517" y="290"/>
                </a:cxn>
                <a:cxn ang="0">
                  <a:pos x="510" y="414"/>
                </a:cxn>
                <a:cxn ang="0">
                  <a:pos x="339" y="402"/>
                </a:cxn>
                <a:cxn ang="0">
                  <a:pos x="169" y="387"/>
                </a:cxn>
                <a:cxn ang="0">
                  <a:pos x="0" y="370"/>
                </a:cxn>
                <a:cxn ang="0">
                  <a:pos x="4" y="324"/>
                </a:cxn>
                <a:cxn ang="0">
                  <a:pos x="14" y="247"/>
                </a:cxn>
                <a:cxn ang="0">
                  <a:pos x="35" y="86"/>
                </a:cxn>
                <a:cxn ang="0">
                  <a:pos x="46" y="8"/>
                </a:cxn>
                <a:cxn ang="0">
                  <a:pos x="46" y="3"/>
                </a:cxn>
                <a:cxn ang="0">
                  <a:pos x="47" y="2"/>
                </a:cxn>
                <a:cxn ang="0">
                  <a:pos x="48" y="0"/>
                </a:cxn>
              </a:cxnLst>
              <a:rect l="0" t="0" r="r" b="b"/>
              <a:pathLst>
                <a:path w="530" h="414">
                  <a:moveTo>
                    <a:pt x="48" y="0"/>
                  </a:moveTo>
                  <a:lnTo>
                    <a:pt x="49" y="0"/>
                  </a:lnTo>
                  <a:lnTo>
                    <a:pt x="206" y="16"/>
                  </a:lnTo>
                  <a:lnTo>
                    <a:pt x="367" y="30"/>
                  </a:lnTo>
                  <a:lnTo>
                    <a:pt x="530" y="42"/>
                  </a:lnTo>
                  <a:lnTo>
                    <a:pt x="523" y="166"/>
                  </a:lnTo>
                  <a:lnTo>
                    <a:pt x="517" y="290"/>
                  </a:lnTo>
                  <a:lnTo>
                    <a:pt x="510" y="414"/>
                  </a:lnTo>
                  <a:lnTo>
                    <a:pt x="339" y="402"/>
                  </a:lnTo>
                  <a:lnTo>
                    <a:pt x="169" y="387"/>
                  </a:lnTo>
                  <a:lnTo>
                    <a:pt x="0" y="370"/>
                  </a:lnTo>
                  <a:lnTo>
                    <a:pt x="4" y="324"/>
                  </a:lnTo>
                  <a:lnTo>
                    <a:pt x="14" y="247"/>
                  </a:lnTo>
                  <a:lnTo>
                    <a:pt x="35" y="86"/>
                  </a:lnTo>
                  <a:lnTo>
                    <a:pt x="46" y="8"/>
                  </a:lnTo>
                  <a:lnTo>
                    <a:pt x="46" y="3"/>
                  </a:lnTo>
                  <a:lnTo>
                    <a:pt x="47" y="2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D4FF58BA-4F92-4B1F-8042-66314C7EA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6105" y="3518441"/>
              <a:ext cx="906034" cy="952773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173" y="12"/>
                </a:cxn>
                <a:cxn ang="0">
                  <a:pos x="280" y="23"/>
                </a:cxn>
                <a:cxn ang="0">
                  <a:pos x="391" y="33"/>
                </a:cxn>
                <a:cxn ang="0">
                  <a:pos x="504" y="40"/>
                </a:cxn>
                <a:cxn ang="0">
                  <a:pos x="498" y="90"/>
                </a:cxn>
                <a:cxn ang="0">
                  <a:pos x="495" y="144"/>
                </a:cxn>
                <a:cxn ang="0">
                  <a:pos x="492" y="197"/>
                </a:cxn>
                <a:cxn ang="0">
                  <a:pos x="486" y="302"/>
                </a:cxn>
                <a:cxn ang="0">
                  <a:pos x="478" y="406"/>
                </a:cxn>
                <a:cxn ang="0">
                  <a:pos x="475" y="456"/>
                </a:cxn>
                <a:cxn ang="0">
                  <a:pos x="468" y="505"/>
                </a:cxn>
                <a:cxn ang="0">
                  <a:pos x="328" y="493"/>
                </a:cxn>
                <a:cxn ang="0">
                  <a:pos x="192" y="482"/>
                </a:cxn>
                <a:cxn ang="0">
                  <a:pos x="190" y="485"/>
                </a:cxn>
                <a:cxn ang="0">
                  <a:pos x="190" y="490"/>
                </a:cxn>
                <a:cxn ang="0">
                  <a:pos x="194" y="499"/>
                </a:cxn>
                <a:cxn ang="0">
                  <a:pos x="192" y="502"/>
                </a:cxn>
                <a:cxn ang="0">
                  <a:pos x="151" y="497"/>
                </a:cxn>
                <a:cxn ang="0">
                  <a:pos x="110" y="493"/>
                </a:cxn>
                <a:cxn ang="0">
                  <a:pos x="71" y="488"/>
                </a:cxn>
                <a:cxn ang="0">
                  <a:pos x="66" y="497"/>
                </a:cxn>
                <a:cxn ang="0">
                  <a:pos x="65" y="509"/>
                </a:cxn>
                <a:cxn ang="0">
                  <a:pos x="63" y="520"/>
                </a:cxn>
                <a:cxn ang="0">
                  <a:pos x="59" y="530"/>
                </a:cxn>
                <a:cxn ang="0">
                  <a:pos x="39" y="527"/>
                </a:cxn>
                <a:cxn ang="0">
                  <a:pos x="18" y="525"/>
                </a:cxn>
                <a:cxn ang="0">
                  <a:pos x="0" y="521"/>
                </a:cxn>
                <a:cxn ang="0">
                  <a:pos x="34" y="261"/>
                </a:cxn>
                <a:cxn ang="0">
                  <a:pos x="65" y="0"/>
                </a:cxn>
              </a:cxnLst>
              <a:rect l="0" t="0" r="r" b="b"/>
              <a:pathLst>
                <a:path w="504" h="530">
                  <a:moveTo>
                    <a:pt x="65" y="0"/>
                  </a:moveTo>
                  <a:lnTo>
                    <a:pt x="173" y="12"/>
                  </a:lnTo>
                  <a:lnTo>
                    <a:pt x="280" y="23"/>
                  </a:lnTo>
                  <a:lnTo>
                    <a:pt x="391" y="33"/>
                  </a:lnTo>
                  <a:lnTo>
                    <a:pt x="504" y="40"/>
                  </a:lnTo>
                  <a:lnTo>
                    <a:pt x="498" y="90"/>
                  </a:lnTo>
                  <a:lnTo>
                    <a:pt x="495" y="144"/>
                  </a:lnTo>
                  <a:lnTo>
                    <a:pt x="492" y="197"/>
                  </a:lnTo>
                  <a:lnTo>
                    <a:pt x="486" y="302"/>
                  </a:lnTo>
                  <a:lnTo>
                    <a:pt x="478" y="406"/>
                  </a:lnTo>
                  <a:lnTo>
                    <a:pt x="475" y="456"/>
                  </a:lnTo>
                  <a:lnTo>
                    <a:pt x="468" y="505"/>
                  </a:lnTo>
                  <a:lnTo>
                    <a:pt x="328" y="493"/>
                  </a:lnTo>
                  <a:lnTo>
                    <a:pt x="192" y="482"/>
                  </a:lnTo>
                  <a:lnTo>
                    <a:pt x="190" y="485"/>
                  </a:lnTo>
                  <a:lnTo>
                    <a:pt x="190" y="490"/>
                  </a:lnTo>
                  <a:lnTo>
                    <a:pt x="194" y="499"/>
                  </a:lnTo>
                  <a:lnTo>
                    <a:pt x="192" y="502"/>
                  </a:lnTo>
                  <a:lnTo>
                    <a:pt x="151" y="497"/>
                  </a:lnTo>
                  <a:lnTo>
                    <a:pt x="110" y="493"/>
                  </a:lnTo>
                  <a:lnTo>
                    <a:pt x="71" y="488"/>
                  </a:lnTo>
                  <a:lnTo>
                    <a:pt x="66" y="497"/>
                  </a:lnTo>
                  <a:lnTo>
                    <a:pt x="65" y="509"/>
                  </a:lnTo>
                  <a:lnTo>
                    <a:pt x="63" y="520"/>
                  </a:lnTo>
                  <a:lnTo>
                    <a:pt x="59" y="530"/>
                  </a:lnTo>
                  <a:lnTo>
                    <a:pt x="39" y="527"/>
                  </a:lnTo>
                  <a:lnTo>
                    <a:pt x="18" y="525"/>
                  </a:lnTo>
                  <a:lnTo>
                    <a:pt x="0" y="521"/>
                  </a:lnTo>
                  <a:lnTo>
                    <a:pt x="34" y="261"/>
                  </a:lnTo>
                  <a:lnTo>
                    <a:pt x="65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62D43457-4536-4997-912C-53DCDA5AF2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100" y="3417770"/>
              <a:ext cx="886260" cy="1037266"/>
            </a:xfrm>
            <a:custGeom>
              <a:avLst/>
              <a:gdLst/>
              <a:ahLst/>
              <a:cxnLst>
                <a:cxn ang="0">
                  <a:pos x="211" y="15"/>
                </a:cxn>
                <a:cxn ang="0">
                  <a:pos x="317" y="30"/>
                </a:cxn>
                <a:cxn ang="0">
                  <a:pos x="493" y="56"/>
                </a:cxn>
                <a:cxn ang="0">
                  <a:pos x="425" y="577"/>
                </a:cxn>
                <a:cxn ang="0">
                  <a:pos x="270" y="558"/>
                </a:cxn>
                <a:cxn ang="0">
                  <a:pos x="270" y="552"/>
                </a:cxn>
                <a:cxn ang="0">
                  <a:pos x="252" y="546"/>
                </a:cxn>
                <a:cxn ang="0">
                  <a:pos x="246" y="540"/>
                </a:cxn>
                <a:cxn ang="0">
                  <a:pos x="231" y="532"/>
                </a:cxn>
                <a:cxn ang="0">
                  <a:pos x="211" y="524"/>
                </a:cxn>
                <a:cxn ang="0">
                  <a:pos x="214" y="519"/>
                </a:cxn>
                <a:cxn ang="0">
                  <a:pos x="212" y="520"/>
                </a:cxn>
                <a:cxn ang="0">
                  <a:pos x="209" y="520"/>
                </a:cxn>
                <a:cxn ang="0">
                  <a:pos x="169" y="498"/>
                </a:cxn>
                <a:cxn ang="0">
                  <a:pos x="135" y="478"/>
                </a:cxn>
                <a:cxn ang="0">
                  <a:pos x="138" y="475"/>
                </a:cxn>
                <a:cxn ang="0">
                  <a:pos x="136" y="474"/>
                </a:cxn>
                <a:cxn ang="0">
                  <a:pos x="131" y="476"/>
                </a:cxn>
                <a:cxn ang="0">
                  <a:pos x="124" y="474"/>
                </a:cxn>
                <a:cxn ang="0">
                  <a:pos x="126" y="469"/>
                </a:cxn>
                <a:cxn ang="0">
                  <a:pos x="119" y="469"/>
                </a:cxn>
                <a:cxn ang="0">
                  <a:pos x="108" y="465"/>
                </a:cxn>
                <a:cxn ang="0">
                  <a:pos x="98" y="456"/>
                </a:cxn>
                <a:cxn ang="0">
                  <a:pos x="90" y="454"/>
                </a:cxn>
                <a:cxn ang="0">
                  <a:pos x="54" y="431"/>
                </a:cxn>
                <a:cxn ang="0">
                  <a:pos x="49" y="428"/>
                </a:cxn>
                <a:cxn ang="0">
                  <a:pos x="49" y="425"/>
                </a:cxn>
                <a:cxn ang="0">
                  <a:pos x="44" y="426"/>
                </a:cxn>
                <a:cxn ang="0">
                  <a:pos x="26" y="414"/>
                </a:cxn>
                <a:cxn ang="0">
                  <a:pos x="0" y="400"/>
                </a:cxn>
                <a:cxn ang="0">
                  <a:pos x="6" y="393"/>
                </a:cxn>
                <a:cxn ang="0">
                  <a:pos x="8" y="386"/>
                </a:cxn>
                <a:cxn ang="0">
                  <a:pos x="14" y="386"/>
                </a:cxn>
                <a:cxn ang="0">
                  <a:pos x="23" y="387"/>
                </a:cxn>
                <a:cxn ang="0">
                  <a:pos x="27" y="383"/>
                </a:cxn>
                <a:cxn ang="0">
                  <a:pos x="30" y="380"/>
                </a:cxn>
                <a:cxn ang="0">
                  <a:pos x="33" y="383"/>
                </a:cxn>
                <a:cxn ang="0">
                  <a:pos x="36" y="369"/>
                </a:cxn>
                <a:cxn ang="0">
                  <a:pos x="42" y="372"/>
                </a:cxn>
                <a:cxn ang="0">
                  <a:pos x="23" y="354"/>
                </a:cxn>
                <a:cxn ang="0">
                  <a:pos x="21" y="331"/>
                </a:cxn>
                <a:cxn ang="0">
                  <a:pos x="28" y="322"/>
                </a:cxn>
                <a:cxn ang="0">
                  <a:pos x="36" y="327"/>
                </a:cxn>
                <a:cxn ang="0">
                  <a:pos x="32" y="322"/>
                </a:cxn>
                <a:cxn ang="0">
                  <a:pos x="42" y="300"/>
                </a:cxn>
                <a:cxn ang="0">
                  <a:pos x="48" y="273"/>
                </a:cxn>
                <a:cxn ang="0">
                  <a:pos x="68" y="258"/>
                </a:cxn>
                <a:cxn ang="0">
                  <a:pos x="82" y="242"/>
                </a:cxn>
                <a:cxn ang="0">
                  <a:pos x="71" y="231"/>
                </a:cxn>
                <a:cxn ang="0">
                  <a:pos x="62" y="202"/>
                </a:cxn>
                <a:cxn ang="0">
                  <a:pos x="57" y="168"/>
                </a:cxn>
                <a:cxn ang="0">
                  <a:pos x="65" y="111"/>
                </a:cxn>
                <a:cxn ang="0">
                  <a:pos x="75" y="71"/>
                </a:cxn>
                <a:cxn ang="0">
                  <a:pos x="93" y="76"/>
                </a:cxn>
                <a:cxn ang="0">
                  <a:pos x="96" y="83"/>
                </a:cxn>
                <a:cxn ang="0">
                  <a:pos x="101" y="88"/>
                </a:cxn>
                <a:cxn ang="0">
                  <a:pos x="107" y="89"/>
                </a:cxn>
                <a:cxn ang="0">
                  <a:pos x="115" y="76"/>
                </a:cxn>
                <a:cxn ang="0">
                  <a:pos x="124" y="54"/>
                </a:cxn>
                <a:cxn ang="0">
                  <a:pos x="132" y="0"/>
                </a:cxn>
              </a:cxnLst>
              <a:rect l="0" t="0" r="r" b="b"/>
              <a:pathLst>
                <a:path w="493" h="577">
                  <a:moveTo>
                    <a:pt x="132" y="0"/>
                  </a:moveTo>
                  <a:lnTo>
                    <a:pt x="171" y="7"/>
                  </a:lnTo>
                  <a:lnTo>
                    <a:pt x="211" y="15"/>
                  </a:lnTo>
                  <a:lnTo>
                    <a:pt x="250" y="22"/>
                  </a:lnTo>
                  <a:lnTo>
                    <a:pt x="264" y="22"/>
                  </a:lnTo>
                  <a:lnTo>
                    <a:pt x="317" y="30"/>
                  </a:lnTo>
                  <a:lnTo>
                    <a:pt x="375" y="39"/>
                  </a:lnTo>
                  <a:lnTo>
                    <a:pt x="434" y="48"/>
                  </a:lnTo>
                  <a:lnTo>
                    <a:pt x="493" y="56"/>
                  </a:lnTo>
                  <a:lnTo>
                    <a:pt x="469" y="230"/>
                  </a:lnTo>
                  <a:lnTo>
                    <a:pt x="448" y="405"/>
                  </a:lnTo>
                  <a:lnTo>
                    <a:pt x="425" y="577"/>
                  </a:lnTo>
                  <a:lnTo>
                    <a:pt x="373" y="570"/>
                  </a:lnTo>
                  <a:lnTo>
                    <a:pt x="323" y="563"/>
                  </a:lnTo>
                  <a:lnTo>
                    <a:pt x="270" y="558"/>
                  </a:lnTo>
                  <a:lnTo>
                    <a:pt x="269" y="556"/>
                  </a:lnTo>
                  <a:lnTo>
                    <a:pt x="269" y="552"/>
                  </a:lnTo>
                  <a:lnTo>
                    <a:pt x="270" y="552"/>
                  </a:lnTo>
                  <a:lnTo>
                    <a:pt x="267" y="551"/>
                  </a:lnTo>
                  <a:lnTo>
                    <a:pt x="261" y="551"/>
                  </a:lnTo>
                  <a:lnTo>
                    <a:pt x="252" y="546"/>
                  </a:lnTo>
                  <a:lnTo>
                    <a:pt x="249" y="542"/>
                  </a:lnTo>
                  <a:lnTo>
                    <a:pt x="250" y="538"/>
                  </a:lnTo>
                  <a:lnTo>
                    <a:pt x="246" y="540"/>
                  </a:lnTo>
                  <a:lnTo>
                    <a:pt x="241" y="539"/>
                  </a:lnTo>
                  <a:lnTo>
                    <a:pt x="235" y="535"/>
                  </a:lnTo>
                  <a:lnTo>
                    <a:pt x="231" y="532"/>
                  </a:lnTo>
                  <a:lnTo>
                    <a:pt x="224" y="530"/>
                  </a:lnTo>
                  <a:lnTo>
                    <a:pt x="216" y="526"/>
                  </a:lnTo>
                  <a:lnTo>
                    <a:pt x="211" y="524"/>
                  </a:lnTo>
                  <a:lnTo>
                    <a:pt x="213" y="521"/>
                  </a:lnTo>
                  <a:lnTo>
                    <a:pt x="213" y="520"/>
                  </a:lnTo>
                  <a:lnTo>
                    <a:pt x="214" y="519"/>
                  </a:lnTo>
                  <a:lnTo>
                    <a:pt x="213" y="518"/>
                  </a:lnTo>
                  <a:lnTo>
                    <a:pt x="212" y="518"/>
                  </a:lnTo>
                  <a:lnTo>
                    <a:pt x="212" y="520"/>
                  </a:lnTo>
                  <a:lnTo>
                    <a:pt x="211" y="521"/>
                  </a:lnTo>
                  <a:lnTo>
                    <a:pt x="210" y="521"/>
                  </a:lnTo>
                  <a:lnTo>
                    <a:pt x="209" y="520"/>
                  </a:lnTo>
                  <a:lnTo>
                    <a:pt x="209" y="518"/>
                  </a:lnTo>
                  <a:lnTo>
                    <a:pt x="188" y="509"/>
                  </a:lnTo>
                  <a:lnTo>
                    <a:pt x="169" y="498"/>
                  </a:lnTo>
                  <a:lnTo>
                    <a:pt x="154" y="490"/>
                  </a:lnTo>
                  <a:lnTo>
                    <a:pt x="141" y="478"/>
                  </a:lnTo>
                  <a:lnTo>
                    <a:pt x="135" y="478"/>
                  </a:lnTo>
                  <a:lnTo>
                    <a:pt x="135" y="476"/>
                  </a:lnTo>
                  <a:lnTo>
                    <a:pt x="136" y="476"/>
                  </a:lnTo>
                  <a:lnTo>
                    <a:pt x="138" y="475"/>
                  </a:lnTo>
                  <a:lnTo>
                    <a:pt x="139" y="475"/>
                  </a:lnTo>
                  <a:lnTo>
                    <a:pt x="138" y="474"/>
                  </a:lnTo>
                  <a:lnTo>
                    <a:pt x="136" y="474"/>
                  </a:lnTo>
                  <a:lnTo>
                    <a:pt x="135" y="475"/>
                  </a:lnTo>
                  <a:lnTo>
                    <a:pt x="133" y="475"/>
                  </a:lnTo>
                  <a:lnTo>
                    <a:pt x="131" y="476"/>
                  </a:lnTo>
                  <a:lnTo>
                    <a:pt x="127" y="476"/>
                  </a:lnTo>
                  <a:lnTo>
                    <a:pt x="125" y="475"/>
                  </a:lnTo>
                  <a:lnTo>
                    <a:pt x="124" y="474"/>
                  </a:lnTo>
                  <a:lnTo>
                    <a:pt x="124" y="472"/>
                  </a:lnTo>
                  <a:lnTo>
                    <a:pt x="125" y="471"/>
                  </a:lnTo>
                  <a:lnTo>
                    <a:pt x="126" y="469"/>
                  </a:lnTo>
                  <a:lnTo>
                    <a:pt x="126" y="468"/>
                  </a:lnTo>
                  <a:lnTo>
                    <a:pt x="121" y="468"/>
                  </a:lnTo>
                  <a:lnTo>
                    <a:pt x="119" y="469"/>
                  </a:lnTo>
                  <a:lnTo>
                    <a:pt x="115" y="469"/>
                  </a:lnTo>
                  <a:lnTo>
                    <a:pt x="112" y="468"/>
                  </a:lnTo>
                  <a:lnTo>
                    <a:pt x="108" y="465"/>
                  </a:lnTo>
                  <a:lnTo>
                    <a:pt x="105" y="462"/>
                  </a:lnTo>
                  <a:lnTo>
                    <a:pt x="101" y="460"/>
                  </a:lnTo>
                  <a:lnTo>
                    <a:pt x="98" y="456"/>
                  </a:lnTo>
                  <a:lnTo>
                    <a:pt x="96" y="455"/>
                  </a:lnTo>
                  <a:lnTo>
                    <a:pt x="92" y="455"/>
                  </a:lnTo>
                  <a:lnTo>
                    <a:pt x="90" y="454"/>
                  </a:lnTo>
                  <a:lnTo>
                    <a:pt x="78" y="447"/>
                  </a:lnTo>
                  <a:lnTo>
                    <a:pt x="65" y="440"/>
                  </a:lnTo>
                  <a:lnTo>
                    <a:pt x="54" y="431"/>
                  </a:lnTo>
                  <a:lnTo>
                    <a:pt x="48" y="431"/>
                  </a:lnTo>
                  <a:lnTo>
                    <a:pt x="48" y="428"/>
                  </a:lnTo>
                  <a:lnTo>
                    <a:pt x="49" y="428"/>
                  </a:lnTo>
                  <a:lnTo>
                    <a:pt x="50" y="427"/>
                  </a:lnTo>
                  <a:lnTo>
                    <a:pt x="51" y="427"/>
                  </a:lnTo>
                  <a:lnTo>
                    <a:pt x="49" y="425"/>
                  </a:lnTo>
                  <a:lnTo>
                    <a:pt x="48" y="426"/>
                  </a:lnTo>
                  <a:lnTo>
                    <a:pt x="48" y="428"/>
                  </a:lnTo>
                  <a:lnTo>
                    <a:pt x="44" y="426"/>
                  </a:lnTo>
                  <a:lnTo>
                    <a:pt x="37" y="422"/>
                  </a:lnTo>
                  <a:lnTo>
                    <a:pt x="30" y="418"/>
                  </a:lnTo>
                  <a:lnTo>
                    <a:pt x="26" y="414"/>
                  </a:lnTo>
                  <a:lnTo>
                    <a:pt x="16" y="410"/>
                  </a:lnTo>
                  <a:lnTo>
                    <a:pt x="8" y="406"/>
                  </a:lnTo>
                  <a:lnTo>
                    <a:pt x="0" y="400"/>
                  </a:lnTo>
                  <a:lnTo>
                    <a:pt x="2" y="396"/>
                  </a:lnTo>
                  <a:lnTo>
                    <a:pt x="4" y="394"/>
                  </a:lnTo>
                  <a:lnTo>
                    <a:pt x="6" y="393"/>
                  </a:lnTo>
                  <a:lnTo>
                    <a:pt x="7" y="391"/>
                  </a:lnTo>
                  <a:lnTo>
                    <a:pt x="8" y="390"/>
                  </a:lnTo>
                  <a:lnTo>
                    <a:pt x="8" y="386"/>
                  </a:lnTo>
                  <a:lnTo>
                    <a:pt x="9" y="385"/>
                  </a:lnTo>
                  <a:lnTo>
                    <a:pt x="12" y="385"/>
                  </a:lnTo>
                  <a:lnTo>
                    <a:pt x="14" y="386"/>
                  </a:lnTo>
                  <a:lnTo>
                    <a:pt x="18" y="386"/>
                  </a:lnTo>
                  <a:lnTo>
                    <a:pt x="21" y="387"/>
                  </a:lnTo>
                  <a:lnTo>
                    <a:pt x="23" y="387"/>
                  </a:lnTo>
                  <a:lnTo>
                    <a:pt x="26" y="386"/>
                  </a:lnTo>
                  <a:lnTo>
                    <a:pt x="26" y="384"/>
                  </a:lnTo>
                  <a:lnTo>
                    <a:pt x="27" y="383"/>
                  </a:lnTo>
                  <a:lnTo>
                    <a:pt x="27" y="382"/>
                  </a:lnTo>
                  <a:lnTo>
                    <a:pt x="28" y="380"/>
                  </a:lnTo>
                  <a:lnTo>
                    <a:pt x="30" y="380"/>
                  </a:lnTo>
                  <a:lnTo>
                    <a:pt x="30" y="386"/>
                  </a:lnTo>
                  <a:lnTo>
                    <a:pt x="32" y="385"/>
                  </a:lnTo>
                  <a:lnTo>
                    <a:pt x="33" y="383"/>
                  </a:lnTo>
                  <a:lnTo>
                    <a:pt x="33" y="370"/>
                  </a:lnTo>
                  <a:lnTo>
                    <a:pt x="34" y="369"/>
                  </a:lnTo>
                  <a:lnTo>
                    <a:pt x="36" y="369"/>
                  </a:lnTo>
                  <a:lnTo>
                    <a:pt x="39" y="370"/>
                  </a:lnTo>
                  <a:lnTo>
                    <a:pt x="40" y="371"/>
                  </a:lnTo>
                  <a:lnTo>
                    <a:pt x="42" y="372"/>
                  </a:lnTo>
                  <a:lnTo>
                    <a:pt x="37" y="365"/>
                  </a:lnTo>
                  <a:lnTo>
                    <a:pt x="30" y="361"/>
                  </a:lnTo>
                  <a:lnTo>
                    <a:pt x="23" y="354"/>
                  </a:lnTo>
                  <a:lnTo>
                    <a:pt x="20" y="352"/>
                  </a:lnTo>
                  <a:lnTo>
                    <a:pt x="21" y="344"/>
                  </a:lnTo>
                  <a:lnTo>
                    <a:pt x="21" y="331"/>
                  </a:lnTo>
                  <a:lnTo>
                    <a:pt x="22" y="324"/>
                  </a:lnTo>
                  <a:lnTo>
                    <a:pt x="23" y="322"/>
                  </a:lnTo>
                  <a:lnTo>
                    <a:pt x="28" y="322"/>
                  </a:lnTo>
                  <a:lnTo>
                    <a:pt x="33" y="324"/>
                  </a:lnTo>
                  <a:lnTo>
                    <a:pt x="35" y="327"/>
                  </a:lnTo>
                  <a:lnTo>
                    <a:pt x="36" y="327"/>
                  </a:lnTo>
                  <a:lnTo>
                    <a:pt x="36" y="326"/>
                  </a:lnTo>
                  <a:lnTo>
                    <a:pt x="34" y="323"/>
                  </a:lnTo>
                  <a:lnTo>
                    <a:pt x="32" y="322"/>
                  </a:lnTo>
                  <a:lnTo>
                    <a:pt x="30" y="321"/>
                  </a:lnTo>
                  <a:lnTo>
                    <a:pt x="32" y="317"/>
                  </a:lnTo>
                  <a:lnTo>
                    <a:pt x="42" y="300"/>
                  </a:lnTo>
                  <a:lnTo>
                    <a:pt x="44" y="295"/>
                  </a:lnTo>
                  <a:lnTo>
                    <a:pt x="47" y="279"/>
                  </a:lnTo>
                  <a:lnTo>
                    <a:pt x="48" y="273"/>
                  </a:lnTo>
                  <a:lnTo>
                    <a:pt x="54" y="266"/>
                  </a:lnTo>
                  <a:lnTo>
                    <a:pt x="61" y="261"/>
                  </a:lnTo>
                  <a:lnTo>
                    <a:pt x="68" y="258"/>
                  </a:lnTo>
                  <a:lnTo>
                    <a:pt x="75" y="253"/>
                  </a:lnTo>
                  <a:lnTo>
                    <a:pt x="82" y="245"/>
                  </a:lnTo>
                  <a:lnTo>
                    <a:pt x="82" y="242"/>
                  </a:lnTo>
                  <a:lnTo>
                    <a:pt x="79" y="238"/>
                  </a:lnTo>
                  <a:lnTo>
                    <a:pt x="78" y="236"/>
                  </a:lnTo>
                  <a:lnTo>
                    <a:pt x="71" y="231"/>
                  </a:lnTo>
                  <a:lnTo>
                    <a:pt x="68" y="228"/>
                  </a:lnTo>
                  <a:lnTo>
                    <a:pt x="65" y="214"/>
                  </a:lnTo>
                  <a:lnTo>
                    <a:pt x="62" y="202"/>
                  </a:lnTo>
                  <a:lnTo>
                    <a:pt x="58" y="189"/>
                  </a:lnTo>
                  <a:lnTo>
                    <a:pt x="56" y="179"/>
                  </a:lnTo>
                  <a:lnTo>
                    <a:pt x="57" y="168"/>
                  </a:lnTo>
                  <a:lnTo>
                    <a:pt x="64" y="158"/>
                  </a:lnTo>
                  <a:lnTo>
                    <a:pt x="64" y="134"/>
                  </a:lnTo>
                  <a:lnTo>
                    <a:pt x="65" y="111"/>
                  </a:lnTo>
                  <a:lnTo>
                    <a:pt x="66" y="91"/>
                  </a:lnTo>
                  <a:lnTo>
                    <a:pt x="68" y="74"/>
                  </a:lnTo>
                  <a:lnTo>
                    <a:pt x="75" y="71"/>
                  </a:lnTo>
                  <a:lnTo>
                    <a:pt x="80" y="72"/>
                  </a:lnTo>
                  <a:lnTo>
                    <a:pt x="85" y="75"/>
                  </a:lnTo>
                  <a:lnTo>
                    <a:pt x="93" y="76"/>
                  </a:lnTo>
                  <a:lnTo>
                    <a:pt x="94" y="77"/>
                  </a:lnTo>
                  <a:lnTo>
                    <a:pt x="94" y="81"/>
                  </a:lnTo>
                  <a:lnTo>
                    <a:pt x="96" y="83"/>
                  </a:lnTo>
                  <a:lnTo>
                    <a:pt x="96" y="86"/>
                  </a:lnTo>
                  <a:lnTo>
                    <a:pt x="97" y="88"/>
                  </a:lnTo>
                  <a:lnTo>
                    <a:pt x="101" y="88"/>
                  </a:lnTo>
                  <a:lnTo>
                    <a:pt x="104" y="89"/>
                  </a:lnTo>
                  <a:lnTo>
                    <a:pt x="105" y="90"/>
                  </a:lnTo>
                  <a:lnTo>
                    <a:pt x="107" y="89"/>
                  </a:lnTo>
                  <a:lnTo>
                    <a:pt x="108" y="88"/>
                  </a:lnTo>
                  <a:lnTo>
                    <a:pt x="113" y="78"/>
                  </a:lnTo>
                  <a:lnTo>
                    <a:pt x="115" y="76"/>
                  </a:lnTo>
                  <a:lnTo>
                    <a:pt x="119" y="71"/>
                  </a:lnTo>
                  <a:lnTo>
                    <a:pt x="121" y="64"/>
                  </a:lnTo>
                  <a:lnTo>
                    <a:pt x="124" y="54"/>
                  </a:lnTo>
                  <a:lnTo>
                    <a:pt x="126" y="37"/>
                  </a:lnTo>
                  <a:lnTo>
                    <a:pt x="129" y="18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F4325A4A-9290-4792-AA6C-57F9BC932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678" y="2434436"/>
              <a:ext cx="828734" cy="1287143"/>
            </a:xfrm>
            <a:custGeom>
              <a:avLst/>
              <a:gdLst/>
              <a:ahLst/>
              <a:cxnLst>
                <a:cxn ang="0">
                  <a:pos x="194" y="30"/>
                </a:cxn>
                <a:cxn ang="0">
                  <a:pos x="461" y="84"/>
                </a:cxn>
                <a:cxn ang="0">
                  <a:pos x="420" y="313"/>
                </a:cxn>
                <a:cxn ang="0">
                  <a:pos x="390" y="479"/>
                </a:cxn>
                <a:cxn ang="0">
                  <a:pos x="376" y="558"/>
                </a:cxn>
                <a:cxn ang="0">
                  <a:pos x="368" y="609"/>
                </a:cxn>
                <a:cxn ang="0">
                  <a:pos x="357" y="631"/>
                </a:cxn>
                <a:cxn ang="0">
                  <a:pos x="349" y="629"/>
                </a:cxn>
                <a:cxn ang="0">
                  <a:pos x="340" y="617"/>
                </a:cxn>
                <a:cxn ang="0">
                  <a:pos x="318" y="617"/>
                </a:cxn>
                <a:cxn ang="0">
                  <a:pos x="312" y="622"/>
                </a:cxn>
                <a:cxn ang="0">
                  <a:pos x="310" y="673"/>
                </a:cxn>
                <a:cxn ang="0">
                  <a:pos x="312" y="691"/>
                </a:cxn>
                <a:cxn ang="0">
                  <a:pos x="310" y="703"/>
                </a:cxn>
                <a:cxn ang="0">
                  <a:pos x="306" y="707"/>
                </a:cxn>
                <a:cxn ang="0">
                  <a:pos x="303" y="710"/>
                </a:cxn>
                <a:cxn ang="0">
                  <a:pos x="304" y="716"/>
                </a:cxn>
                <a:cxn ang="0">
                  <a:pos x="229" y="609"/>
                </a:cxn>
                <a:cxn ang="0">
                  <a:pos x="151" y="493"/>
                </a:cxn>
                <a:cxn ang="0">
                  <a:pos x="95" y="414"/>
                </a:cxn>
                <a:cxn ang="0">
                  <a:pos x="72" y="379"/>
                </a:cxn>
                <a:cxn ang="0">
                  <a:pos x="63" y="365"/>
                </a:cxn>
                <a:cxn ang="0">
                  <a:pos x="59" y="362"/>
                </a:cxn>
                <a:cxn ang="0">
                  <a:pos x="57" y="358"/>
                </a:cxn>
                <a:cxn ang="0">
                  <a:pos x="56" y="352"/>
                </a:cxn>
                <a:cxn ang="0">
                  <a:pos x="50" y="346"/>
                </a:cxn>
                <a:cxn ang="0">
                  <a:pos x="43" y="338"/>
                </a:cxn>
                <a:cxn ang="0">
                  <a:pos x="42" y="332"/>
                </a:cxn>
                <a:cxn ang="0">
                  <a:pos x="25" y="311"/>
                </a:cxn>
                <a:cxn ang="0">
                  <a:pos x="9" y="288"/>
                </a:cxn>
                <a:cxn ang="0">
                  <a:pos x="1" y="273"/>
                </a:cxn>
                <a:cxn ang="0">
                  <a:pos x="2" y="251"/>
                </a:cxn>
                <a:cxn ang="0">
                  <a:pos x="6" y="241"/>
                </a:cxn>
                <a:cxn ang="0">
                  <a:pos x="10" y="217"/>
                </a:cxn>
                <a:cxn ang="0">
                  <a:pos x="30" y="133"/>
                </a:cxn>
                <a:cxn ang="0">
                  <a:pos x="64" y="0"/>
                </a:cxn>
              </a:cxnLst>
              <a:rect l="0" t="0" r="r" b="b"/>
              <a:pathLst>
                <a:path w="461" h="716">
                  <a:moveTo>
                    <a:pt x="64" y="0"/>
                  </a:moveTo>
                  <a:lnTo>
                    <a:pt x="194" y="30"/>
                  </a:lnTo>
                  <a:lnTo>
                    <a:pt x="327" y="58"/>
                  </a:lnTo>
                  <a:lnTo>
                    <a:pt x="461" y="84"/>
                  </a:lnTo>
                  <a:lnTo>
                    <a:pt x="440" y="197"/>
                  </a:lnTo>
                  <a:lnTo>
                    <a:pt x="420" y="313"/>
                  </a:lnTo>
                  <a:lnTo>
                    <a:pt x="399" y="426"/>
                  </a:lnTo>
                  <a:lnTo>
                    <a:pt x="390" y="479"/>
                  </a:lnTo>
                  <a:lnTo>
                    <a:pt x="382" y="533"/>
                  </a:lnTo>
                  <a:lnTo>
                    <a:pt x="376" y="558"/>
                  </a:lnTo>
                  <a:lnTo>
                    <a:pt x="369" y="596"/>
                  </a:lnTo>
                  <a:lnTo>
                    <a:pt x="368" y="609"/>
                  </a:lnTo>
                  <a:lnTo>
                    <a:pt x="364" y="621"/>
                  </a:lnTo>
                  <a:lnTo>
                    <a:pt x="357" y="631"/>
                  </a:lnTo>
                  <a:lnTo>
                    <a:pt x="354" y="631"/>
                  </a:lnTo>
                  <a:lnTo>
                    <a:pt x="349" y="629"/>
                  </a:lnTo>
                  <a:lnTo>
                    <a:pt x="344" y="619"/>
                  </a:lnTo>
                  <a:lnTo>
                    <a:pt x="340" y="617"/>
                  </a:lnTo>
                  <a:lnTo>
                    <a:pt x="322" y="614"/>
                  </a:lnTo>
                  <a:lnTo>
                    <a:pt x="318" y="617"/>
                  </a:lnTo>
                  <a:lnTo>
                    <a:pt x="313" y="619"/>
                  </a:lnTo>
                  <a:lnTo>
                    <a:pt x="312" y="622"/>
                  </a:lnTo>
                  <a:lnTo>
                    <a:pt x="312" y="643"/>
                  </a:lnTo>
                  <a:lnTo>
                    <a:pt x="310" y="673"/>
                  </a:lnTo>
                  <a:lnTo>
                    <a:pt x="310" y="682"/>
                  </a:lnTo>
                  <a:lnTo>
                    <a:pt x="312" y="691"/>
                  </a:lnTo>
                  <a:lnTo>
                    <a:pt x="312" y="699"/>
                  </a:lnTo>
                  <a:lnTo>
                    <a:pt x="310" y="703"/>
                  </a:lnTo>
                  <a:lnTo>
                    <a:pt x="307" y="705"/>
                  </a:lnTo>
                  <a:lnTo>
                    <a:pt x="306" y="707"/>
                  </a:lnTo>
                  <a:lnTo>
                    <a:pt x="304" y="708"/>
                  </a:lnTo>
                  <a:lnTo>
                    <a:pt x="303" y="710"/>
                  </a:lnTo>
                  <a:lnTo>
                    <a:pt x="303" y="713"/>
                  </a:lnTo>
                  <a:lnTo>
                    <a:pt x="304" y="716"/>
                  </a:lnTo>
                  <a:lnTo>
                    <a:pt x="268" y="665"/>
                  </a:lnTo>
                  <a:lnTo>
                    <a:pt x="229" y="609"/>
                  </a:lnTo>
                  <a:lnTo>
                    <a:pt x="191" y="552"/>
                  </a:lnTo>
                  <a:lnTo>
                    <a:pt x="151" y="493"/>
                  </a:lnTo>
                  <a:lnTo>
                    <a:pt x="112" y="436"/>
                  </a:lnTo>
                  <a:lnTo>
                    <a:pt x="95" y="414"/>
                  </a:lnTo>
                  <a:lnTo>
                    <a:pt x="78" y="388"/>
                  </a:lnTo>
                  <a:lnTo>
                    <a:pt x="72" y="379"/>
                  </a:lnTo>
                  <a:lnTo>
                    <a:pt x="64" y="366"/>
                  </a:lnTo>
                  <a:lnTo>
                    <a:pt x="63" y="365"/>
                  </a:lnTo>
                  <a:lnTo>
                    <a:pt x="60" y="364"/>
                  </a:lnTo>
                  <a:lnTo>
                    <a:pt x="59" y="362"/>
                  </a:lnTo>
                  <a:lnTo>
                    <a:pt x="58" y="360"/>
                  </a:lnTo>
                  <a:lnTo>
                    <a:pt x="57" y="358"/>
                  </a:lnTo>
                  <a:lnTo>
                    <a:pt x="57" y="355"/>
                  </a:lnTo>
                  <a:lnTo>
                    <a:pt x="56" y="352"/>
                  </a:lnTo>
                  <a:lnTo>
                    <a:pt x="53" y="349"/>
                  </a:lnTo>
                  <a:lnTo>
                    <a:pt x="50" y="346"/>
                  </a:lnTo>
                  <a:lnTo>
                    <a:pt x="44" y="341"/>
                  </a:lnTo>
                  <a:lnTo>
                    <a:pt x="43" y="338"/>
                  </a:lnTo>
                  <a:lnTo>
                    <a:pt x="43" y="335"/>
                  </a:lnTo>
                  <a:lnTo>
                    <a:pt x="42" y="332"/>
                  </a:lnTo>
                  <a:lnTo>
                    <a:pt x="35" y="323"/>
                  </a:lnTo>
                  <a:lnTo>
                    <a:pt x="25" y="311"/>
                  </a:lnTo>
                  <a:lnTo>
                    <a:pt x="16" y="299"/>
                  </a:lnTo>
                  <a:lnTo>
                    <a:pt x="9" y="288"/>
                  </a:lnTo>
                  <a:lnTo>
                    <a:pt x="4" y="280"/>
                  </a:lnTo>
                  <a:lnTo>
                    <a:pt x="1" y="273"/>
                  </a:lnTo>
                  <a:lnTo>
                    <a:pt x="0" y="264"/>
                  </a:lnTo>
                  <a:lnTo>
                    <a:pt x="2" y="251"/>
                  </a:lnTo>
                  <a:lnTo>
                    <a:pt x="4" y="246"/>
                  </a:lnTo>
                  <a:lnTo>
                    <a:pt x="6" y="241"/>
                  </a:lnTo>
                  <a:lnTo>
                    <a:pt x="8" y="237"/>
                  </a:lnTo>
                  <a:lnTo>
                    <a:pt x="10" y="217"/>
                  </a:lnTo>
                  <a:lnTo>
                    <a:pt x="14" y="199"/>
                  </a:lnTo>
                  <a:lnTo>
                    <a:pt x="30" y="133"/>
                  </a:lnTo>
                  <a:lnTo>
                    <a:pt x="48" y="66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E27B25A5-5CF9-4988-80E7-D65ED4BD0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0395" y="2585441"/>
              <a:ext cx="733456" cy="922213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148" y="12"/>
                </a:cxn>
                <a:cxn ang="0">
                  <a:pos x="213" y="22"/>
                </a:cxn>
                <a:cxn ang="0">
                  <a:pos x="281" y="31"/>
                </a:cxn>
                <a:cxn ang="0">
                  <a:pos x="276" y="80"/>
                </a:cxn>
                <a:cxn ang="0">
                  <a:pos x="267" y="127"/>
                </a:cxn>
                <a:cxn ang="0">
                  <a:pos x="315" y="132"/>
                </a:cxn>
                <a:cxn ang="0">
                  <a:pos x="361" y="139"/>
                </a:cxn>
                <a:cxn ang="0">
                  <a:pos x="408" y="145"/>
                </a:cxn>
                <a:cxn ang="0">
                  <a:pos x="392" y="267"/>
                </a:cxn>
                <a:cxn ang="0">
                  <a:pos x="377" y="391"/>
                </a:cxn>
                <a:cxn ang="0">
                  <a:pos x="361" y="513"/>
                </a:cxn>
                <a:cxn ang="0">
                  <a:pos x="269" y="503"/>
                </a:cxn>
                <a:cxn ang="0">
                  <a:pos x="178" y="489"/>
                </a:cxn>
                <a:cxn ang="0">
                  <a:pos x="88" y="475"/>
                </a:cxn>
                <a:cxn ang="0">
                  <a:pos x="0" y="460"/>
                </a:cxn>
                <a:cxn ang="0">
                  <a:pos x="42" y="231"/>
                </a:cxn>
                <a:cxn ang="0">
                  <a:pos x="81" y="0"/>
                </a:cxn>
              </a:cxnLst>
              <a:rect l="0" t="0" r="r" b="b"/>
              <a:pathLst>
                <a:path w="408" h="513">
                  <a:moveTo>
                    <a:pt x="81" y="0"/>
                  </a:moveTo>
                  <a:lnTo>
                    <a:pt x="148" y="12"/>
                  </a:lnTo>
                  <a:lnTo>
                    <a:pt x="213" y="22"/>
                  </a:lnTo>
                  <a:lnTo>
                    <a:pt x="281" y="31"/>
                  </a:lnTo>
                  <a:lnTo>
                    <a:pt x="276" y="80"/>
                  </a:lnTo>
                  <a:lnTo>
                    <a:pt x="267" y="127"/>
                  </a:lnTo>
                  <a:lnTo>
                    <a:pt x="315" y="132"/>
                  </a:lnTo>
                  <a:lnTo>
                    <a:pt x="361" y="139"/>
                  </a:lnTo>
                  <a:lnTo>
                    <a:pt x="408" y="145"/>
                  </a:lnTo>
                  <a:lnTo>
                    <a:pt x="392" y="267"/>
                  </a:lnTo>
                  <a:lnTo>
                    <a:pt x="377" y="391"/>
                  </a:lnTo>
                  <a:lnTo>
                    <a:pt x="361" y="513"/>
                  </a:lnTo>
                  <a:lnTo>
                    <a:pt x="269" y="503"/>
                  </a:lnTo>
                  <a:lnTo>
                    <a:pt x="178" y="489"/>
                  </a:lnTo>
                  <a:lnTo>
                    <a:pt x="88" y="475"/>
                  </a:lnTo>
                  <a:lnTo>
                    <a:pt x="0" y="460"/>
                  </a:lnTo>
                  <a:lnTo>
                    <a:pt x="42" y="231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1174A2AA-4A13-46B5-806D-AE5B6B8FB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458" y="1373801"/>
              <a:ext cx="773005" cy="1265571"/>
            </a:xfrm>
            <a:custGeom>
              <a:avLst/>
              <a:gdLst/>
              <a:ahLst/>
              <a:cxnLst>
                <a:cxn ang="0">
                  <a:pos x="179" y="42"/>
                </a:cxn>
                <a:cxn ang="0">
                  <a:pos x="174" y="108"/>
                </a:cxn>
                <a:cxn ang="0">
                  <a:pos x="181" y="140"/>
                </a:cxn>
                <a:cxn ang="0">
                  <a:pos x="179" y="149"/>
                </a:cxn>
                <a:cxn ang="0">
                  <a:pos x="185" y="157"/>
                </a:cxn>
                <a:cxn ang="0">
                  <a:pos x="187" y="166"/>
                </a:cxn>
                <a:cxn ang="0">
                  <a:pos x="199" y="178"/>
                </a:cxn>
                <a:cxn ang="0">
                  <a:pos x="213" y="204"/>
                </a:cxn>
                <a:cxn ang="0">
                  <a:pos x="217" y="210"/>
                </a:cxn>
                <a:cxn ang="0">
                  <a:pos x="217" y="217"/>
                </a:cxn>
                <a:cxn ang="0">
                  <a:pos x="220" y="219"/>
                </a:cxn>
                <a:cxn ang="0">
                  <a:pos x="224" y="231"/>
                </a:cxn>
                <a:cxn ang="0">
                  <a:pos x="229" y="233"/>
                </a:cxn>
                <a:cxn ang="0">
                  <a:pos x="234" y="235"/>
                </a:cxn>
                <a:cxn ang="0">
                  <a:pos x="231" y="240"/>
                </a:cxn>
                <a:cxn ang="0">
                  <a:pos x="249" y="241"/>
                </a:cxn>
                <a:cxn ang="0">
                  <a:pos x="239" y="270"/>
                </a:cxn>
                <a:cxn ang="0">
                  <a:pos x="234" y="309"/>
                </a:cxn>
                <a:cxn ang="0">
                  <a:pos x="228" y="315"/>
                </a:cxn>
                <a:cxn ang="0">
                  <a:pos x="221" y="332"/>
                </a:cxn>
                <a:cxn ang="0">
                  <a:pos x="229" y="346"/>
                </a:cxn>
                <a:cxn ang="0">
                  <a:pos x="246" y="347"/>
                </a:cxn>
                <a:cxn ang="0">
                  <a:pos x="258" y="339"/>
                </a:cxn>
                <a:cxn ang="0">
                  <a:pos x="269" y="367"/>
                </a:cxn>
                <a:cxn ang="0">
                  <a:pos x="279" y="393"/>
                </a:cxn>
                <a:cxn ang="0">
                  <a:pos x="280" y="413"/>
                </a:cxn>
                <a:cxn ang="0">
                  <a:pos x="295" y="425"/>
                </a:cxn>
                <a:cxn ang="0">
                  <a:pos x="305" y="446"/>
                </a:cxn>
                <a:cxn ang="0">
                  <a:pos x="319" y="464"/>
                </a:cxn>
                <a:cxn ang="0">
                  <a:pos x="342" y="465"/>
                </a:cxn>
                <a:cxn ang="0">
                  <a:pos x="362" y="459"/>
                </a:cxn>
                <a:cxn ang="0">
                  <a:pos x="401" y="465"/>
                </a:cxn>
                <a:cxn ang="0">
                  <a:pos x="413" y="453"/>
                </a:cxn>
                <a:cxn ang="0">
                  <a:pos x="425" y="470"/>
                </a:cxn>
                <a:cxn ang="0">
                  <a:pos x="397" y="704"/>
                </a:cxn>
                <a:cxn ang="0">
                  <a:pos x="10" y="582"/>
                </a:cxn>
                <a:cxn ang="0">
                  <a:pos x="36" y="466"/>
                </a:cxn>
                <a:cxn ang="0">
                  <a:pos x="45" y="431"/>
                </a:cxn>
                <a:cxn ang="0">
                  <a:pos x="37" y="427"/>
                </a:cxn>
                <a:cxn ang="0">
                  <a:pos x="33" y="406"/>
                </a:cxn>
                <a:cxn ang="0">
                  <a:pos x="50" y="383"/>
                </a:cxn>
                <a:cxn ang="0">
                  <a:pos x="65" y="367"/>
                </a:cxn>
                <a:cxn ang="0">
                  <a:pos x="72" y="354"/>
                </a:cxn>
                <a:cxn ang="0">
                  <a:pos x="83" y="332"/>
                </a:cxn>
                <a:cxn ang="0">
                  <a:pos x="100" y="312"/>
                </a:cxn>
                <a:cxn ang="0">
                  <a:pos x="95" y="292"/>
                </a:cxn>
                <a:cxn ang="0">
                  <a:pos x="87" y="281"/>
                </a:cxn>
                <a:cxn ang="0">
                  <a:pos x="81" y="274"/>
                </a:cxn>
                <a:cxn ang="0">
                  <a:pos x="82" y="260"/>
                </a:cxn>
                <a:cxn ang="0">
                  <a:pos x="81" y="243"/>
                </a:cxn>
                <a:cxn ang="0">
                  <a:pos x="82" y="227"/>
                </a:cxn>
                <a:cxn ang="0">
                  <a:pos x="85" y="196"/>
                </a:cxn>
                <a:cxn ang="0">
                  <a:pos x="106" y="103"/>
                </a:cxn>
                <a:cxn ang="0">
                  <a:pos x="117" y="56"/>
                </a:cxn>
                <a:cxn ang="0">
                  <a:pos x="120" y="45"/>
                </a:cxn>
                <a:cxn ang="0">
                  <a:pos x="121" y="38"/>
                </a:cxn>
                <a:cxn ang="0">
                  <a:pos x="123" y="29"/>
                </a:cxn>
                <a:cxn ang="0">
                  <a:pos x="125" y="16"/>
                </a:cxn>
                <a:cxn ang="0">
                  <a:pos x="130" y="0"/>
                </a:cxn>
              </a:cxnLst>
              <a:rect l="0" t="0" r="r" b="b"/>
              <a:pathLst>
                <a:path w="430" h="704">
                  <a:moveTo>
                    <a:pt x="130" y="0"/>
                  </a:moveTo>
                  <a:lnTo>
                    <a:pt x="182" y="11"/>
                  </a:lnTo>
                  <a:lnTo>
                    <a:pt x="179" y="42"/>
                  </a:lnTo>
                  <a:lnTo>
                    <a:pt x="173" y="70"/>
                  </a:lnTo>
                  <a:lnTo>
                    <a:pt x="167" y="96"/>
                  </a:lnTo>
                  <a:lnTo>
                    <a:pt x="174" y="108"/>
                  </a:lnTo>
                  <a:lnTo>
                    <a:pt x="179" y="120"/>
                  </a:lnTo>
                  <a:lnTo>
                    <a:pt x="181" y="134"/>
                  </a:lnTo>
                  <a:lnTo>
                    <a:pt x="181" y="140"/>
                  </a:lnTo>
                  <a:lnTo>
                    <a:pt x="180" y="141"/>
                  </a:lnTo>
                  <a:lnTo>
                    <a:pt x="179" y="143"/>
                  </a:lnTo>
                  <a:lnTo>
                    <a:pt x="179" y="149"/>
                  </a:lnTo>
                  <a:lnTo>
                    <a:pt x="181" y="152"/>
                  </a:lnTo>
                  <a:lnTo>
                    <a:pt x="182" y="155"/>
                  </a:lnTo>
                  <a:lnTo>
                    <a:pt x="185" y="157"/>
                  </a:lnTo>
                  <a:lnTo>
                    <a:pt x="186" y="161"/>
                  </a:lnTo>
                  <a:lnTo>
                    <a:pt x="186" y="164"/>
                  </a:lnTo>
                  <a:lnTo>
                    <a:pt x="187" y="166"/>
                  </a:lnTo>
                  <a:lnTo>
                    <a:pt x="189" y="170"/>
                  </a:lnTo>
                  <a:lnTo>
                    <a:pt x="196" y="175"/>
                  </a:lnTo>
                  <a:lnTo>
                    <a:pt x="199" y="178"/>
                  </a:lnTo>
                  <a:lnTo>
                    <a:pt x="203" y="186"/>
                  </a:lnTo>
                  <a:lnTo>
                    <a:pt x="208" y="196"/>
                  </a:lnTo>
                  <a:lnTo>
                    <a:pt x="213" y="204"/>
                  </a:lnTo>
                  <a:lnTo>
                    <a:pt x="214" y="205"/>
                  </a:lnTo>
                  <a:lnTo>
                    <a:pt x="215" y="207"/>
                  </a:lnTo>
                  <a:lnTo>
                    <a:pt x="217" y="210"/>
                  </a:lnTo>
                  <a:lnTo>
                    <a:pt x="218" y="212"/>
                  </a:lnTo>
                  <a:lnTo>
                    <a:pt x="218" y="215"/>
                  </a:lnTo>
                  <a:lnTo>
                    <a:pt x="217" y="217"/>
                  </a:lnTo>
                  <a:lnTo>
                    <a:pt x="217" y="218"/>
                  </a:lnTo>
                  <a:lnTo>
                    <a:pt x="218" y="218"/>
                  </a:lnTo>
                  <a:lnTo>
                    <a:pt x="220" y="219"/>
                  </a:lnTo>
                  <a:lnTo>
                    <a:pt x="222" y="224"/>
                  </a:lnTo>
                  <a:lnTo>
                    <a:pt x="222" y="226"/>
                  </a:lnTo>
                  <a:lnTo>
                    <a:pt x="224" y="231"/>
                  </a:lnTo>
                  <a:lnTo>
                    <a:pt x="225" y="232"/>
                  </a:lnTo>
                  <a:lnTo>
                    <a:pt x="228" y="233"/>
                  </a:lnTo>
                  <a:lnTo>
                    <a:pt x="229" y="233"/>
                  </a:lnTo>
                  <a:lnTo>
                    <a:pt x="231" y="234"/>
                  </a:lnTo>
                  <a:lnTo>
                    <a:pt x="232" y="234"/>
                  </a:lnTo>
                  <a:lnTo>
                    <a:pt x="234" y="235"/>
                  </a:lnTo>
                  <a:lnTo>
                    <a:pt x="234" y="236"/>
                  </a:lnTo>
                  <a:lnTo>
                    <a:pt x="232" y="238"/>
                  </a:lnTo>
                  <a:lnTo>
                    <a:pt x="231" y="240"/>
                  </a:lnTo>
                  <a:lnTo>
                    <a:pt x="235" y="242"/>
                  </a:lnTo>
                  <a:lnTo>
                    <a:pt x="239" y="241"/>
                  </a:lnTo>
                  <a:lnTo>
                    <a:pt x="249" y="241"/>
                  </a:lnTo>
                  <a:lnTo>
                    <a:pt x="250" y="245"/>
                  </a:lnTo>
                  <a:lnTo>
                    <a:pt x="245" y="257"/>
                  </a:lnTo>
                  <a:lnTo>
                    <a:pt x="239" y="270"/>
                  </a:lnTo>
                  <a:lnTo>
                    <a:pt x="235" y="281"/>
                  </a:lnTo>
                  <a:lnTo>
                    <a:pt x="232" y="294"/>
                  </a:lnTo>
                  <a:lnTo>
                    <a:pt x="234" y="309"/>
                  </a:lnTo>
                  <a:lnTo>
                    <a:pt x="231" y="312"/>
                  </a:lnTo>
                  <a:lnTo>
                    <a:pt x="230" y="313"/>
                  </a:lnTo>
                  <a:lnTo>
                    <a:pt x="228" y="315"/>
                  </a:lnTo>
                  <a:lnTo>
                    <a:pt x="222" y="320"/>
                  </a:lnTo>
                  <a:lnTo>
                    <a:pt x="222" y="331"/>
                  </a:lnTo>
                  <a:lnTo>
                    <a:pt x="221" y="332"/>
                  </a:lnTo>
                  <a:lnTo>
                    <a:pt x="221" y="339"/>
                  </a:lnTo>
                  <a:lnTo>
                    <a:pt x="222" y="343"/>
                  </a:lnTo>
                  <a:lnTo>
                    <a:pt x="229" y="346"/>
                  </a:lnTo>
                  <a:lnTo>
                    <a:pt x="235" y="348"/>
                  </a:lnTo>
                  <a:lnTo>
                    <a:pt x="239" y="348"/>
                  </a:lnTo>
                  <a:lnTo>
                    <a:pt x="246" y="347"/>
                  </a:lnTo>
                  <a:lnTo>
                    <a:pt x="250" y="345"/>
                  </a:lnTo>
                  <a:lnTo>
                    <a:pt x="253" y="341"/>
                  </a:lnTo>
                  <a:lnTo>
                    <a:pt x="258" y="339"/>
                  </a:lnTo>
                  <a:lnTo>
                    <a:pt x="265" y="338"/>
                  </a:lnTo>
                  <a:lnTo>
                    <a:pt x="269" y="347"/>
                  </a:lnTo>
                  <a:lnTo>
                    <a:pt x="269" y="367"/>
                  </a:lnTo>
                  <a:lnTo>
                    <a:pt x="271" y="379"/>
                  </a:lnTo>
                  <a:lnTo>
                    <a:pt x="274" y="387"/>
                  </a:lnTo>
                  <a:lnTo>
                    <a:pt x="279" y="393"/>
                  </a:lnTo>
                  <a:lnTo>
                    <a:pt x="281" y="401"/>
                  </a:lnTo>
                  <a:lnTo>
                    <a:pt x="281" y="408"/>
                  </a:lnTo>
                  <a:lnTo>
                    <a:pt x="280" y="413"/>
                  </a:lnTo>
                  <a:lnTo>
                    <a:pt x="280" y="417"/>
                  </a:lnTo>
                  <a:lnTo>
                    <a:pt x="284" y="422"/>
                  </a:lnTo>
                  <a:lnTo>
                    <a:pt x="295" y="425"/>
                  </a:lnTo>
                  <a:lnTo>
                    <a:pt x="301" y="430"/>
                  </a:lnTo>
                  <a:lnTo>
                    <a:pt x="303" y="438"/>
                  </a:lnTo>
                  <a:lnTo>
                    <a:pt x="305" y="446"/>
                  </a:lnTo>
                  <a:lnTo>
                    <a:pt x="306" y="457"/>
                  </a:lnTo>
                  <a:lnTo>
                    <a:pt x="307" y="469"/>
                  </a:lnTo>
                  <a:lnTo>
                    <a:pt x="319" y="464"/>
                  </a:lnTo>
                  <a:lnTo>
                    <a:pt x="330" y="464"/>
                  </a:lnTo>
                  <a:lnTo>
                    <a:pt x="334" y="465"/>
                  </a:lnTo>
                  <a:lnTo>
                    <a:pt x="342" y="465"/>
                  </a:lnTo>
                  <a:lnTo>
                    <a:pt x="348" y="463"/>
                  </a:lnTo>
                  <a:lnTo>
                    <a:pt x="355" y="460"/>
                  </a:lnTo>
                  <a:lnTo>
                    <a:pt x="362" y="459"/>
                  </a:lnTo>
                  <a:lnTo>
                    <a:pt x="378" y="462"/>
                  </a:lnTo>
                  <a:lnTo>
                    <a:pt x="395" y="466"/>
                  </a:lnTo>
                  <a:lnTo>
                    <a:pt x="401" y="465"/>
                  </a:lnTo>
                  <a:lnTo>
                    <a:pt x="405" y="463"/>
                  </a:lnTo>
                  <a:lnTo>
                    <a:pt x="409" y="456"/>
                  </a:lnTo>
                  <a:lnTo>
                    <a:pt x="413" y="453"/>
                  </a:lnTo>
                  <a:lnTo>
                    <a:pt x="419" y="453"/>
                  </a:lnTo>
                  <a:lnTo>
                    <a:pt x="421" y="456"/>
                  </a:lnTo>
                  <a:lnTo>
                    <a:pt x="425" y="470"/>
                  </a:lnTo>
                  <a:lnTo>
                    <a:pt x="426" y="473"/>
                  </a:lnTo>
                  <a:lnTo>
                    <a:pt x="430" y="474"/>
                  </a:lnTo>
                  <a:lnTo>
                    <a:pt x="397" y="704"/>
                  </a:lnTo>
                  <a:lnTo>
                    <a:pt x="0" y="634"/>
                  </a:lnTo>
                  <a:lnTo>
                    <a:pt x="5" y="606"/>
                  </a:lnTo>
                  <a:lnTo>
                    <a:pt x="10" y="582"/>
                  </a:lnTo>
                  <a:lnTo>
                    <a:pt x="16" y="557"/>
                  </a:lnTo>
                  <a:lnTo>
                    <a:pt x="30" y="478"/>
                  </a:lnTo>
                  <a:lnTo>
                    <a:pt x="36" y="466"/>
                  </a:lnTo>
                  <a:lnTo>
                    <a:pt x="42" y="456"/>
                  </a:lnTo>
                  <a:lnTo>
                    <a:pt x="44" y="443"/>
                  </a:lnTo>
                  <a:lnTo>
                    <a:pt x="45" y="431"/>
                  </a:lnTo>
                  <a:lnTo>
                    <a:pt x="44" y="429"/>
                  </a:lnTo>
                  <a:lnTo>
                    <a:pt x="39" y="427"/>
                  </a:lnTo>
                  <a:lnTo>
                    <a:pt x="37" y="427"/>
                  </a:lnTo>
                  <a:lnTo>
                    <a:pt x="32" y="422"/>
                  </a:lnTo>
                  <a:lnTo>
                    <a:pt x="32" y="418"/>
                  </a:lnTo>
                  <a:lnTo>
                    <a:pt x="33" y="406"/>
                  </a:lnTo>
                  <a:lnTo>
                    <a:pt x="37" y="396"/>
                  </a:lnTo>
                  <a:lnTo>
                    <a:pt x="43" y="389"/>
                  </a:lnTo>
                  <a:lnTo>
                    <a:pt x="50" y="383"/>
                  </a:lnTo>
                  <a:lnTo>
                    <a:pt x="58" y="379"/>
                  </a:lnTo>
                  <a:lnTo>
                    <a:pt x="66" y="373"/>
                  </a:lnTo>
                  <a:lnTo>
                    <a:pt x="65" y="367"/>
                  </a:lnTo>
                  <a:lnTo>
                    <a:pt x="66" y="362"/>
                  </a:lnTo>
                  <a:lnTo>
                    <a:pt x="68" y="358"/>
                  </a:lnTo>
                  <a:lnTo>
                    <a:pt x="72" y="354"/>
                  </a:lnTo>
                  <a:lnTo>
                    <a:pt x="75" y="347"/>
                  </a:lnTo>
                  <a:lnTo>
                    <a:pt x="80" y="339"/>
                  </a:lnTo>
                  <a:lnTo>
                    <a:pt x="83" y="332"/>
                  </a:lnTo>
                  <a:lnTo>
                    <a:pt x="89" y="324"/>
                  </a:lnTo>
                  <a:lnTo>
                    <a:pt x="95" y="318"/>
                  </a:lnTo>
                  <a:lnTo>
                    <a:pt x="100" y="312"/>
                  </a:lnTo>
                  <a:lnTo>
                    <a:pt x="101" y="305"/>
                  </a:lnTo>
                  <a:lnTo>
                    <a:pt x="99" y="298"/>
                  </a:lnTo>
                  <a:lnTo>
                    <a:pt x="95" y="292"/>
                  </a:lnTo>
                  <a:lnTo>
                    <a:pt x="90" y="285"/>
                  </a:lnTo>
                  <a:lnTo>
                    <a:pt x="88" y="283"/>
                  </a:lnTo>
                  <a:lnTo>
                    <a:pt x="87" y="281"/>
                  </a:lnTo>
                  <a:lnTo>
                    <a:pt x="85" y="280"/>
                  </a:lnTo>
                  <a:lnTo>
                    <a:pt x="83" y="277"/>
                  </a:lnTo>
                  <a:lnTo>
                    <a:pt x="81" y="274"/>
                  </a:lnTo>
                  <a:lnTo>
                    <a:pt x="80" y="270"/>
                  </a:lnTo>
                  <a:lnTo>
                    <a:pt x="83" y="264"/>
                  </a:lnTo>
                  <a:lnTo>
                    <a:pt x="82" y="260"/>
                  </a:lnTo>
                  <a:lnTo>
                    <a:pt x="82" y="253"/>
                  </a:lnTo>
                  <a:lnTo>
                    <a:pt x="81" y="246"/>
                  </a:lnTo>
                  <a:lnTo>
                    <a:pt x="81" y="243"/>
                  </a:lnTo>
                  <a:lnTo>
                    <a:pt x="80" y="240"/>
                  </a:lnTo>
                  <a:lnTo>
                    <a:pt x="80" y="229"/>
                  </a:lnTo>
                  <a:lnTo>
                    <a:pt x="82" y="227"/>
                  </a:lnTo>
                  <a:lnTo>
                    <a:pt x="83" y="225"/>
                  </a:lnTo>
                  <a:lnTo>
                    <a:pt x="85" y="215"/>
                  </a:lnTo>
                  <a:lnTo>
                    <a:pt x="85" y="196"/>
                  </a:lnTo>
                  <a:lnTo>
                    <a:pt x="92" y="166"/>
                  </a:lnTo>
                  <a:lnTo>
                    <a:pt x="100" y="136"/>
                  </a:lnTo>
                  <a:lnTo>
                    <a:pt x="106" y="103"/>
                  </a:lnTo>
                  <a:lnTo>
                    <a:pt x="110" y="85"/>
                  </a:lnTo>
                  <a:lnTo>
                    <a:pt x="115" y="70"/>
                  </a:lnTo>
                  <a:lnTo>
                    <a:pt x="117" y="56"/>
                  </a:lnTo>
                  <a:lnTo>
                    <a:pt x="118" y="52"/>
                  </a:lnTo>
                  <a:lnTo>
                    <a:pt x="118" y="49"/>
                  </a:lnTo>
                  <a:lnTo>
                    <a:pt x="120" y="45"/>
                  </a:lnTo>
                  <a:lnTo>
                    <a:pt x="120" y="43"/>
                  </a:lnTo>
                  <a:lnTo>
                    <a:pt x="121" y="42"/>
                  </a:lnTo>
                  <a:lnTo>
                    <a:pt x="121" y="38"/>
                  </a:lnTo>
                  <a:lnTo>
                    <a:pt x="122" y="36"/>
                  </a:lnTo>
                  <a:lnTo>
                    <a:pt x="122" y="32"/>
                  </a:lnTo>
                  <a:lnTo>
                    <a:pt x="123" y="29"/>
                  </a:lnTo>
                  <a:lnTo>
                    <a:pt x="124" y="26"/>
                  </a:lnTo>
                  <a:lnTo>
                    <a:pt x="124" y="24"/>
                  </a:lnTo>
                  <a:lnTo>
                    <a:pt x="125" y="16"/>
                  </a:lnTo>
                  <a:lnTo>
                    <a:pt x="126" y="10"/>
                  </a:lnTo>
                  <a:lnTo>
                    <a:pt x="128" y="5"/>
                  </a:lnTo>
                  <a:lnTo>
                    <a:pt x="130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ABA69DA7-A18C-4412-B3DA-93D27C116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1898" y="2301407"/>
              <a:ext cx="1067826" cy="1804877"/>
            </a:xfrm>
            <a:custGeom>
              <a:avLst/>
              <a:gdLst/>
              <a:ahLst/>
              <a:cxnLst>
                <a:cxn ang="0">
                  <a:pos x="318" y="117"/>
                </a:cxn>
                <a:cxn ang="0">
                  <a:pos x="319" y="429"/>
                </a:cxn>
                <a:cxn ang="0">
                  <a:pos x="445" y="615"/>
                </a:cxn>
                <a:cxn ang="0">
                  <a:pos x="467" y="647"/>
                </a:cxn>
                <a:cxn ang="0">
                  <a:pos x="482" y="668"/>
                </a:cxn>
                <a:cxn ang="0">
                  <a:pos x="502" y="696"/>
                </a:cxn>
                <a:cxn ang="0">
                  <a:pos x="510" y="705"/>
                </a:cxn>
                <a:cxn ang="0">
                  <a:pos x="573" y="816"/>
                </a:cxn>
                <a:cxn ang="0">
                  <a:pos x="588" y="856"/>
                </a:cxn>
                <a:cxn ang="0">
                  <a:pos x="579" y="878"/>
                </a:cxn>
                <a:cxn ang="0">
                  <a:pos x="558" y="912"/>
                </a:cxn>
                <a:cxn ang="0">
                  <a:pos x="540" y="943"/>
                </a:cxn>
                <a:cxn ang="0">
                  <a:pos x="532" y="973"/>
                </a:cxn>
                <a:cxn ang="0">
                  <a:pos x="546" y="984"/>
                </a:cxn>
                <a:cxn ang="0">
                  <a:pos x="494" y="999"/>
                </a:cxn>
                <a:cxn ang="0">
                  <a:pos x="340" y="979"/>
                </a:cxn>
                <a:cxn ang="0">
                  <a:pos x="340" y="968"/>
                </a:cxn>
                <a:cxn ang="0">
                  <a:pos x="338" y="930"/>
                </a:cxn>
                <a:cxn ang="0">
                  <a:pos x="298" y="867"/>
                </a:cxn>
                <a:cxn ang="0">
                  <a:pos x="270" y="843"/>
                </a:cxn>
                <a:cxn ang="0">
                  <a:pos x="220" y="804"/>
                </a:cxn>
                <a:cxn ang="0">
                  <a:pos x="214" y="790"/>
                </a:cxn>
                <a:cxn ang="0">
                  <a:pos x="170" y="760"/>
                </a:cxn>
                <a:cxn ang="0">
                  <a:pos x="133" y="748"/>
                </a:cxn>
                <a:cxn ang="0">
                  <a:pos x="126" y="728"/>
                </a:cxn>
                <a:cxn ang="0">
                  <a:pos x="132" y="683"/>
                </a:cxn>
                <a:cxn ang="0">
                  <a:pos x="123" y="667"/>
                </a:cxn>
                <a:cxn ang="0">
                  <a:pos x="109" y="641"/>
                </a:cxn>
                <a:cxn ang="0">
                  <a:pos x="99" y="621"/>
                </a:cxn>
                <a:cxn ang="0">
                  <a:pos x="90" y="590"/>
                </a:cxn>
                <a:cxn ang="0">
                  <a:pos x="75" y="559"/>
                </a:cxn>
                <a:cxn ang="0">
                  <a:pos x="83" y="527"/>
                </a:cxn>
                <a:cxn ang="0">
                  <a:pos x="90" y="508"/>
                </a:cxn>
                <a:cxn ang="0">
                  <a:pos x="59" y="475"/>
                </a:cxn>
                <a:cxn ang="0">
                  <a:pos x="62" y="447"/>
                </a:cxn>
                <a:cxn ang="0">
                  <a:pos x="71" y="436"/>
                </a:cxn>
                <a:cxn ang="0">
                  <a:pos x="86" y="438"/>
                </a:cxn>
                <a:cxn ang="0">
                  <a:pos x="90" y="395"/>
                </a:cxn>
                <a:cxn ang="0">
                  <a:pos x="105" y="397"/>
                </a:cxn>
                <a:cxn ang="0">
                  <a:pos x="121" y="404"/>
                </a:cxn>
                <a:cxn ang="0">
                  <a:pos x="135" y="404"/>
                </a:cxn>
                <a:cxn ang="0">
                  <a:pos x="143" y="408"/>
                </a:cxn>
                <a:cxn ang="0">
                  <a:pos x="129" y="392"/>
                </a:cxn>
                <a:cxn ang="0">
                  <a:pos x="95" y="392"/>
                </a:cxn>
                <a:cxn ang="0">
                  <a:pos x="73" y="378"/>
                </a:cxn>
                <a:cxn ang="0">
                  <a:pos x="43" y="383"/>
                </a:cxn>
                <a:cxn ang="0">
                  <a:pos x="41" y="370"/>
                </a:cxn>
                <a:cxn ang="0">
                  <a:pos x="43" y="356"/>
                </a:cxn>
                <a:cxn ang="0">
                  <a:pos x="27" y="327"/>
                </a:cxn>
                <a:cxn ang="0">
                  <a:pos x="12" y="293"/>
                </a:cxn>
                <a:cxn ang="0">
                  <a:pos x="14" y="257"/>
                </a:cxn>
                <a:cxn ang="0">
                  <a:pos x="21" y="224"/>
                </a:cxn>
                <a:cxn ang="0">
                  <a:pos x="5" y="160"/>
                </a:cxn>
                <a:cxn ang="0">
                  <a:pos x="28" y="108"/>
                </a:cxn>
                <a:cxn ang="0">
                  <a:pos x="33" y="95"/>
                </a:cxn>
                <a:cxn ang="0">
                  <a:pos x="34" y="76"/>
                </a:cxn>
                <a:cxn ang="0">
                  <a:pos x="49" y="30"/>
                </a:cxn>
              </a:cxnLst>
              <a:rect l="0" t="0" r="r" b="b"/>
              <a:pathLst>
                <a:path w="594" h="1004">
                  <a:moveTo>
                    <a:pt x="54" y="0"/>
                  </a:moveTo>
                  <a:lnTo>
                    <a:pt x="121" y="18"/>
                  </a:lnTo>
                  <a:lnTo>
                    <a:pt x="256" y="55"/>
                  </a:lnTo>
                  <a:lnTo>
                    <a:pt x="326" y="70"/>
                  </a:lnTo>
                  <a:lnTo>
                    <a:pt x="318" y="117"/>
                  </a:lnTo>
                  <a:lnTo>
                    <a:pt x="306" y="164"/>
                  </a:lnTo>
                  <a:lnTo>
                    <a:pt x="296" y="209"/>
                  </a:lnTo>
                  <a:lnTo>
                    <a:pt x="279" y="277"/>
                  </a:lnTo>
                  <a:lnTo>
                    <a:pt x="262" y="345"/>
                  </a:lnTo>
                  <a:lnTo>
                    <a:pt x="319" y="429"/>
                  </a:lnTo>
                  <a:lnTo>
                    <a:pt x="378" y="514"/>
                  </a:lnTo>
                  <a:lnTo>
                    <a:pt x="437" y="598"/>
                  </a:lnTo>
                  <a:lnTo>
                    <a:pt x="439" y="604"/>
                  </a:lnTo>
                  <a:lnTo>
                    <a:pt x="442" y="609"/>
                  </a:lnTo>
                  <a:lnTo>
                    <a:pt x="445" y="615"/>
                  </a:lnTo>
                  <a:lnTo>
                    <a:pt x="456" y="627"/>
                  </a:lnTo>
                  <a:lnTo>
                    <a:pt x="459" y="630"/>
                  </a:lnTo>
                  <a:lnTo>
                    <a:pt x="460" y="635"/>
                  </a:lnTo>
                  <a:lnTo>
                    <a:pt x="462" y="640"/>
                  </a:lnTo>
                  <a:lnTo>
                    <a:pt x="467" y="647"/>
                  </a:lnTo>
                  <a:lnTo>
                    <a:pt x="470" y="649"/>
                  </a:lnTo>
                  <a:lnTo>
                    <a:pt x="476" y="655"/>
                  </a:lnTo>
                  <a:lnTo>
                    <a:pt x="479" y="658"/>
                  </a:lnTo>
                  <a:lnTo>
                    <a:pt x="480" y="663"/>
                  </a:lnTo>
                  <a:lnTo>
                    <a:pt x="482" y="668"/>
                  </a:lnTo>
                  <a:lnTo>
                    <a:pt x="487" y="675"/>
                  </a:lnTo>
                  <a:lnTo>
                    <a:pt x="489" y="677"/>
                  </a:lnTo>
                  <a:lnTo>
                    <a:pt x="493" y="679"/>
                  </a:lnTo>
                  <a:lnTo>
                    <a:pt x="497" y="686"/>
                  </a:lnTo>
                  <a:lnTo>
                    <a:pt x="502" y="696"/>
                  </a:lnTo>
                  <a:lnTo>
                    <a:pt x="504" y="699"/>
                  </a:lnTo>
                  <a:lnTo>
                    <a:pt x="505" y="700"/>
                  </a:lnTo>
                  <a:lnTo>
                    <a:pt x="506" y="703"/>
                  </a:lnTo>
                  <a:lnTo>
                    <a:pt x="509" y="704"/>
                  </a:lnTo>
                  <a:lnTo>
                    <a:pt x="510" y="705"/>
                  </a:lnTo>
                  <a:lnTo>
                    <a:pt x="529" y="735"/>
                  </a:lnTo>
                  <a:lnTo>
                    <a:pt x="550" y="767"/>
                  </a:lnTo>
                  <a:lnTo>
                    <a:pt x="572" y="796"/>
                  </a:lnTo>
                  <a:lnTo>
                    <a:pt x="569" y="807"/>
                  </a:lnTo>
                  <a:lnTo>
                    <a:pt x="573" y="816"/>
                  </a:lnTo>
                  <a:lnTo>
                    <a:pt x="578" y="826"/>
                  </a:lnTo>
                  <a:lnTo>
                    <a:pt x="581" y="837"/>
                  </a:lnTo>
                  <a:lnTo>
                    <a:pt x="580" y="846"/>
                  </a:lnTo>
                  <a:lnTo>
                    <a:pt x="583" y="851"/>
                  </a:lnTo>
                  <a:lnTo>
                    <a:pt x="588" y="856"/>
                  </a:lnTo>
                  <a:lnTo>
                    <a:pt x="591" y="860"/>
                  </a:lnTo>
                  <a:lnTo>
                    <a:pt x="594" y="866"/>
                  </a:lnTo>
                  <a:lnTo>
                    <a:pt x="590" y="872"/>
                  </a:lnTo>
                  <a:lnTo>
                    <a:pt x="584" y="875"/>
                  </a:lnTo>
                  <a:lnTo>
                    <a:pt x="579" y="878"/>
                  </a:lnTo>
                  <a:lnTo>
                    <a:pt x="574" y="880"/>
                  </a:lnTo>
                  <a:lnTo>
                    <a:pt x="567" y="887"/>
                  </a:lnTo>
                  <a:lnTo>
                    <a:pt x="560" y="896"/>
                  </a:lnTo>
                  <a:lnTo>
                    <a:pt x="559" y="903"/>
                  </a:lnTo>
                  <a:lnTo>
                    <a:pt x="558" y="912"/>
                  </a:lnTo>
                  <a:lnTo>
                    <a:pt x="557" y="921"/>
                  </a:lnTo>
                  <a:lnTo>
                    <a:pt x="554" y="928"/>
                  </a:lnTo>
                  <a:lnTo>
                    <a:pt x="546" y="936"/>
                  </a:lnTo>
                  <a:lnTo>
                    <a:pt x="544" y="940"/>
                  </a:lnTo>
                  <a:lnTo>
                    <a:pt x="540" y="943"/>
                  </a:lnTo>
                  <a:lnTo>
                    <a:pt x="534" y="945"/>
                  </a:lnTo>
                  <a:lnTo>
                    <a:pt x="536" y="954"/>
                  </a:lnTo>
                  <a:lnTo>
                    <a:pt x="536" y="964"/>
                  </a:lnTo>
                  <a:lnTo>
                    <a:pt x="532" y="970"/>
                  </a:lnTo>
                  <a:lnTo>
                    <a:pt x="532" y="973"/>
                  </a:lnTo>
                  <a:lnTo>
                    <a:pt x="537" y="978"/>
                  </a:lnTo>
                  <a:lnTo>
                    <a:pt x="539" y="978"/>
                  </a:lnTo>
                  <a:lnTo>
                    <a:pt x="544" y="980"/>
                  </a:lnTo>
                  <a:lnTo>
                    <a:pt x="545" y="982"/>
                  </a:lnTo>
                  <a:lnTo>
                    <a:pt x="546" y="984"/>
                  </a:lnTo>
                  <a:lnTo>
                    <a:pt x="546" y="991"/>
                  </a:lnTo>
                  <a:lnTo>
                    <a:pt x="545" y="996"/>
                  </a:lnTo>
                  <a:lnTo>
                    <a:pt x="541" y="999"/>
                  </a:lnTo>
                  <a:lnTo>
                    <a:pt x="540" y="1004"/>
                  </a:lnTo>
                  <a:lnTo>
                    <a:pt x="494" y="999"/>
                  </a:lnTo>
                  <a:lnTo>
                    <a:pt x="444" y="994"/>
                  </a:lnTo>
                  <a:lnTo>
                    <a:pt x="391" y="990"/>
                  </a:lnTo>
                  <a:lnTo>
                    <a:pt x="341" y="984"/>
                  </a:lnTo>
                  <a:lnTo>
                    <a:pt x="340" y="982"/>
                  </a:lnTo>
                  <a:lnTo>
                    <a:pt x="340" y="979"/>
                  </a:lnTo>
                  <a:lnTo>
                    <a:pt x="341" y="977"/>
                  </a:lnTo>
                  <a:lnTo>
                    <a:pt x="342" y="976"/>
                  </a:lnTo>
                  <a:lnTo>
                    <a:pt x="343" y="973"/>
                  </a:lnTo>
                  <a:lnTo>
                    <a:pt x="341" y="969"/>
                  </a:lnTo>
                  <a:lnTo>
                    <a:pt x="340" y="968"/>
                  </a:lnTo>
                  <a:lnTo>
                    <a:pt x="338" y="968"/>
                  </a:lnTo>
                  <a:lnTo>
                    <a:pt x="335" y="965"/>
                  </a:lnTo>
                  <a:lnTo>
                    <a:pt x="335" y="955"/>
                  </a:lnTo>
                  <a:lnTo>
                    <a:pt x="338" y="943"/>
                  </a:lnTo>
                  <a:lnTo>
                    <a:pt x="338" y="930"/>
                  </a:lnTo>
                  <a:lnTo>
                    <a:pt x="333" y="915"/>
                  </a:lnTo>
                  <a:lnTo>
                    <a:pt x="326" y="901"/>
                  </a:lnTo>
                  <a:lnTo>
                    <a:pt x="318" y="891"/>
                  </a:lnTo>
                  <a:lnTo>
                    <a:pt x="309" y="879"/>
                  </a:lnTo>
                  <a:lnTo>
                    <a:pt x="298" y="867"/>
                  </a:lnTo>
                  <a:lnTo>
                    <a:pt x="290" y="854"/>
                  </a:lnTo>
                  <a:lnTo>
                    <a:pt x="283" y="853"/>
                  </a:lnTo>
                  <a:lnTo>
                    <a:pt x="277" y="853"/>
                  </a:lnTo>
                  <a:lnTo>
                    <a:pt x="270" y="854"/>
                  </a:lnTo>
                  <a:lnTo>
                    <a:pt x="270" y="843"/>
                  </a:lnTo>
                  <a:lnTo>
                    <a:pt x="268" y="824"/>
                  </a:lnTo>
                  <a:lnTo>
                    <a:pt x="253" y="819"/>
                  </a:lnTo>
                  <a:lnTo>
                    <a:pt x="240" y="816"/>
                  </a:lnTo>
                  <a:lnTo>
                    <a:pt x="229" y="811"/>
                  </a:lnTo>
                  <a:lnTo>
                    <a:pt x="220" y="804"/>
                  </a:lnTo>
                  <a:lnTo>
                    <a:pt x="219" y="802"/>
                  </a:lnTo>
                  <a:lnTo>
                    <a:pt x="218" y="798"/>
                  </a:lnTo>
                  <a:lnTo>
                    <a:pt x="217" y="796"/>
                  </a:lnTo>
                  <a:lnTo>
                    <a:pt x="215" y="793"/>
                  </a:lnTo>
                  <a:lnTo>
                    <a:pt x="214" y="790"/>
                  </a:lnTo>
                  <a:lnTo>
                    <a:pt x="207" y="781"/>
                  </a:lnTo>
                  <a:lnTo>
                    <a:pt x="199" y="773"/>
                  </a:lnTo>
                  <a:lnTo>
                    <a:pt x="190" y="768"/>
                  </a:lnTo>
                  <a:lnTo>
                    <a:pt x="177" y="767"/>
                  </a:lnTo>
                  <a:lnTo>
                    <a:pt x="170" y="760"/>
                  </a:lnTo>
                  <a:lnTo>
                    <a:pt x="161" y="756"/>
                  </a:lnTo>
                  <a:lnTo>
                    <a:pt x="150" y="754"/>
                  </a:lnTo>
                  <a:lnTo>
                    <a:pt x="139" y="753"/>
                  </a:lnTo>
                  <a:lnTo>
                    <a:pt x="136" y="752"/>
                  </a:lnTo>
                  <a:lnTo>
                    <a:pt x="133" y="748"/>
                  </a:lnTo>
                  <a:lnTo>
                    <a:pt x="132" y="746"/>
                  </a:lnTo>
                  <a:lnTo>
                    <a:pt x="127" y="741"/>
                  </a:lnTo>
                  <a:lnTo>
                    <a:pt x="125" y="740"/>
                  </a:lnTo>
                  <a:lnTo>
                    <a:pt x="121" y="739"/>
                  </a:lnTo>
                  <a:lnTo>
                    <a:pt x="126" y="728"/>
                  </a:lnTo>
                  <a:lnTo>
                    <a:pt x="130" y="703"/>
                  </a:lnTo>
                  <a:lnTo>
                    <a:pt x="135" y="691"/>
                  </a:lnTo>
                  <a:lnTo>
                    <a:pt x="135" y="688"/>
                  </a:lnTo>
                  <a:lnTo>
                    <a:pt x="133" y="685"/>
                  </a:lnTo>
                  <a:lnTo>
                    <a:pt x="132" y="683"/>
                  </a:lnTo>
                  <a:lnTo>
                    <a:pt x="128" y="681"/>
                  </a:lnTo>
                  <a:lnTo>
                    <a:pt x="121" y="677"/>
                  </a:lnTo>
                  <a:lnTo>
                    <a:pt x="119" y="675"/>
                  </a:lnTo>
                  <a:lnTo>
                    <a:pt x="122" y="668"/>
                  </a:lnTo>
                  <a:lnTo>
                    <a:pt x="123" y="667"/>
                  </a:lnTo>
                  <a:lnTo>
                    <a:pt x="123" y="661"/>
                  </a:lnTo>
                  <a:lnTo>
                    <a:pt x="122" y="655"/>
                  </a:lnTo>
                  <a:lnTo>
                    <a:pt x="118" y="650"/>
                  </a:lnTo>
                  <a:lnTo>
                    <a:pt x="114" y="646"/>
                  </a:lnTo>
                  <a:lnTo>
                    <a:pt x="109" y="641"/>
                  </a:lnTo>
                  <a:lnTo>
                    <a:pt x="109" y="632"/>
                  </a:lnTo>
                  <a:lnTo>
                    <a:pt x="107" y="629"/>
                  </a:lnTo>
                  <a:lnTo>
                    <a:pt x="105" y="628"/>
                  </a:lnTo>
                  <a:lnTo>
                    <a:pt x="100" y="623"/>
                  </a:lnTo>
                  <a:lnTo>
                    <a:pt x="99" y="621"/>
                  </a:lnTo>
                  <a:lnTo>
                    <a:pt x="97" y="612"/>
                  </a:lnTo>
                  <a:lnTo>
                    <a:pt x="95" y="602"/>
                  </a:lnTo>
                  <a:lnTo>
                    <a:pt x="93" y="593"/>
                  </a:lnTo>
                  <a:lnTo>
                    <a:pt x="92" y="591"/>
                  </a:lnTo>
                  <a:lnTo>
                    <a:pt x="90" y="590"/>
                  </a:lnTo>
                  <a:lnTo>
                    <a:pt x="86" y="586"/>
                  </a:lnTo>
                  <a:lnTo>
                    <a:pt x="84" y="581"/>
                  </a:lnTo>
                  <a:lnTo>
                    <a:pt x="83" y="578"/>
                  </a:lnTo>
                  <a:lnTo>
                    <a:pt x="83" y="576"/>
                  </a:lnTo>
                  <a:lnTo>
                    <a:pt x="75" y="559"/>
                  </a:lnTo>
                  <a:lnTo>
                    <a:pt x="72" y="551"/>
                  </a:lnTo>
                  <a:lnTo>
                    <a:pt x="72" y="542"/>
                  </a:lnTo>
                  <a:lnTo>
                    <a:pt x="73" y="530"/>
                  </a:lnTo>
                  <a:lnTo>
                    <a:pt x="79" y="530"/>
                  </a:lnTo>
                  <a:lnTo>
                    <a:pt x="83" y="527"/>
                  </a:lnTo>
                  <a:lnTo>
                    <a:pt x="84" y="524"/>
                  </a:lnTo>
                  <a:lnTo>
                    <a:pt x="85" y="523"/>
                  </a:lnTo>
                  <a:lnTo>
                    <a:pt x="87" y="522"/>
                  </a:lnTo>
                  <a:lnTo>
                    <a:pt x="90" y="522"/>
                  </a:lnTo>
                  <a:lnTo>
                    <a:pt x="90" y="508"/>
                  </a:lnTo>
                  <a:lnTo>
                    <a:pt x="87" y="496"/>
                  </a:lnTo>
                  <a:lnTo>
                    <a:pt x="85" y="494"/>
                  </a:lnTo>
                  <a:lnTo>
                    <a:pt x="73" y="494"/>
                  </a:lnTo>
                  <a:lnTo>
                    <a:pt x="71" y="492"/>
                  </a:lnTo>
                  <a:lnTo>
                    <a:pt x="59" y="475"/>
                  </a:lnTo>
                  <a:lnTo>
                    <a:pt x="56" y="466"/>
                  </a:lnTo>
                  <a:lnTo>
                    <a:pt x="57" y="462"/>
                  </a:lnTo>
                  <a:lnTo>
                    <a:pt x="61" y="455"/>
                  </a:lnTo>
                  <a:lnTo>
                    <a:pt x="62" y="452"/>
                  </a:lnTo>
                  <a:lnTo>
                    <a:pt x="62" y="447"/>
                  </a:lnTo>
                  <a:lnTo>
                    <a:pt x="59" y="440"/>
                  </a:lnTo>
                  <a:lnTo>
                    <a:pt x="58" y="436"/>
                  </a:lnTo>
                  <a:lnTo>
                    <a:pt x="59" y="432"/>
                  </a:lnTo>
                  <a:lnTo>
                    <a:pt x="65" y="432"/>
                  </a:lnTo>
                  <a:lnTo>
                    <a:pt x="71" y="436"/>
                  </a:lnTo>
                  <a:lnTo>
                    <a:pt x="76" y="441"/>
                  </a:lnTo>
                  <a:lnTo>
                    <a:pt x="80" y="448"/>
                  </a:lnTo>
                  <a:lnTo>
                    <a:pt x="87" y="452"/>
                  </a:lnTo>
                  <a:lnTo>
                    <a:pt x="87" y="447"/>
                  </a:lnTo>
                  <a:lnTo>
                    <a:pt x="86" y="438"/>
                  </a:lnTo>
                  <a:lnTo>
                    <a:pt x="85" y="426"/>
                  </a:lnTo>
                  <a:lnTo>
                    <a:pt x="82" y="417"/>
                  </a:lnTo>
                  <a:lnTo>
                    <a:pt x="78" y="406"/>
                  </a:lnTo>
                  <a:lnTo>
                    <a:pt x="76" y="395"/>
                  </a:lnTo>
                  <a:lnTo>
                    <a:pt x="90" y="395"/>
                  </a:lnTo>
                  <a:lnTo>
                    <a:pt x="94" y="397"/>
                  </a:lnTo>
                  <a:lnTo>
                    <a:pt x="95" y="398"/>
                  </a:lnTo>
                  <a:lnTo>
                    <a:pt x="100" y="398"/>
                  </a:lnTo>
                  <a:lnTo>
                    <a:pt x="102" y="397"/>
                  </a:lnTo>
                  <a:lnTo>
                    <a:pt x="105" y="397"/>
                  </a:lnTo>
                  <a:lnTo>
                    <a:pt x="107" y="398"/>
                  </a:lnTo>
                  <a:lnTo>
                    <a:pt x="111" y="399"/>
                  </a:lnTo>
                  <a:lnTo>
                    <a:pt x="113" y="401"/>
                  </a:lnTo>
                  <a:lnTo>
                    <a:pt x="115" y="404"/>
                  </a:lnTo>
                  <a:lnTo>
                    <a:pt x="121" y="404"/>
                  </a:lnTo>
                  <a:lnTo>
                    <a:pt x="126" y="402"/>
                  </a:lnTo>
                  <a:lnTo>
                    <a:pt x="128" y="402"/>
                  </a:lnTo>
                  <a:lnTo>
                    <a:pt x="130" y="401"/>
                  </a:lnTo>
                  <a:lnTo>
                    <a:pt x="133" y="401"/>
                  </a:lnTo>
                  <a:lnTo>
                    <a:pt x="135" y="404"/>
                  </a:lnTo>
                  <a:lnTo>
                    <a:pt x="136" y="406"/>
                  </a:lnTo>
                  <a:lnTo>
                    <a:pt x="139" y="410"/>
                  </a:lnTo>
                  <a:lnTo>
                    <a:pt x="140" y="412"/>
                  </a:lnTo>
                  <a:lnTo>
                    <a:pt x="143" y="415"/>
                  </a:lnTo>
                  <a:lnTo>
                    <a:pt x="143" y="408"/>
                  </a:lnTo>
                  <a:lnTo>
                    <a:pt x="141" y="404"/>
                  </a:lnTo>
                  <a:lnTo>
                    <a:pt x="136" y="401"/>
                  </a:lnTo>
                  <a:lnTo>
                    <a:pt x="132" y="398"/>
                  </a:lnTo>
                  <a:lnTo>
                    <a:pt x="128" y="396"/>
                  </a:lnTo>
                  <a:lnTo>
                    <a:pt x="129" y="392"/>
                  </a:lnTo>
                  <a:lnTo>
                    <a:pt x="122" y="396"/>
                  </a:lnTo>
                  <a:lnTo>
                    <a:pt x="114" y="395"/>
                  </a:lnTo>
                  <a:lnTo>
                    <a:pt x="107" y="392"/>
                  </a:lnTo>
                  <a:lnTo>
                    <a:pt x="101" y="390"/>
                  </a:lnTo>
                  <a:lnTo>
                    <a:pt x="95" y="392"/>
                  </a:lnTo>
                  <a:lnTo>
                    <a:pt x="91" y="390"/>
                  </a:lnTo>
                  <a:lnTo>
                    <a:pt x="87" y="385"/>
                  </a:lnTo>
                  <a:lnTo>
                    <a:pt x="85" y="382"/>
                  </a:lnTo>
                  <a:lnTo>
                    <a:pt x="80" y="380"/>
                  </a:lnTo>
                  <a:lnTo>
                    <a:pt x="73" y="378"/>
                  </a:lnTo>
                  <a:lnTo>
                    <a:pt x="69" y="382"/>
                  </a:lnTo>
                  <a:lnTo>
                    <a:pt x="66" y="396"/>
                  </a:lnTo>
                  <a:lnTo>
                    <a:pt x="65" y="404"/>
                  </a:lnTo>
                  <a:lnTo>
                    <a:pt x="45" y="384"/>
                  </a:lnTo>
                  <a:lnTo>
                    <a:pt x="43" y="383"/>
                  </a:lnTo>
                  <a:lnTo>
                    <a:pt x="41" y="381"/>
                  </a:lnTo>
                  <a:lnTo>
                    <a:pt x="38" y="376"/>
                  </a:lnTo>
                  <a:lnTo>
                    <a:pt x="38" y="373"/>
                  </a:lnTo>
                  <a:lnTo>
                    <a:pt x="40" y="370"/>
                  </a:lnTo>
                  <a:lnTo>
                    <a:pt x="41" y="370"/>
                  </a:lnTo>
                  <a:lnTo>
                    <a:pt x="42" y="371"/>
                  </a:lnTo>
                  <a:lnTo>
                    <a:pt x="43" y="374"/>
                  </a:lnTo>
                  <a:lnTo>
                    <a:pt x="44" y="375"/>
                  </a:lnTo>
                  <a:lnTo>
                    <a:pt x="45" y="375"/>
                  </a:lnTo>
                  <a:lnTo>
                    <a:pt x="43" y="356"/>
                  </a:lnTo>
                  <a:lnTo>
                    <a:pt x="37" y="339"/>
                  </a:lnTo>
                  <a:lnTo>
                    <a:pt x="36" y="336"/>
                  </a:lnTo>
                  <a:lnTo>
                    <a:pt x="34" y="335"/>
                  </a:lnTo>
                  <a:lnTo>
                    <a:pt x="28" y="329"/>
                  </a:lnTo>
                  <a:lnTo>
                    <a:pt x="27" y="327"/>
                  </a:lnTo>
                  <a:lnTo>
                    <a:pt x="24" y="324"/>
                  </a:lnTo>
                  <a:lnTo>
                    <a:pt x="22" y="319"/>
                  </a:lnTo>
                  <a:lnTo>
                    <a:pt x="22" y="311"/>
                  </a:lnTo>
                  <a:lnTo>
                    <a:pt x="17" y="301"/>
                  </a:lnTo>
                  <a:lnTo>
                    <a:pt x="12" y="293"/>
                  </a:lnTo>
                  <a:lnTo>
                    <a:pt x="8" y="285"/>
                  </a:lnTo>
                  <a:lnTo>
                    <a:pt x="9" y="280"/>
                  </a:lnTo>
                  <a:lnTo>
                    <a:pt x="13" y="273"/>
                  </a:lnTo>
                  <a:lnTo>
                    <a:pt x="14" y="265"/>
                  </a:lnTo>
                  <a:lnTo>
                    <a:pt x="14" y="257"/>
                  </a:lnTo>
                  <a:lnTo>
                    <a:pt x="12" y="251"/>
                  </a:lnTo>
                  <a:lnTo>
                    <a:pt x="12" y="245"/>
                  </a:lnTo>
                  <a:lnTo>
                    <a:pt x="14" y="237"/>
                  </a:lnTo>
                  <a:lnTo>
                    <a:pt x="17" y="230"/>
                  </a:lnTo>
                  <a:lnTo>
                    <a:pt x="21" y="224"/>
                  </a:lnTo>
                  <a:lnTo>
                    <a:pt x="22" y="215"/>
                  </a:lnTo>
                  <a:lnTo>
                    <a:pt x="22" y="203"/>
                  </a:lnTo>
                  <a:lnTo>
                    <a:pt x="19" y="186"/>
                  </a:lnTo>
                  <a:lnTo>
                    <a:pt x="12" y="170"/>
                  </a:lnTo>
                  <a:lnTo>
                    <a:pt x="5" y="160"/>
                  </a:lnTo>
                  <a:lnTo>
                    <a:pt x="0" y="150"/>
                  </a:lnTo>
                  <a:lnTo>
                    <a:pt x="1" y="136"/>
                  </a:lnTo>
                  <a:lnTo>
                    <a:pt x="7" y="124"/>
                  </a:lnTo>
                  <a:lnTo>
                    <a:pt x="16" y="114"/>
                  </a:lnTo>
                  <a:lnTo>
                    <a:pt x="28" y="108"/>
                  </a:lnTo>
                  <a:lnTo>
                    <a:pt x="26" y="105"/>
                  </a:lnTo>
                  <a:lnTo>
                    <a:pt x="26" y="102"/>
                  </a:lnTo>
                  <a:lnTo>
                    <a:pt x="29" y="98"/>
                  </a:lnTo>
                  <a:lnTo>
                    <a:pt x="31" y="97"/>
                  </a:lnTo>
                  <a:lnTo>
                    <a:pt x="33" y="95"/>
                  </a:lnTo>
                  <a:lnTo>
                    <a:pt x="34" y="94"/>
                  </a:lnTo>
                  <a:lnTo>
                    <a:pt x="34" y="88"/>
                  </a:lnTo>
                  <a:lnTo>
                    <a:pt x="33" y="84"/>
                  </a:lnTo>
                  <a:lnTo>
                    <a:pt x="33" y="80"/>
                  </a:lnTo>
                  <a:lnTo>
                    <a:pt x="34" y="76"/>
                  </a:lnTo>
                  <a:lnTo>
                    <a:pt x="38" y="69"/>
                  </a:lnTo>
                  <a:lnTo>
                    <a:pt x="44" y="63"/>
                  </a:lnTo>
                  <a:lnTo>
                    <a:pt x="48" y="56"/>
                  </a:lnTo>
                  <a:lnTo>
                    <a:pt x="50" y="44"/>
                  </a:lnTo>
                  <a:lnTo>
                    <a:pt x="49" y="30"/>
                  </a:lnTo>
                  <a:lnTo>
                    <a:pt x="50" y="14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FAADA4A9-C7D2-45DD-BF0F-3E338D327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8187" y="1630870"/>
              <a:ext cx="1051647" cy="879069"/>
            </a:xfrm>
            <a:custGeom>
              <a:avLst/>
              <a:gdLst/>
              <a:ahLst/>
              <a:cxnLst>
                <a:cxn ang="0">
                  <a:pos x="134" y="1"/>
                </a:cxn>
                <a:cxn ang="0">
                  <a:pos x="136" y="7"/>
                </a:cxn>
                <a:cxn ang="0">
                  <a:pos x="148" y="4"/>
                </a:cxn>
                <a:cxn ang="0">
                  <a:pos x="163" y="15"/>
                </a:cxn>
                <a:cxn ang="0">
                  <a:pos x="188" y="23"/>
                </a:cxn>
                <a:cxn ang="0">
                  <a:pos x="191" y="28"/>
                </a:cxn>
                <a:cxn ang="0">
                  <a:pos x="192" y="50"/>
                </a:cxn>
                <a:cxn ang="0">
                  <a:pos x="193" y="71"/>
                </a:cxn>
                <a:cxn ang="0">
                  <a:pos x="205" y="78"/>
                </a:cxn>
                <a:cxn ang="0">
                  <a:pos x="216" y="86"/>
                </a:cxn>
                <a:cxn ang="0">
                  <a:pos x="242" y="84"/>
                </a:cxn>
                <a:cxn ang="0">
                  <a:pos x="250" y="81"/>
                </a:cxn>
                <a:cxn ang="0">
                  <a:pos x="290" y="97"/>
                </a:cxn>
                <a:cxn ang="0">
                  <a:pos x="315" y="97"/>
                </a:cxn>
                <a:cxn ang="0">
                  <a:pos x="332" y="100"/>
                </a:cxn>
                <a:cxn ang="0">
                  <a:pos x="379" y="99"/>
                </a:cxn>
                <a:cxn ang="0">
                  <a:pos x="422" y="100"/>
                </a:cxn>
                <a:cxn ang="0">
                  <a:pos x="500" y="114"/>
                </a:cxn>
                <a:cxn ang="0">
                  <a:pos x="567" y="133"/>
                </a:cxn>
                <a:cxn ang="0">
                  <a:pos x="581" y="153"/>
                </a:cxn>
                <a:cxn ang="0">
                  <a:pos x="585" y="162"/>
                </a:cxn>
                <a:cxn ang="0">
                  <a:pos x="573" y="184"/>
                </a:cxn>
                <a:cxn ang="0">
                  <a:pos x="557" y="210"/>
                </a:cxn>
                <a:cxn ang="0">
                  <a:pos x="552" y="216"/>
                </a:cxn>
                <a:cxn ang="0">
                  <a:pos x="547" y="224"/>
                </a:cxn>
                <a:cxn ang="0">
                  <a:pos x="530" y="242"/>
                </a:cxn>
                <a:cxn ang="0">
                  <a:pos x="514" y="278"/>
                </a:cxn>
                <a:cxn ang="0">
                  <a:pos x="518" y="284"/>
                </a:cxn>
                <a:cxn ang="0">
                  <a:pos x="526" y="286"/>
                </a:cxn>
                <a:cxn ang="0">
                  <a:pos x="525" y="310"/>
                </a:cxn>
                <a:cxn ang="0">
                  <a:pos x="514" y="334"/>
                </a:cxn>
                <a:cxn ang="0">
                  <a:pos x="491" y="450"/>
                </a:cxn>
                <a:cxn ang="0">
                  <a:pos x="222" y="427"/>
                </a:cxn>
                <a:cxn ang="0">
                  <a:pos x="87" y="391"/>
                </a:cxn>
                <a:cxn ang="0">
                  <a:pos x="23" y="373"/>
                </a:cxn>
                <a:cxn ang="0">
                  <a:pos x="1" y="335"/>
                </a:cxn>
                <a:cxn ang="0">
                  <a:pos x="8" y="299"/>
                </a:cxn>
                <a:cxn ang="0">
                  <a:pos x="18" y="271"/>
                </a:cxn>
                <a:cxn ang="0">
                  <a:pos x="27" y="254"/>
                </a:cxn>
                <a:cxn ang="0">
                  <a:pos x="34" y="250"/>
                </a:cxn>
                <a:cxn ang="0">
                  <a:pos x="38" y="249"/>
                </a:cxn>
                <a:cxn ang="0">
                  <a:pos x="43" y="243"/>
                </a:cxn>
                <a:cxn ang="0">
                  <a:pos x="44" y="229"/>
                </a:cxn>
                <a:cxn ang="0">
                  <a:pos x="49" y="223"/>
                </a:cxn>
                <a:cxn ang="0">
                  <a:pos x="56" y="221"/>
                </a:cxn>
                <a:cxn ang="0">
                  <a:pos x="58" y="214"/>
                </a:cxn>
                <a:cxn ang="0">
                  <a:pos x="57" y="204"/>
                </a:cxn>
                <a:cxn ang="0">
                  <a:pos x="70" y="173"/>
                </a:cxn>
                <a:cxn ang="0">
                  <a:pos x="82" y="137"/>
                </a:cxn>
                <a:cxn ang="0">
                  <a:pos x="105" y="85"/>
                </a:cxn>
                <a:cxn ang="0">
                  <a:pos x="119" y="64"/>
                </a:cxn>
                <a:cxn ang="0">
                  <a:pos x="120" y="63"/>
                </a:cxn>
                <a:cxn ang="0">
                  <a:pos x="115" y="55"/>
                </a:cxn>
                <a:cxn ang="0">
                  <a:pos x="121" y="33"/>
                </a:cxn>
                <a:cxn ang="0">
                  <a:pos x="131" y="0"/>
                </a:cxn>
              </a:cxnLst>
              <a:rect l="0" t="0" r="r" b="b"/>
              <a:pathLst>
                <a:path w="585" h="489">
                  <a:moveTo>
                    <a:pt x="131" y="0"/>
                  </a:moveTo>
                  <a:lnTo>
                    <a:pt x="132" y="1"/>
                  </a:lnTo>
                  <a:lnTo>
                    <a:pt x="134" y="1"/>
                  </a:lnTo>
                  <a:lnTo>
                    <a:pt x="135" y="2"/>
                  </a:lnTo>
                  <a:lnTo>
                    <a:pt x="135" y="6"/>
                  </a:lnTo>
                  <a:lnTo>
                    <a:pt x="136" y="7"/>
                  </a:lnTo>
                  <a:lnTo>
                    <a:pt x="137" y="7"/>
                  </a:lnTo>
                  <a:lnTo>
                    <a:pt x="138" y="8"/>
                  </a:lnTo>
                  <a:lnTo>
                    <a:pt x="148" y="4"/>
                  </a:lnTo>
                  <a:lnTo>
                    <a:pt x="155" y="5"/>
                  </a:lnTo>
                  <a:lnTo>
                    <a:pt x="160" y="9"/>
                  </a:lnTo>
                  <a:lnTo>
                    <a:pt x="163" y="15"/>
                  </a:lnTo>
                  <a:lnTo>
                    <a:pt x="172" y="15"/>
                  </a:lnTo>
                  <a:lnTo>
                    <a:pt x="179" y="16"/>
                  </a:lnTo>
                  <a:lnTo>
                    <a:pt x="188" y="23"/>
                  </a:lnTo>
                  <a:lnTo>
                    <a:pt x="187" y="26"/>
                  </a:lnTo>
                  <a:lnTo>
                    <a:pt x="190" y="28"/>
                  </a:lnTo>
                  <a:lnTo>
                    <a:pt x="191" y="28"/>
                  </a:lnTo>
                  <a:lnTo>
                    <a:pt x="192" y="29"/>
                  </a:lnTo>
                  <a:lnTo>
                    <a:pt x="193" y="41"/>
                  </a:lnTo>
                  <a:lnTo>
                    <a:pt x="192" y="50"/>
                  </a:lnTo>
                  <a:lnTo>
                    <a:pt x="190" y="58"/>
                  </a:lnTo>
                  <a:lnTo>
                    <a:pt x="190" y="64"/>
                  </a:lnTo>
                  <a:lnTo>
                    <a:pt x="193" y="71"/>
                  </a:lnTo>
                  <a:lnTo>
                    <a:pt x="200" y="77"/>
                  </a:lnTo>
                  <a:lnTo>
                    <a:pt x="202" y="78"/>
                  </a:lnTo>
                  <a:lnTo>
                    <a:pt x="205" y="78"/>
                  </a:lnTo>
                  <a:lnTo>
                    <a:pt x="208" y="79"/>
                  </a:lnTo>
                  <a:lnTo>
                    <a:pt x="210" y="81"/>
                  </a:lnTo>
                  <a:lnTo>
                    <a:pt x="216" y="86"/>
                  </a:lnTo>
                  <a:lnTo>
                    <a:pt x="236" y="86"/>
                  </a:lnTo>
                  <a:lnTo>
                    <a:pt x="240" y="85"/>
                  </a:lnTo>
                  <a:lnTo>
                    <a:pt x="242" y="84"/>
                  </a:lnTo>
                  <a:lnTo>
                    <a:pt x="244" y="82"/>
                  </a:lnTo>
                  <a:lnTo>
                    <a:pt x="247" y="81"/>
                  </a:lnTo>
                  <a:lnTo>
                    <a:pt x="250" y="81"/>
                  </a:lnTo>
                  <a:lnTo>
                    <a:pt x="265" y="83"/>
                  </a:lnTo>
                  <a:lnTo>
                    <a:pt x="278" y="88"/>
                  </a:lnTo>
                  <a:lnTo>
                    <a:pt x="290" y="97"/>
                  </a:lnTo>
                  <a:lnTo>
                    <a:pt x="298" y="99"/>
                  </a:lnTo>
                  <a:lnTo>
                    <a:pt x="306" y="98"/>
                  </a:lnTo>
                  <a:lnTo>
                    <a:pt x="315" y="97"/>
                  </a:lnTo>
                  <a:lnTo>
                    <a:pt x="323" y="97"/>
                  </a:lnTo>
                  <a:lnTo>
                    <a:pt x="328" y="98"/>
                  </a:lnTo>
                  <a:lnTo>
                    <a:pt x="332" y="100"/>
                  </a:lnTo>
                  <a:lnTo>
                    <a:pt x="341" y="103"/>
                  </a:lnTo>
                  <a:lnTo>
                    <a:pt x="361" y="102"/>
                  </a:lnTo>
                  <a:lnTo>
                    <a:pt x="379" y="99"/>
                  </a:lnTo>
                  <a:lnTo>
                    <a:pt x="399" y="97"/>
                  </a:lnTo>
                  <a:lnTo>
                    <a:pt x="411" y="98"/>
                  </a:lnTo>
                  <a:lnTo>
                    <a:pt x="422" y="100"/>
                  </a:lnTo>
                  <a:lnTo>
                    <a:pt x="442" y="100"/>
                  </a:lnTo>
                  <a:lnTo>
                    <a:pt x="471" y="106"/>
                  </a:lnTo>
                  <a:lnTo>
                    <a:pt x="500" y="114"/>
                  </a:lnTo>
                  <a:lnTo>
                    <a:pt x="532" y="120"/>
                  </a:lnTo>
                  <a:lnTo>
                    <a:pt x="563" y="125"/>
                  </a:lnTo>
                  <a:lnTo>
                    <a:pt x="567" y="133"/>
                  </a:lnTo>
                  <a:lnTo>
                    <a:pt x="574" y="145"/>
                  </a:lnTo>
                  <a:lnTo>
                    <a:pt x="576" y="148"/>
                  </a:lnTo>
                  <a:lnTo>
                    <a:pt x="581" y="153"/>
                  </a:lnTo>
                  <a:lnTo>
                    <a:pt x="583" y="156"/>
                  </a:lnTo>
                  <a:lnTo>
                    <a:pt x="585" y="159"/>
                  </a:lnTo>
                  <a:lnTo>
                    <a:pt x="585" y="162"/>
                  </a:lnTo>
                  <a:lnTo>
                    <a:pt x="583" y="169"/>
                  </a:lnTo>
                  <a:lnTo>
                    <a:pt x="578" y="177"/>
                  </a:lnTo>
                  <a:lnTo>
                    <a:pt x="573" y="184"/>
                  </a:lnTo>
                  <a:lnTo>
                    <a:pt x="566" y="193"/>
                  </a:lnTo>
                  <a:lnTo>
                    <a:pt x="561" y="201"/>
                  </a:lnTo>
                  <a:lnTo>
                    <a:pt x="557" y="210"/>
                  </a:lnTo>
                  <a:lnTo>
                    <a:pt x="556" y="212"/>
                  </a:lnTo>
                  <a:lnTo>
                    <a:pt x="554" y="214"/>
                  </a:lnTo>
                  <a:lnTo>
                    <a:pt x="552" y="216"/>
                  </a:lnTo>
                  <a:lnTo>
                    <a:pt x="549" y="217"/>
                  </a:lnTo>
                  <a:lnTo>
                    <a:pt x="547" y="222"/>
                  </a:lnTo>
                  <a:lnTo>
                    <a:pt x="547" y="224"/>
                  </a:lnTo>
                  <a:lnTo>
                    <a:pt x="548" y="226"/>
                  </a:lnTo>
                  <a:lnTo>
                    <a:pt x="539" y="233"/>
                  </a:lnTo>
                  <a:lnTo>
                    <a:pt x="530" y="242"/>
                  </a:lnTo>
                  <a:lnTo>
                    <a:pt x="521" y="251"/>
                  </a:lnTo>
                  <a:lnTo>
                    <a:pt x="517" y="263"/>
                  </a:lnTo>
                  <a:lnTo>
                    <a:pt x="514" y="278"/>
                  </a:lnTo>
                  <a:lnTo>
                    <a:pt x="514" y="281"/>
                  </a:lnTo>
                  <a:lnTo>
                    <a:pt x="517" y="282"/>
                  </a:lnTo>
                  <a:lnTo>
                    <a:pt x="518" y="284"/>
                  </a:lnTo>
                  <a:lnTo>
                    <a:pt x="520" y="285"/>
                  </a:lnTo>
                  <a:lnTo>
                    <a:pt x="524" y="286"/>
                  </a:lnTo>
                  <a:lnTo>
                    <a:pt x="526" y="286"/>
                  </a:lnTo>
                  <a:lnTo>
                    <a:pt x="528" y="287"/>
                  </a:lnTo>
                  <a:lnTo>
                    <a:pt x="530" y="289"/>
                  </a:lnTo>
                  <a:lnTo>
                    <a:pt x="525" y="310"/>
                  </a:lnTo>
                  <a:lnTo>
                    <a:pt x="521" y="319"/>
                  </a:lnTo>
                  <a:lnTo>
                    <a:pt x="517" y="326"/>
                  </a:lnTo>
                  <a:lnTo>
                    <a:pt x="514" y="334"/>
                  </a:lnTo>
                  <a:lnTo>
                    <a:pt x="507" y="372"/>
                  </a:lnTo>
                  <a:lnTo>
                    <a:pt x="500" y="412"/>
                  </a:lnTo>
                  <a:lnTo>
                    <a:pt x="491" y="450"/>
                  </a:lnTo>
                  <a:lnTo>
                    <a:pt x="483" y="489"/>
                  </a:lnTo>
                  <a:lnTo>
                    <a:pt x="351" y="460"/>
                  </a:lnTo>
                  <a:lnTo>
                    <a:pt x="222" y="427"/>
                  </a:lnTo>
                  <a:lnTo>
                    <a:pt x="95" y="393"/>
                  </a:lnTo>
                  <a:lnTo>
                    <a:pt x="91" y="392"/>
                  </a:lnTo>
                  <a:lnTo>
                    <a:pt x="87" y="391"/>
                  </a:lnTo>
                  <a:lnTo>
                    <a:pt x="66" y="385"/>
                  </a:lnTo>
                  <a:lnTo>
                    <a:pt x="44" y="379"/>
                  </a:lnTo>
                  <a:lnTo>
                    <a:pt x="23" y="373"/>
                  </a:lnTo>
                  <a:lnTo>
                    <a:pt x="3" y="365"/>
                  </a:lnTo>
                  <a:lnTo>
                    <a:pt x="0" y="350"/>
                  </a:lnTo>
                  <a:lnTo>
                    <a:pt x="1" y="335"/>
                  </a:lnTo>
                  <a:lnTo>
                    <a:pt x="4" y="322"/>
                  </a:lnTo>
                  <a:lnTo>
                    <a:pt x="11" y="312"/>
                  </a:lnTo>
                  <a:lnTo>
                    <a:pt x="8" y="299"/>
                  </a:lnTo>
                  <a:lnTo>
                    <a:pt x="9" y="289"/>
                  </a:lnTo>
                  <a:lnTo>
                    <a:pt x="13" y="280"/>
                  </a:lnTo>
                  <a:lnTo>
                    <a:pt x="18" y="271"/>
                  </a:lnTo>
                  <a:lnTo>
                    <a:pt x="23" y="261"/>
                  </a:lnTo>
                  <a:lnTo>
                    <a:pt x="25" y="252"/>
                  </a:lnTo>
                  <a:lnTo>
                    <a:pt x="27" y="254"/>
                  </a:lnTo>
                  <a:lnTo>
                    <a:pt x="30" y="254"/>
                  </a:lnTo>
                  <a:lnTo>
                    <a:pt x="32" y="252"/>
                  </a:lnTo>
                  <a:lnTo>
                    <a:pt x="34" y="250"/>
                  </a:lnTo>
                  <a:lnTo>
                    <a:pt x="37" y="246"/>
                  </a:lnTo>
                  <a:lnTo>
                    <a:pt x="38" y="247"/>
                  </a:lnTo>
                  <a:lnTo>
                    <a:pt x="38" y="249"/>
                  </a:lnTo>
                  <a:lnTo>
                    <a:pt x="39" y="252"/>
                  </a:lnTo>
                  <a:lnTo>
                    <a:pt x="43" y="247"/>
                  </a:lnTo>
                  <a:lnTo>
                    <a:pt x="43" y="243"/>
                  </a:lnTo>
                  <a:lnTo>
                    <a:pt x="41" y="236"/>
                  </a:lnTo>
                  <a:lnTo>
                    <a:pt x="42" y="230"/>
                  </a:lnTo>
                  <a:lnTo>
                    <a:pt x="44" y="229"/>
                  </a:lnTo>
                  <a:lnTo>
                    <a:pt x="45" y="228"/>
                  </a:lnTo>
                  <a:lnTo>
                    <a:pt x="46" y="225"/>
                  </a:lnTo>
                  <a:lnTo>
                    <a:pt x="49" y="223"/>
                  </a:lnTo>
                  <a:lnTo>
                    <a:pt x="51" y="222"/>
                  </a:lnTo>
                  <a:lnTo>
                    <a:pt x="52" y="221"/>
                  </a:lnTo>
                  <a:lnTo>
                    <a:pt x="56" y="221"/>
                  </a:lnTo>
                  <a:lnTo>
                    <a:pt x="59" y="222"/>
                  </a:lnTo>
                  <a:lnTo>
                    <a:pt x="59" y="216"/>
                  </a:lnTo>
                  <a:lnTo>
                    <a:pt x="58" y="214"/>
                  </a:lnTo>
                  <a:lnTo>
                    <a:pt x="58" y="211"/>
                  </a:lnTo>
                  <a:lnTo>
                    <a:pt x="57" y="210"/>
                  </a:lnTo>
                  <a:lnTo>
                    <a:pt x="57" y="204"/>
                  </a:lnTo>
                  <a:lnTo>
                    <a:pt x="63" y="195"/>
                  </a:lnTo>
                  <a:lnTo>
                    <a:pt x="66" y="184"/>
                  </a:lnTo>
                  <a:lnTo>
                    <a:pt x="70" y="173"/>
                  </a:lnTo>
                  <a:lnTo>
                    <a:pt x="74" y="162"/>
                  </a:lnTo>
                  <a:lnTo>
                    <a:pt x="81" y="154"/>
                  </a:lnTo>
                  <a:lnTo>
                    <a:pt x="82" y="137"/>
                  </a:lnTo>
                  <a:lnTo>
                    <a:pt x="89" y="119"/>
                  </a:lnTo>
                  <a:lnTo>
                    <a:pt x="98" y="103"/>
                  </a:lnTo>
                  <a:lnTo>
                    <a:pt x="105" y="85"/>
                  </a:lnTo>
                  <a:lnTo>
                    <a:pt x="109" y="67"/>
                  </a:lnTo>
                  <a:lnTo>
                    <a:pt x="113" y="64"/>
                  </a:lnTo>
                  <a:lnTo>
                    <a:pt x="119" y="64"/>
                  </a:lnTo>
                  <a:lnTo>
                    <a:pt x="121" y="67"/>
                  </a:lnTo>
                  <a:lnTo>
                    <a:pt x="121" y="64"/>
                  </a:lnTo>
                  <a:lnTo>
                    <a:pt x="120" y="63"/>
                  </a:lnTo>
                  <a:lnTo>
                    <a:pt x="117" y="62"/>
                  </a:lnTo>
                  <a:lnTo>
                    <a:pt x="115" y="60"/>
                  </a:lnTo>
                  <a:lnTo>
                    <a:pt x="115" y="55"/>
                  </a:lnTo>
                  <a:lnTo>
                    <a:pt x="119" y="51"/>
                  </a:lnTo>
                  <a:lnTo>
                    <a:pt x="121" y="47"/>
                  </a:lnTo>
                  <a:lnTo>
                    <a:pt x="121" y="33"/>
                  </a:lnTo>
                  <a:lnTo>
                    <a:pt x="128" y="12"/>
                  </a:lnTo>
                  <a:lnTo>
                    <a:pt x="129" y="1"/>
                  </a:lnTo>
                  <a:lnTo>
                    <a:pt x="131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48BD0F4F-F7EF-4D81-A8AA-6E1150B6D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0876" y="1219200"/>
              <a:ext cx="859294" cy="627393"/>
            </a:xfrm>
            <a:custGeom>
              <a:avLst/>
              <a:gdLst/>
              <a:ahLst/>
              <a:cxnLst>
                <a:cxn ang="0">
                  <a:pos x="157" y="6"/>
                </a:cxn>
                <a:cxn ang="0">
                  <a:pos x="244" y="33"/>
                </a:cxn>
                <a:cxn ang="0">
                  <a:pos x="290" y="39"/>
                </a:cxn>
                <a:cxn ang="0">
                  <a:pos x="408" y="67"/>
                </a:cxn>
                <a:cxn ang="0">
                  <a:pos x="478" y="83"/>
                </a:cxn>
                <a:cxn ang="0">
                  <a:pos x="470" y="125"/>
                </a:cxn>
                <a:cxn ang="0">
                  <a:pos x="467" y="135"/>
                </a:cxn>
                <a:cxn ang="0">
                  <a:pos x="445" y="238"/>
                </a:cxn>
                <a:cxn ang="0">
                  <a:pos x="426" y="317"/>
                </a:cxn>
                <a:cxn ang="0">
                  <a:pos x="431" y="335"/>
                </a:cxn>
                <a:cxn ang="0">
                  <a:pos x="341" y="334"/>
                </a:cxn>
                <a:cxn ang="0">
                  <a:pos x="322" y="327"/>
                </a:cxn>
                <a:cxn ang="0">
                  <a:pos x="276" y="322"/>
                </a:cxn>
                <a:cxn ang="0">
                  <a:pos x="252" y="326"/>
                </a:cxn>
                <a:cxn ang="0">
                  <a:pos x="208" y="329"/>
                </a:cxn>
                <a:cxn ang="0">
                  <a:pos x="197" y="320"/>
                </a:cxn>
                <a:cxn ang="0">
                  <a:pos x="192" y="317"/>
                </a:cxn>
                <a:cxn ang="0">
                  <a:pos x="155" y="324"/>
                </a:cxn>
                <a:cxn ang="0">
                  <a:pos x="129" y="308"/>
                </a:cxn>
                <a:cxn ang="0">
                  <a:pos x="100" y="307"/>
                </a:cxn>
                <a:cxn ang="0">
                  <a:pos x="77" y="308"/>
                </a:cxn>
                <a:cxn ang="0">
                  <a:pos x="58" y="249"/>
                </a:cxn>
                <a:cxn ang="0">
                  <a:pos x="44" y="237"/>
                </a:cxn>
                <a:cxn ang="0">
                  <a:pos x="30" y="229"/>
                </a:cxn>
                <a:cxn ang="0">
                  <a:pos x="8" y="205"/>
                </a:cxn>
                <a:cxn ang="0">
                  <a:pos x="10" y="194"/>
                </a:cxn>
                <a:cxn ang="0">
                  <a:pos x="15" y="191"/>
                </a:cxn>
                <a:cxn ang="0">
                  <a:pos x="15" y="179"/>
                </a:cxn>
                <a:cxn ang="0">
                  <a:pos x="4" y="177"/>
                </a:cxn>
                <a:cxn ang="0">
                  <a:pos x="18" y="156"/>
                </a:cxn>
                <a:cxn ang="0">
                  <a:pos x="8" y="82"/>
                </a:cxn>
                <a:cxn ang="0">
                  <a:pos x="3" y="41"/>
                </a:cxn>
                <a:cxn ang="0">
                  <a:pos x="6" y="28"/>
                </a:cxn>
                <a:cxn ang="0">
                  <a:pos x="18" y="34"/>
                </a:cxn>
                <a:cxn ang="0">
                  <a:pos x="27" y="41"/>
                </a:cxn>
                <a:cxn ang="0">
                  <a:pos x="58" y="56"/>
                </a:cxn>
                <a:cxn ang="0">
                  <a:pos x="84" y="69"/>
                </a:cxn>
                <a:cxn ang="0">
                  <a:pos x="102" y="80"/>
                </a:cxn>
                <a:cxn ang="0">
                  <a:pos x="105" y="100"/>
                </a:cxn>
                <a:cxn ang="0">
                  <a:pos x="93" y="103"/>
                </a:cxn>
                <a:cxn ang="0">
                  <a:pos x="74" y="126"/>
                </a:cxn>
                <a:cxn ang="0">
                  <a:pos x="88" y="139"/>
                </a:cxn>
                <a:cxn ang="0">
                  <a:pos x="74" y="158"/>
                </a:cxn>
                <a:cxn ang="0">
                  <a:pos x="87" y="163"/>
                </a:cxn>
                <a:cxn ang="0">
                  <a:pos x="98" y="168"/>
                </a:cxn>
                <a:cxn ang="0">
                  <a:pos x="109" y="160"/>
                </a:cxn>
                <a:cxn ang="0">
                  <a:pos x="129" y="130"/>
                </a:cxn>
                <a:cxn ang="0">
                  <a:pos x="133" y="115"/>
                </a:cxn>
                <a:cxn ang="0">
                  <a:pos x="142" y="102"/>
                </a:cxn>
                <a:cxn ang="0">
                  <a:pos x="151" y="107"/>
                </a:cxn>
                <a:cxn ang="0">
                  <a:pos x="142" y="76"/>
                </a:cxn>
                <a:cxn ang="0">
                  <a:pos x="144" y="23"/>
                </a:cxn>
                <a:cxn ang="0">
                  <a:pos x="142" y="17"/>
                </a:cxn>
                <a:cxn ang="0">
                  <a:pos x="143" y="11"/>
                </a:cxn>
                <a:cxn ang="0">
                  <a:pos x="137" y="5"/>
                </a:cxn>
              </a:cxnLst>
              <a:rect l="0" t="0" r="r" b="b"/>
              <a:pathLst>
                <a:path w="478" h="349">
                  <a:moveTo>
                    <a:pt x="136" y="0"/>
                  </a:moveTo>
                  <a:lnTo>
                    <a:pt x="137" y="0"/>
                  </a:lnTo>
                  <a:lnTo>
                    <a:pt x="140" y="2"/>
                  </a:lnTo>
                  <a:lnTo>
                    <a:pt x="141" y="3"/>
                  </a:lnTo>
                  <a:lnTo>
                    <a:pt x="145" y="5"/>
                  </a:lnTo>
                  <a:lnTo>
                    <a:pt x="147" y="5"/>
                  </a:lnTo>
                  <a:lnTo>
                    <a:pt x="157" y="6"/>
                  </a:lnTo>
                  <a:lnTo>
                    <a:pt x="180" y="11"/>
                  </a:lnTo>
                  <a:lnTo>
                    <a:pt x="195" y="16"/>
                  </a:lnTo>
                  <a:lnTo>
                    <a:pt x="208" y="21"/>
                  </a:lnTo>
                  <a:lnTo>
                    <a:pt x="222" y="21"/>
                  </a:lnTo>
                  <a:lnTo>
                    <a:pt x="230" y="25"/>
                  </a:lnTo>
                  <a:lnTo>
                    <a:pt x="238" y="30"/>
                  </a:lnTo>
                  <a:lnTo>
                    <a:pt x="244" y="33"/>
                  </a:lnTo>
                  <a:lnTo>
                    <a:pt x="247" y="33"/>
                  </a:lnTo>
                  <a:lnTo>
                    <a:pt x="249" y="31"/>
                  </a:lnTo>
                  <a:lnTo>
                    <a:pt x="252" y="30"/>
                  </a:lnTo>
                  <a:lnTo>
                    <a:pt x="256" y="30"/>
                  </a:lnTo>
                  <a:lnTo>
                    <a:pt x="265" y="34"/>
                  </a:lnTo>
                  <a:lnTo>
                    <a:pt x="276" y="39"/>
                  </a:lnTo>
                  <a:lnTo>
                    <a:pt x="290" y="39"/>
                  </a:lnTo>
                  <a:lnTo>
                    <a:pt x="297" y="41"/>
                  </a:lnTo>
                  <a:lnTo>
                    <a:pt x="303" y="45"/>
                  </a:lnTo>
                  <a:lnTo>
                    <a:pt x="310" y="47"/>
                  </a:lnTo>
                  <a:lnTo>
                    <a:pt x="334" y="53"/>
                  </a:lnTo>
                  <a:lnTo>
                    <a:pt x="357" y="59"/>
                  </a:lnTo>
                  <a:lnTo>
                    <a:pt x="383" y="62"/>
                  </a:lnTo>
                  <a:lnTo>
                    <a:pt x="408" y="67"/>
                  </a:lnTo>
                  <a:lnTo>
                    <a:pt x="411" y="68"/>
                  </a:lnTo>
                  <a:lnTo>
                    <a:pt x="414" y="69"/>
                  </a:lnTo>
                  <a:lnTo>
                    <a:pt x="417" y="72"/>
                  </a:lnTo>
                  <a:lnTo>
                    <a:pt x="419" y="73"/>
                  </a:lnTo>
                  <a:lnTo>
                    <a:pt x="440" y="76"/>
                  </a:lnTo>
                  <a:lnTo>
                    <a:pt x="460" y="79"/>
                  </a:lnTo>
                  <a:lnTo>
                    <a:pt x="478" y="83"/>
                  </a:lnTo>
                  <a:lnTo>
                    <a:pt x="475" y="93"/>
                  </a:lnTo>
                  <a:lnTo>
                    <a:pt x="474" y="102"/>
                  </a:lnTo>
                  <a:lnTo>
                    <a:pt x="473" y="115"/>
                  </a:lnTo>
                  <a:lnTo>
                    <a:pt x="473" y="116"/>
                  </a:lnTo>
                  <a:lnTo>
                    <a:pt x="471" y="117"/>
                  </a:lnTo>
                  <a:lnTo>
                    <a:pt x="471" y="123"/>
                  </a:lnTo>
                  <a:lnTo>
                    <a:pt x="470" y="125"/>
                  </a:lnTo>
                  <a:lnTo>
                    <a:pt x="470" y="126"/>
                  </a:lnTo>
                  <a:lnTo>
                    <a:pt x="469" y="126"/>
                  </a:lnTo>
                  <a:lnTo>
                    <a:pt x="468" y="128"/>
                  </a:lnTo>
                  <a:lnTo>
                    <a:pt x="466" y="128"/>
                  </a:lnTo>
                  <a:lnTo>
                    <a:pt x="464" y="129"/>
                  </a:lnTo>
                  <a:lnTo>
                    <a:pt x="464" y="130"/>
                  </a:lnTo>
                  <a:lnTo>
                    <a:pt x="467" y="135"/>
                  </a:lnTo>
                  <a:lnTo>
                    <a:pt x="467" y="140"/>
                  </a:lnTo>
                  <a:lnTo>
                    <a:pt x="464" y="151"/>
                  </a:lnTo>
                  <a:lnTo>
                    <a:pt x="462" y="163"/>
                  </a:lnTo>
                  <a:lnTo>
                    <a:pt x="459" y="174"/>
                  </a:lnTo>
                  <a:lnTo>
                    <a:pt x="456" y="188"/>
                  </a:lnTo>
                  <a:lnTo>
                    <a:pt x="452" y="213"/>
                  </a:lnTo>
                  <a:lnTo>
                    <a:pt x="445" y="238"/>
                  </a:lnTo>
                  <a:lnTo>
                    <a:pt x="439" y="263"/>
                  </a:lnTo>
                  <a:lnTo>
                    <a:pt x="433" y="286"/>
                  </a:lnTo>
                  <a:lnTo>
                    <a:pt x="431" y="310"/>
                  </a:lnTo>
                  <a:lnTo>
                    <a:pt x="429" y="311"/>
                  </a:lnTo>
                  <a:lnTo>
                    <a:pt x="428" y="313"/>
                  </a:lnTo>
                  <a:lnTo>
                    <a:pt x="427" y="314"/>
                  </a:lnTo>
                  <a:lnTo>
                    <a:pt x="426" y="317"/>
                  </a:lnTo>
                  <a:lnTo>
                    <a:pt x="425" y="318"/>
                  </a:lnTo>
                  <a:lnTo>
                    <a:pt x="425" y="320"/>
                  </a:lnTo>
                  <a:lnTo>
                    <a:pt x="426" y="321"/>
                  </a:lnTo>
                  <a:lnTo>
                    <a:pt x="428" y="322"/>
                  </a:lnTo>
                  <a:lnTo>
                    <a:pt x="429" y="324"/>
                  </a:lnTo>
                  <a:lnTo>
                    <a:pt x="431" y="326"/>
                  </a:lnTo>
                  <a:lnTo>
                    <a:pt x="431" y="335"/>
                  </a:lnTo>
                  <a:lnTo>
                    <a:pt x="429" y="342"/>
                  </a:lnTo>
                  <a:lnTo>
                    <a:pt x="431" y="349"/>
                  </a:lnTo>
                  <a:lnTo>
                    <a:pt x="415" y="349"/>
                  </a:lnTo>
                  <a:lnTo>
                    <a:pt x="399" y="347"/>
                  </a:lnTo>
                  <a:lnTo>
                    <a:pt x="369" y="338"/>
                  </a:lnTo>
                  <a:lnTo>
                    <a:pt x="355" y="335"/>
                  </a:lnTo>
                  <a:lnTo>
                    <a:pt x="341" y="334"/>
                  </a:lnTo>
                  <a:lnTo>
                    <a:pt x="329" y="332"/>
                  </a:lnTo>
                  <a:lnTo>
                    <a:pt x="328" y="331"/>
                  </a:lnTo>
                  <a:lnTo>
                    <a:pt x="328" y="329"/>
                  </a:lnTo>
                  <a:lnTo>
                    <a:pt x="327" y="328"/>
                  </a:lnTo>
                  <a:lnTo>
                    <a:pt x="327" y="326"/>
                  </a:lnTo>
                  <a:lnTo>
                    <a:pt x="325" y="326"/>
                  </a:lnTo>
                  <a:lnTo>
                    <a:pt x="322" y="327"/>
                  </a:lnTo>
                  <a:lnTo>
                    <a:pt x="320" y="329"/>
                  </a:lnTo>
                  <a:lnTo>
                    <a:pt x="318" y="329"/>
                  </a:lnTo>
                  <a:lnTo>
                    <a:pt x="311" y="327"/>
                  </a:lnTo>
                  <a:lnTo>
                    <a:pt x="308" y="325"/>
                  </a:lnTo>
                  <a:lnTo>
                    <a:pt x="305" y="324"/>
                  </a:lnTo>
                  <a:lnTo>
                    <a:pt x="282" y="324"/>
                  </a:lnTo>
                  <a:lnTo>
                    <a:pt x="276" y="322"/>
                  </a:lnTo>
                  <a:lnTo>
                    <a:pt x="262" y="320"/>
                  </a:lnTo>
                  <a:lnTo>
                    <a:pt x="259" y="320"/>
                  </a:lnTo>
                  <a:lnTo>
                    <a:pt x="258" y="321"/>
                  </a:lnTo>
                  <a:lnTo>
                    <a:pt x="257" y="324"/>
                  </a:lnTo>
                  <a:lnTo>
                    <a:pt x="256" y="325"/>
                  </a:lnTo>
                  <a:lnTo>
                    <a:pt x="256" y="326"/>
                  </a:lnTo>
                  <a:lnTo>
                    <a:pt x="252" y="326"/>
                  </a:lnTo>
                  <a:lnTo>
                    <a:pt x="248" y="325"/>
                  </a:lnTo>
                  <a:lnTo>
                    <a:pt x="244" y="324"/>
                  </a:lnTo>
                  <a:lnTo>
                    <a:pt x="240" y="324"/>
                  </a:lnTo>
                  <a:lnTo>
                    <a:pt x="234" y="325"/>
                  </a:lnTo>
                  <a:lnTo>
                    <a:pt x="226" y="326"/>
                  </a:lnTo>
                  <a:lnTo>
                    <a:pt x="216" y="328"/>
                  </a:lnTo>
                  <a:lnTo>
                    <a:pt x="208" y="329"/>
                  </a:lnTo>
                  <a:lnTo>
                    <a:pt x="202" y="329"/>
                  </a:lnTo>
                  <a:lnTo>
                    <a:pt x="201" y="328"/>
                  </a:lnTo>
                  <a:lnTo>
                    <a:pt x="201" y="327"/>
                  </a:lnTo>
                  <a:lnTo>
                    <a:pt x="198" y="324"/>
                  </a:lnTo>
                  <a:lnTo>
                    <a:pt x="194" y="324"/>
                  </a:lnTo>
                  <a:lnTo>
                    <a:pt x="195" y="321"/>
                  </a:lnTo>
                  <a:lnTo>
                    <a:pt x="197" y="320"/>
                  </a:lnTo>
                  <a:lnTo>
                    <a:pt x="197" y="319"/>
                  </a:lnTo>
                  <a:lnTo>
                    <a:pt x="195" y="318"/>
                  </a:lnTo>
                  <a:lnTo>
                    <a:pt x="195" y="317"/>
                  </a:lnTo>
                  <a:lnTo>
                    <a:pt x="194" y="314"/>
                  </a:lnTo>
                  <a:lnTo>
                    <a:pt x="194" y="312"/>
                  </a:lnTo>
                  <a:lnTo>
                    <a:pt x="192" y="314"/>
                  </a:lnTo>
                  <a:lnTo>
                    <a:pt x="192" y="317"/>
                  </a:lnTo>
                  <a:lnTo>
                    <a:pt x="193" y="318"/>
                  </a:lnTo>
                  <a:lnTo>
                    <a:pt x="194" y="318"/>
                  </a:lnTo>
                  <a:lnTo>
                    <a:pt x="194" y="320"/>
                  </a:lnTo>
                  <a:lnTo>
                    <a:pt x="191" y="320"/>
                  </a:lnTo>
                  <a:lnTo>
                    <a:pt x="188" y="318"/>
                  </a:lnTo>
                  <a:lnTo>
                    <a:pt x="183" y="324"/>
                  </a:lnTo>
                  <a:lnTo>
                    <a:pt x="155" y="324"/>
                  </a:lnTo>
                  <a:lnTo>
                    <a:pt x="155" y="319"/>
                  </a:lnTo>
                  <a:lnTo>
                    <a:pt x="152" y="317"/>
                  </a:lnTo>
                  <a:lnTo>
                    <a:pt x="151" y="317"/>
                  </a:lnTo>
                  <a:lnTo>
                    <a:pt x="149" y="314"/>
                  </a:lnTo>
                  <a:lnTo>
                    <a:pt x="149" y="312"/>
                  </a:lnTo>
                  <a:lnTo>
                    <a:pt x="138" y="311"/>
                  </a:lnTo>
                  <a:lnTo>
                    <a:pt x="129" y="308"/>
                  </a:lnTo>
                  <a:lnTo>
                    <a:pt x="122" y="305"/>
                  </a:lnTo>
                  <a:lnTo>
                    <a:pt x="113" y="304"/>
                  </a:lnTo>
                  <a:lnTo>
                    <a:pt x="108" y="306"/>
                  </a:lnTo>
                  <a:lnTo>
                    <a:pt x="105" y="310"/>
                  </a:lnTo>
                  <a:lnTo>
                    <a:pt x="101" y="310"/>
                  </a:lnTo>
                  <a:lnTo>
                    <a:pt x="100" y="308"/>
                  </a:lnTo>
                  <a:lnTo>
                    <a:pt x="100" y="307"/>
                  </a:lnTo>
                  <a:lnTo>
                    <a:pt x="99" y="306"/>
                  </a:lnTo>
                  <a:lnTo>
                    <a:pt x="95" y="306"/>
                  </a:lnTo>
                  <a:lnTo>
                    <a:pt x="92" y="308"/>
                  </a:lnTo>
                  <a:lnTo>
                    <a:pt x="87" y="311"/>
                  </a:lnTo>
                  <a:lnTo>
                    <a:pt x="86" y="312"/>
                  </a:lnTo>
                  <a:lnTo>
                    <a:pt x="85" y="312"/>
                  </a:lnTo>
                  <a:lnTo>
                    <a:pt x="77" y="308"/>
                  </a:lnTo>
                  <a:lnTo>
                    <a:pt x="69" y="303"/>
                  </a:lnTo>
                  <a:lnTo>
                    <a:pt x="59" y="298"/>
                  </a:lnTo>
                  <a:lnTo>
                    <a:pt x="59" y="283"/>
                  </a:lnTo>
                  <a:lnTo>
                    <a:pt x="60" y="269"/>
                  </a:lnTo>
                  <a:lnTo>
                    <a:pt x="59" y="256"/>
                  </a:lnTo>
                  <a:lnTo>
                    <a:pt x="59" y="250"/>
                  </a:lnTo>
                  <a:lnTo>
                    <a:pt x="58" y="249"/>
                  </a:lnTo>
                  <a:lnTo>
                    <a:pt x="58" y="248"/>
                  </a:lnTo>
                  <a:lnTo>
                    <a:pt x="57" y="248"/>
                  </a:lnTo>
                  <a:lnTo>
                    <a:pt x="57" y="250"/>
                  </a:lnTo>
                  <a:lnTo>
                    <a:pt x="52" y="247"/>
                  </a:lnTo>
                  <a:lnTo>
                    <a:pt x="49" y="243"/>
                  </a:lnTo>
                  <a:lnTo>
                    <a:pt x="46" y="240"/>
                  </a:lnTo>
                  <a:lnTo>
                    <a:pt x="44" y="237"/>
                  </a:lnTo>
                  <a:lnTo>
                    <a:pt x="41" y="236"/>
                  </a:lnTo>
                  <a:lnTo>
                    <a:pt x="34" y="238"/>
                  </a:lnTo>
                  <a:lnTo>
                    <a:pt x="35" y="236"/>
                  </a:lnTo>
                  <a:lnTo>
                    <a:pt x="36" y="235"/>
                  </a:lnTo>
                  <a:lnTo>
                    <a:pt x="34" y="235"/>
                  </a:lnTo>
                  <a:lnTo>
                    <a:pt x="34" y="236"/>
                  </a:lnTo>
                  <a:lnTo>
                    <a:pt x="30" y="229"/>
                  </a:lnTo>
                  <a:lnTo>
                    <a:pt x="25" y="224"/>
                  </a:lnTo>
                  <a:lnTo>
                    <a:pt x="17" y="224"/>
                  </a:lnTo>
                  <a:lnTo>
                    <a:pt x="16" y="223"/>
                  </a:lnTo>
                  <a:lnTo>
                    <a:pt x="16" y="222"/>
                  </a:lnTo>
                  <a:lnTo>
                    <a:pt x="13" y="219"/>
                  </a:lnTo>
                  <a:lnTo>
                    <a:pt x="8" y="219"/>
                  </a:lnTo>
                  <a:lnTo>
                    <a:pt x="8" y="205"/>
                  </a:lnTo>
                  <a:lnTo>
                    <a:pt x="7" y="202"/>
                  </a:lnTo>
                  <a:lnTo>
                    <a:pt x="7" y="199"/>
                  </a:lnTo>
                  <a:lnTo>
                    <a:pt x="8" y="198"/>
                  </a:lnTo>
                  <a:lnTo>
                    <a:pt x="10" y="196"/>
                  </a:lnTo>
                  <a:lnTo>
                    <a:pt x="14" y="196"/>
                  </a:lnTo>
                  <a:lnTo>
                    <a:pt x="11" y="194"/>
                  </a:lnTo>
                  <a:lnTo>
                    <a:pt x="10" y="194"/>
                  </a:lnTo>
                  <a:lnTo>
                    <a:pt x="9" y="193"/>
                  </a:lnTo>
                  <a:lnTo>
                    <a:pt x="8" y="191"/>
                  </a:lnTo>
                  <a:lnTo>
                    <a:pt x="8" y="188"/>
                  </a:lnTo>
                  <a:lnTo>
                    <a:pt x="10" y="188"/>
                  </a:lnTo>
                  <a:lnTo>
                    <a:pt x="13" y="189"/>
                  </a:lnTo>
                  <a:lnTo>
                    <a:pt x="14" y="189"/>
                  </a:lnTo>
                  <a:lnTo>
                    <a:pt x="15" y="191"/>
                  </a:lnTo>
                  <a:lnTo>
                    <a:pt x="16" y="191"/>
                  </a:lnTo>
                  <a:lnTo>
                    <a:pt x="17" y="189"/>
                  </a:lnTo>
                  <a:lnTo>
                    <a:pt x="20" y="188"/>
                  </a:lnTo>
                  <a:lnTo>
                    <a:pt x="21" y="186"/>
                  </a:lnTo>
                  <a:lnTo>
                    <a:pt x="21" y="184"/>
                  </a:lnTo>
                  <a:lnTo>
                    <a:pt x="16" y="179"/>
                  </a:lnTo>
                  <a:lnTo>
                    <a:pt x="15" y="179"/>
                  </a:lnTo>
                  <a:lnTo>
                    <a:pt x="15" y="178"/>
                  </a:lnTo>
                  <a:lnTo>
                    <a:pt x="17" y="177"/>
                  </a:lnTo>
                  <a:lnTo>
                    <a:pt x="15" y="174"/>
                  </a:lnTo>
                  <a:lnTo>
                    <a:pt x="14" y="175"/>
                  </a:lnTo>
                  <a:lnTo>
                    <a:pt x="11" y="175"/>
                  </a:lnTo>
                  <a:lnTo>
                    <a:pt x="9" y="177"/>
                  </a:lnTo>
                  <a:lnTo>
                    <a:pt x="4" y="177"/>
                  </a:lnTo>
                  <a:lnTo>
                    <a:pt x="3" y="174"/>
                  </a:lnTo>
                  <a:lnTo>
                    <a:pt x="4" y="168"/>
                  </a:lnTo>
                  <a:lnTo>
                    <a:pt x="9" y="165"/>
                  </a:lnTo>
                  <a:lnTo>
                    <a:pt x="14" y="164"/>
                  </a:lnTo>
                  <a:lnTo>
                    <a:pt x="21" y="163"/>
                  </a:lnTo>
                  <a:lnTo>
                    <a:pt x="25" y="160"/>
                  </a:lnTo>
                  <a:lnTo>
                    <a:pt x="18" y="156"/>
                  </a:lnTo>
                  <a:lnTo>
                    <a:pt x="13" y="150"/>
                  </a:lnTo>
                  <a:lnTo>
                    <a:pt x="6" y="146"/>
                  </a:lnTo>
                  <a:lnTo>
                    <a:pt x="7" y="133"/>
                  </a:lnTo>
                  <a:lnTo>
                    <a:pt x="6" y="118"/>
                  </a:lnTo>
                  <a:lnTo>
                    <a:pt x="6" y="103"/>
                  </a:lnTo>
                  <a:lnTo>
                    <a:pt x="7" y="94"/>
                  </a:lnTo>
                  <a:lnTo>
                    <a:pt x="8" y="82"/>
                  </a:lnTo>
                  <a:lnTo>
                    <a:pt x="6" y="69"/>
                  </a:lnTo>
                  <a:lnTo>
                    <a:pt x="4" y="67"/>
                  </a:lnTo>
                  <a:lnTo>
                    <a:pt x="1" y="63"/>
                  </a:lnTo>
                  <a:lnTo>
                    <a:pt x="0" y="61"/>
                  </a:lnTo>
                  <a:lnTo>
                    <a:pt x="0" y="39"/>
                  </a:lnTo>
                  <a:lnTo>
                    <a:pt x="1" y="40"/>
                  </a:lnTo>
                  <a:lnTo>
                    <a:pt x="3" y="41"/>
                  </a:lnTo>
                  <a:lnTo>
                    <a:pt x="6" y="41"/>
                  </a:lnTo>
                  <a:lnTo>
                    <a:pt x="6" y="40"/>
                  </a:lnTo>
                  <a:lnTo>
                    <a:pt x="4" y="39"/>
                  </a:lnTo>
                  <a:lnTo>
                    <a:pt x="3" y="37"/>
                  </a:lnTo>
                  <a:lnTo>
                    <a:pt x="3" y="32"/>
                  </a:lnTo>
                  <a:lnTo>
                    <a:pt x="4" y="31"/>
                  </a:lnTo>
                  <a:lnTo>
                    <a:pt x="6" y="28"/>
                  </a:lnTo>
                  <a:lnTo>
                    <a:pt x="9" y="25"/>
                  </a:lnTo>
                  <a:lnTo>
                    <a:pt x="6" y="25"/>
                  </a:lnTo>
                  <a:lnTo>
                    <a:pt x="6" y="23"/>
                  </a:lnTo>
                  <a:lnTo>
                    <a:pt x="7" y="21"/>
                  </a:lnTo>
                  <a:lnTo>
                    <a:pt x="10" y="25"/>
                  </a:lnTo>
                  <a:lnTo>
                    <a:pt x="11" y="27"/>
                  </a:lnTo>
                  <a:lnTo>
                    <a:pt x="18" y="34"/>
                  </a:lnTo>
                  <a:lnTo>
                    <a:pt x="23" y="37"/>
                  </a:lnTo>
                  <a:lnTo>
                    <a:pt x="24" y="39"/>
                  </a:lnTo>
                  <a:lnTo>
                    <a:pt x="24" y="44"/>
                  </a:lnTo>
                  <a:lnTo>
                    <a:pt x="23" y="47"/>
                  </a:lnTo>
                  <a:lnTo>
                    <a:pt x="25" y="45"/>
                  </a:lnTo>
                  <a:lnTo>
                    <a:pt x="25" y="42"/>
                  </a:lnTo>
                  <a:lnTo>
                    <a:pt x="27" y="41"/>
                  </a:lnTo>
                  <a:lnTo>
                    <a:pt x="31" y="41"/>
                  </a:lnTo>
                  <a:lnTo>
                    <a:pt x="32" y="47"/>
                  </a:lnTo>
                  <a:lnTo>
                    <a:pt x="37" y="49"/>
                  </a:lnTo>
                  <a:lnTo>
                    <a:pt x="43" y="52"/>
                  </a:lnTo>
                  <a:lnTo>
                    <a:pt x="49" y="53"/>
                  </a:lnTo>
                  <a:lnTo>
                    <a:pt x="57" y="55"/>
                  </a:lnTo>
                  <a:lnTo>
                    <a:pt x="58" y="56"/>
                  </a:lnTo>
                  <a:lnTo>
                    <a:pt x="58" y="60"/>
                  </a:lnTo>
                  <a:lnTo>
                    <a:pt x="59" y="61"/>
                  </a:lnTo>
                  <a:lnTo>
                    <a:pt x="62" y="62"/>
                  </a:lnTo>
                  <a:lnTo>
                    <a:pt x="73" y="62"/>
                  </a:lnTo>
                  <a:lnTo>
                    <a:pt x="78" y="65"/>
                  </a:lnTo>
                  <a:lnTo>
                    <a:pt x="81" y="68"/>
                  </a:lnTo>
                  <a:lnTo>
                    <a:pt x="84" y="69"/>
                  </a:lnTo>
                  <a:lnTo>
                    <a:pt x="89" y="69"/>
                  </a:lnTo>
                  <a:lnTo>
                    <a:pt x="93" y="67"/>
                  </a:lnTo>
                  <a:lnTo>
                    <a:pt x="93" y="73"/>
                  </a:lnTo>
                  <a:lnTo>
                    <a:pt x="96" y="76"/>
                  </a:lnTo>
                  <a:lnTo>
                    <a:pt x="98" y="76"/>
                  </a:lnTo>
                  <a:lnTo>
                    <a:pt x="100" y="77"/>
                  </a:lnTo>
                  <a:lnTo>
                    <a:pt x="102" y="80"/>
                  </a:lnTo>
                  <a:lnTo>
                    <a:pt x="103" y="80"/>
                  </a:lnTo>
                  <a:lnTo>
                    <a:pt x="102" y="82"/>
                  </a:lnTo>
                  <a:lnTo>
                    <a:pt x="101" y="83"/>
                  </a:lnTo>
                  <a:lnTo>
                    <a:pt x="113" y="83"/>
                  </a:lnTo>
                  <a:lnTo>
                    <a:pt x="113" y="101"/>
                  </a:lnTo>
                  <a:lnTo>
                    <a:pt x="109" y="100"/>
                  </a:lnTo>
                  <a:lnTo>
                    <a:pt x="105" y="100"/>
                  </a:lnTo>
                  <a:lnTo>
                    <a:pt x="103" y="101"/>
                  </a:lnTo>
                  <a:lnTo>
                    <a:pt x="101" y="101"/>
                  </a:lnTo>
                  <a:lnTo>
                    <a:pt x="100" y="102"/>
                  </a:lnTo>
                  <a:lnTo>
                    <a:pt x="98" y="102"/>
                  </a:lnTo>
                  <a:lnTo>
                    <a:pt x="95" y="101"/>
                  </a:lnTo>
                  <a:lnTo>
                    <a:pt x="93" y="101"/>
                  </a:lnTo>
                  <a:lnTo>
                    <a:pt x="93" y="103"/>
                  </a:lnTo>
                  <a:lnTo>
                    <a:pt x="95" y="105"/>
                  </a:lnTo>
                  <a:lnTo>
                    <a:pt x="96" y="108"/>
                  </a:lnTo>
                  <a:lnTo>
                    <a:pt x="96" y="110"/>
                  </a:lnTo>
                  <a:lnTo>
                    <a:pt x="95" y="112"/>
                  </a:lnTo>
                  <a:lnTo>
                    <a:pt x="91" y="116"/>
                  </a:lnTo>
                  <a:lnTo>
                    <a:pt x="82" y="121"/>
                  </a:lnTo>
                  <a:lnTo>
                    <a:pt x="74" y="126"/>
                  </a:lnTo>
                  <a:lnTo>
                    <a:pt x="71" y="131"/>
                  </a:lnTo>
                  <a:lnTo>
                    <a:pt x="71" y="135"/>
                  </a:lnTo>
                  <a:lnTo>
                    <a:pt x="75" y="139"/>
                  </a:lnTo>
                  <a:lnTo>
                    <a:pt x="75" y="142"/>
                  </a:lnTo>
                  <a:lnTo>
                    <a:pt x="73" y="143"/>
                  </a:lnTo>
                  <a:lnTo>
                    <a:pt x="80" y="140"/>
                  </a:lnTo>
                  <a:lnTo>
                    <a:pt x="88" y="139"/>
                  </a:lnTo>
                  <a:lnTo>
                    <a:pt x="95" y="137"/>
                  </a:lnTo>
                  <a:lnTo>
                    <a:pt x="89" y="142"/>
                  </a:lnTo>
                  <a:lnTo>
                    <a:pt x="85" y="147"/>
                  </a:lnTo>
                  <a:lnTo>
                    <a:pt x="79" y="152"/>
                  </a:lnTo>
                  <a:lnTo>
                    <a:pt x="71" y="154"/>
                  </a:lnTo>
                  <a:lnTo>
                    <a:pt x="73" y="156"/>
                  </a:lnTo>
                  <a:lnTo>
                    <a:pt x="74" y="158"/>
                  </a:lnTo>
                  <a:lnTo>
                    <a:pt x="74" y="160"/>
                  </a:lnTo>
                  <a:lnTo>
                    <a:pt x="75" y="164"/>
                  </a:lnTo>
                  <a:lnTo>
                    <a:pt x="78" y="168"/>
                  </a:lnTo>
                  <a:lnTo>
                    <a:pt x="79" y="170"/>
                  </a:lnTo>
                  <a:lnTo>
                    <a:pt x="81" y="171"/>
                  </a:lnTo>
                  <a:lnTo>
                    <a:pt x="84" y="170"/>
                  </a:lnTo>
                  <a:lnTo>
                    <a:pt x="87" y="163"/>
                  </a:lnTo>
                  <a:lnTo>
                    <a:pt x="87" y="164"/>
                  </a:lnTo>
                  <a:lnTo>
                    <a:pt x="88" y="166"/>
                  </a:lnTo>
                  <a:lnTo>
                    <a:pt x="92" y="170"/>
                  </a:lnTo>
                  <a:lnTo>
                    <a:pt x="92" y="172"/>
                  </a:lnTo>
                  <a:lnTo>
                    <a:pt x="91" y="174"/>
                  </a:lnTo>
                  <a:lnTo>
                    <a:pt x="94" y="172"/>
                  </a:lnTo>
                  <a:lnTo>
                    <a:pt x="98" y="168"/>
                  </a:lnTo>
                  <a:lnTo>
                    <a:pt x="100" y="165"/>
                  </a:lnTo>
                  <a:lnTo>
                    <a:pt x="102" y="163"/>
                  </a:lnTo>
                  <a:lnTo>
                    <a:pt x="105" y="159"/>
                  </a:lnTo>
                  <a:lnTo>
                    <a:pt x="107" y="157"/>
                  </a:lnTo>
                  <a:lnTo>
                    <a:pt x="108" y="157"/>
                  </a:lnTo>
                  <a:lnTo>
                    <a:pt x="109" y="158"/>
                  </a:lnTo>
                  <a:lnTo>
                    <a:pt x="109" y="160"/>
                  </a:lnTo>
                  <a:lnTo>
                    <a:pt x="113" y="159"/>
                  </a:lnTo>
                  <a:lnTo>
                    <a:pt x="116" y="157"/>
                  </a:lnTo>
                  <a:lnTo>
                    <a:pt x="120" y="153"/>
                  </a:lnTo>
                  <a:lnTo>
                    <a:pt x="127" y="149"/>
                  </a:lnTo>
                  <a:lnTo>
                    <a:pt x="126" y="145"/>
                  </a:lnTo>
                  <a:lnTo>
                    <a:pt x="129" y="135"/>
                  </a:lnTo>
                  <a:lnTo>
                    <a:pt x="129" y="130"/>
                  </a:lnTo>
                  <a:lnTo>
                    <a:pt x="128" y="128"/>
                  </a:lnTo>
                  <a:lnTo>
                    <a:pt x="128" y="124"/>
                  </a:lnTo>
                  <a:lnTo>
                    <a:pt x="127" y="123"/>
                  </a:lnTo>
                  <a:lnTo>
                    <a:pt x="128" y="122"/>
                  </a:lnTo>
                  <a:lnTo>
                    <a:pt x="131" y="122"/>
                  </a:lnTo>
                  <a:lnTo>
                    <a:pt x="133" y="121"/>
                  </a:lnTo>
                  <a:lnTo>
                    <a:pt x="133" y="115"/>
                  </a:lnTo>
                  <a:lnTo>
                    <a:pt x="131" y="112"/>
                  </a:lnTo>
                  <a:lnTo>
                    <a:pt x="131" y="110"/>
                  </a:lnTo>
                  <a:lnTo>
                    <a:pt x="134" y="108"/>
                  </a:lnTo>
                  <a:lnTo>
                    <a:pt x="136" y="107"/>
                  </a:lnTo>
                  <a:lnTo>
                    <a:pt x="137" y="105"/>
                  </a:lnTo>
                  <a:lnTo>
                    <a:pt x="140" y="104"/>
                  </a:lnTo>
                  <a:lnTo>
                    <a:pt x="142" y="102"/>
                  </a:lnTo>
                  <a:lnTo>
                    <a:pt x="143" y="100"/>
                  </a:lnTo>
                  <a:lnTo>
                    <a:pt x="143" y="97"/>
                  </a:lnTo>
                  <a:lnTo>
                    <a:pt x="145" y="100"/>
                  </a:lnTo>
                  <a:lnTo>
                    <a:pt x="149" y="101"/>
                  </a:lnTo>
                  <a:lnTo>
                    <a:pt x="150" y="103"/>
                  </a:lnTo>
                  <a:lnTo>
                    <a:pt x="151" y="104"/>
                  </a:lnTo>
                  <a:lnTo>
                    <a:pt x="151" y="107"/>
                  </a:lnTo>
                  <a:lnTo>
                    <a:pt x="149" y="109"/>
                  </a:lnTo>
                  <a:lnTo>
                    <a:pt x="152" y="105"/>
                  </a:lnTo>
                  <a:lnTo>
                    <a:pt x="151" y="102"/>
                  </a:lnTo>
                  <a:lnTo>
                    <a:pt x="148" y="96"/>
                  </a:lnTo>
                  <a:lnTo>
                    <a:pt x="143" y="90"/>
                  </a:lnTo>
                  <a:lnTo>
                    <a:pt x="141" y="83"/>
                  </a:lnTo>
                  <a:lnTo>
                    <a:pt x="142" y="76"/>
                  </a:lnTo>
                  <a:lnTo>
                    <a:pt x="143" y="70"/>
                  </a:lnTo>
                  <a:lnTo>
                    <a:pt x="143" y="63"/>
                  </a:lnTo>
                  <a:lnTo>
                    <a:pt x="138" y="59"/>
                  </a:lnTo>
                  <a:lnTo>
                    <a:pt x="142" y="49"/>
                  </a:lnTo>
                  <a:lnTo>
                    <a:pt x="145" y="37"/>
                  </a:lnTo>
                  <a:lnTo>
                    <a:pt x="147" y="25"/>
                  </a:lnTo>
                  <a:lnTo>
                    <a:pt x="144" y="23"/>
                  </a:lnTo>
                  <a:lnTo>
                    <a:pt x="142" y="23"/>
                  </a:lnTo>
                  <a:lnTo>
                    <a:pt x="141" y="21"/>
                  </a:lnTo>
                  <a:lnTo>
                    <a:pt x="141" y="20"/>
                  </a:lnTo>
                  <a:lnTo>
                    <a:pt x="142" y="19"/>
                  </a:lnTo>
                  <a:lnTo>
                    <a:pt x="142" y="18"/>
                  </a:lnTo>
                  <a:lnTo>
                    <a:pt x="143" y="17"/>
                  </a:lnTo>
                  <a:lnTo>
                    <a:pt x="142" y="17"/>
                  </a:lnTo>
                  <a:lnTo>
                    <a:pt x="142" y="18"/>
                  </a:lnTo>
                  <a:lnTo>
                    <a:pt x="141" y="19"/>
                  </a:lnTo>
                  <a:lnTo>
                    <a:pt x="138" y="17"/>
                  </a:lnTo>
                  <a:lnTo>
                    <a:pt x="138" y="14"/>
                  </a:lnTo>
                  <a:lnTo>
                    <a:pt x="140" y="13"/>
                  </a:lnTo>
                  <a:lnTo>
                    <a:pt x="143" y="13"/>
                  </a:lnTo>
                  <a:lnTo>
                    <a:pt x="143" y="11"/>
                  </a:lnTo>
                  <a:lnTo>
                    <a:pt x="141" y="11"/>
                  </a:lnTo>
                  <a:lnTo>
                    <a:pt x="140" y="12"/>
                  </a:lnTo>
                  <a:lnTo>
                    <a:pt x="138" y="12"/>
                  </a:lnTo>
                  <a:lnTo>
                    <a:pt x="138" y="13"/>
                  </a:lnTo>
                  <a:lnTo>
                    <a:pt x="136" y="12"/>
                  </a:lnTo>
                  <a:lnTo>
                    <a:pt x="136" y="6"/>
                  </a:lnTo>
                  <a:lnTo>
                    <a:pt x="137" y="5"/>
                  </a:lnTo>
                  <a:lnTo>
                    <a:pt x="135" y="7"/>
                  </a:lnTo>
                  <a:lnTo>
                    <a:pt x="134" y="4"/>
                  </a:lnTo>
                  <a:lnTo>
                    <a:pt x="134" y="2"/>
                  </a:lnTo>
                  <a:lnTo>
                    <a:pt x="135" y="2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9" name="Group 108">
              <a:extLst>
                <a:ext uri="{FF2B5EF4-FFF2-40B4-BE49-F238E27FC236}">
                  <a16:creationId xmlns:a16="http://schemas.microsoft.com/office/drawing/2014/main" id="{52549823-C651-4752-AB9B-F0EB0989D0F5}"/>
                </a:ext>
              </a:extLst>
            </p:cNvPr>
            <p:cNvGrpSpPr/>
            <p:nvPr/>
          </p:nvGrpSpPr>
          <p:grpSpPr>
            <a:xfrm>
              <a:off x="2131887" y="4501861"/>
              <a:ext cx="2577796" cy="1727558"/>
              <a:chOff x="3413125" y="4541838"/>
              <a:chExt cx="2276475" cy="1525588"/>
            </a:xfrm>
            <a:grpFill/>
          </p:grpSpPr>
          <p:sp>
            <p:nvSpPr>
              <p:cNvPr id="69" name="Freeform 49">
                <a:extLst>
                  <a:ext uri="{FF2B5EF4-FFF2-40B4-BE49-F238E27FC236}">
                    <a16:creationId xmlns:a16="http://schemas.microsoft.com/office/drawing/2014/main" id="{7902404C-0024-4088-AA37-F72175082B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6563" y="4903788"/>
                <a:ext cx="12700" cy="190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4" y="1"/>
                  </a:cxn>
                  <a:cxn ang="0">
                    <a:pos x="7" y="6"/>
                  </a:cxn>
                  <a:cxn ang="0">
                    <a:pos x="8" y="10"/>
                  </a:cxn>
                  <a:cxn ang="0">
                    <a:pos x="8" y="12"/>
                  </a:cxn>
                  <a:cxn ang="0">
                    <a:pos x="6" y="11"/>
                  </a:cxn>
                  <a:cxn ang="0">
                    <a:pos x="4" y="8"/>
                  </a:cxn>
                  <a:cxn ang="0">
                    <a:pos x="2" y="7"/>
                  </a:cxn>
                  <a:cxn ang="0">
                    <a:pos x="1" y="6"/>
                  </a:cxn>
                  <a:cxn ang="0">
                    <a:pos x="0" y="4"/>
                  </a:cxn>
                  <a:cxn ang="0">
                    <a:pos x="0" y="0"/>
                  </a:cxn>
                </a:cxnLst>
                <a:rect l="0" t="0" r="r" b="b"/>
                <a:pathLst>
                  <a:path w="8" h="12">
                    <a:moveTo>
                      <a:pt x="0" y="0"/>
                    </a:moveTo>
                    <a:lnTo>
                      <a:pt x="3" y="0"/>
                    </a:lnTo>
                    <a:lnTo>
                      <a:pt x="4" y="1"/>
                    </a:lnTo>
                    <a:lnTo>
                      <a:pt x="7" y="6"/>
                    </a:lnTo>
                    <a:lnTo>
                      <a:pt x="8" y="10"/>
                    </a:lnTo>
                    <a:lnTo>
                      <a:pt x="8" y="12"/>
                    </a:lnTo>
                    <a:lnTo>
                      <a:pt x="6" y="11"/>
                    </a:lnTo>
                    <a:lnTo>
                      <a:pt x="4" y="8"/>
                    </a:lnTo>
                    <a:lnTo>
                      <a:pt x="2" y="7"/>
                    </a:lnTo>
                    <a:lnTo>
                      <a:pt x="1" y="6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 50">
                <a:extLst>
                  <a:ext uri="{FF2B5EF4-FFF2-40B4-BE49-F238E27FC236}">
                    <a16:creationId xmlns:a16="http://schemas.microsoft.com/office/drawing/2014/main" id="{A78E89B6-3DB1-4465-B381-D91108C59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7313" y="5137151"/>
                <a:ext cx="103188" cy="6191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9" y="3"/>
                  </a:cxn>
                  <a:cxn ang="0">
                    <a:pos x="14" y="5"/>
                  </a:cxn>
                  <a:cxn ang="0">
                    <a:pos x="17" y="8"/>
                  </a:cxn>
                  <a:cxn ang="0">
                    <a:pos x="22" y="8"/>
                  </a:cxn>
                  <a:cxn ang="0">
                    <a:pos x="25" y="7"/>
                  </a:cxn>
                  <a:cxn ang="0">
                    <a:pos x="27" y="5"/>
                  </a:cxn>
                  <a:cxn ang="0">
                    <a:pos x="31" y="5"/>
                  </a:cxn>
                  <a:cxn ang="0">
                    <a:pos x="34" y="6"/>
                  </a:cxn>
                  <a:cxn ang="0">
                    <a:pos x="35" y="7"/>
                  </a:cxn>
                  <a:cxn ang="0">
                    <a:pos x="37" y="12"/>
                  </a:cxn>
                  <a:cxn ang="0">
                    <a:pos x="37" y="13"/>
                  </a:cxn>
                  <a:cxn ang="0">
                    <a:pos x="42" y="17"/>
                  </a:cxn>
                  <a:cxn ang="0">
                    <a:pos x="49" y="21"/>
                  </a:cxn>
                  <a:cxn ang="0">
                    <a:pos x="58" y="28"/>
                  </a:cxn>
                  <a:cxn ang="0">
                    <a:pos x="59" y="28"/>
                  </a:cxn>
                  <a:cxn ang="0">
                    <a:pos x="61" y="29"/>
                  </a:cxn>
                  <a:cxn ang="0">
                    <a:pos x="65" y="29"/>
                  </a:cxn>
                  <a:cxn ang="0">
                    <a:pos x="65" y="31"/>
                  </a:cxn>
                  <a:cxn ang="0">
                    <a:pos x="61" y="31"/>
                  </a:cxn>
                  <a:cxn ang="0">
                    <a:pos x="58" y="32"/>
                  </a:cxn>
                  <a:cxn ang="0">
                    <a:pos x="53" y="33"/>
                  </a:cxn>
                  <a:cxn ang="0">
                    <a:pos x="49" y="38"/>
                  </a:cxn>
                  <a:cxn ang="0">
                    <a:pos x="46" y="39"/>
                  </a:cxn>
                  <a:cxn ang="0">
                    <a:pos x="44" y="35"/>
                  </a:cxn>
                  <a:cxn ang="0">
                    <a:pos x="42" y="33"/>
                  </a:cxn>
                  <a:cxn ang="0">
                    <a:pos x="38" y="31"/>
                  </a:cxn>
                  <a:cxn ang="0">
                    <a:pos x="36" y="28"/>
                  </a:cxn>
                  <a:cxn ang="0">
                    <a:pos x="29" y="18"/>
                  </a:cxn>
                  <a:cxn ang="0">
                    <a:pos x="27" y="15"/>
                  </a:cxn>
                  <a:cxn ang="0">
                    <a:pos x="23" y="13"/>
                  </a:cxn>
                  <a:cxn ang="0">
                    <a:pos x="21" y="11"/>
                  </a:cxn>
                  <a:cxn ang="0">
                    <a:pos x="15" y="11"/>
                  </a:cxn>
                  <a:cxn ang="0">
                    <a:pos x="13" y="12"/>
                  </a:cxn>
                  <a:cxn ang="0">
                    <a:pos x="11" y="13"/>
                  </a:cxn>
                  <a:cxn ang="0">
                    <a:pos x="9" y="14"/>
                  </a:cxn>
                  <a:cxn ang="0">
                    <a:pos x="8" y="15"/>
                  </a:cxn>
                  <a:cxn ang="0">
                    <a:pos x="2" y="15"/>
                  </a:cxn>
                  <a:cxn ang="0">
                    <a:pos x="0" y="8"/>
                  </a:cxn>
                  <a:cxn ang="0">
                    <a:pos x="1" y="4"/>
                  </a:cxn>
                  <a:cxn ang="0">
                    <a:pos x="2" y="0"/>
                  </a:cxn>
                </a:cxnLst>
                <a:rect l="0" t="0" r="r" b="b"/>
                <a:pathLst>
                  <a:path w="65" h="39">
                    <a:moveTo>
                      <a:pt x="2" y="0"/>
                    </a:moveTo>
                    <a:lnTo>
                      <a:pt x="9" y="3"/>
                    </a:lnTo>
                    <a:lnTo>
                      <a:pt x="14" y="5"/>
                    </a:lnTo>
                    <a:lnTo>
                      <a:pt x="17" y="8"/>
                    </a:lnTo>
                    <a:lnTo>
                      <a:pt x="22" y="8"/>
                    </a:lnTo>
                    <a:lnTo>
                      <a:pt x="25" y="7"/>
                    </a:lnTo>
                    <a:lnTo>
                      <a:pt x="27" y="5"/>
                    </a:lnTo>
                    <a:lnTo>
                      <a:pt x="31" y="5"/>
                    </a:lnTo>
                    <a:lnTo>
                      <a:pt x="34" y="6"/>
                    </a:lnTo>
                    <a:lnTo>
                      <a:pt x="35" y="7"/>
                    </a:lnTo>
                    <a:lnTo>
                      <a:pt x="37" y="12"/>
                    </a:lnTo>
                    <a:lnTo>
                      <a:pt x="37" y="13"/>
                    </a:lnTo>
                    <a:lnTo>
                      <a:pt x="42" y="17"/>
                    </a:lnTo>
                    <a:lnTo>
                      <a:pt x="49" y="21"/>
                    </a:lnTo>
                    <a:lnTo>
                      <a:pt x="58" y="28"/>
                    </a:lnTo>
                    <a:lnTo>
                      <a:pt x="59" y="28"/>
                    </a:lnTo>
                    <a:lnTo>
                      <a:pt x="61" y="29"/>
                    </a:lnTo>
                    <a:lnTo>
                      <a:pt x="65" y="29"/>
                    </a:lnTo>
                    <a:lnTo>
                      <a:pt x="65" y="31"/>
                    </a:lnTo>
                    <a:lnTo>
                      <a:pt x="61" y="31"/>
                    </a:lnTo>
                    <a:lnTo>
                      <a:pt x="58" y="32"/>
                    </a:lnTo>
                    <a:lnTo>
                      <a:pt x="53" y="33"/>
                    </a:lnTo>
                    <a:lnTo>
                      <a:pt x="49" y="38"/>
                    </a:lnTo>
                    <a:lnTo>
                      <a:pt x="46" y="39"/>
                    </a:lnTo>
                    <a:lnTo>
                      <a:pt x="44" y="35"/>
                    </a:lnTo>
                    <a:lnTo>
                      <a:pt x="42" y="33"/>
                    </a:lnTo>
                    <a:lnTo>
                      <a:pt x="38" y="31"/>
                    </a:lnTo>
                    <a:lnTo>
                      <a:pt x="36" y="28"/>
                    </a:lnTo>
                    <a:lnTo>
                      <a:pt x="29" y="18"/>
                    </a:lnTo>
                    <a:lnTo>
                      <a:pt x="27" y="15"/>
                    </a:lnTo>
                    <a:lnTo>
                      <a:pt x="23" y="13"/>
                    </a:lnTo>
                    <a:lnTo>
                      <a:pt x="21" y="11"/>
                    </a:lnTo>
                    <a:lnTo>
                      <a:pt x="15" y="11"/>
                    </a:lnTo>
                    <a:lnTo>
                      <a:pt x="13" y="12"/>
                    </a:lnTo>
                    <a:lnTo>
                      <a:pt x="11" y="13"/>
                    </a:lnTo>
                    <a:lnTo>
                      <a:pt x="9" y="14"/>
                    </a:lnTo>
                    <a:lnTo>
                      <a:pt x="8" y="15"/>
                    </a:lnTo>
                    <a:lnTo>
                      <a:pt x="2" y="15"/>
                    </a:lnTo>
                    <a:lnTo>
                      <a:pt x="0" y="8"/>
                    </a:lnTo>
                    <a:lnTo>
                      <a:pt x="1" y="4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51">
                <a:extLst>
                  <a:ext uri="{FF2B5EF4-FFF2-40B4-BE49-F238E27FC236}">
                    <a16:creationId xmlns:a16="http://schemas.microsoft.com/office/drawing/2014/main" id="{4420FF85-79B3-4E93-AE51-B7168628BD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0675" y="5422901"/>
                <a:ext cx="55563" cy="53975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7" y="0"/>
                  </a:cxn>
                  <a:cxn ang="0">
                    <a:pos x="12" y="5"/>
                  </a:cxn>
                  <a:cxn ang="0">
                    <a:pos x="14" y="9"/>
                  </a:cxn>
                  <a:cxn ang="0">
                    <a:pos x="16" y="13"/>
                  </a:cxn>
                  <a:cxn ang="0">
                    <a:pos x="20" y="17"/>
                  </a:cxn>
                  <a:cxn ang="0">
                    <a:pos x="23" y="17"/>
                  </a:cxn>
                  <a:cxn ang="0">
                    <a:pos x="25" y="19"/>
                  </a:cxn>
                  <a:cxn ang="0">
                    <a:pos x="28" y="19"/>
                  </a:cxn>
                  <a:cxn ang="0">
                    <a:pos x="30" y="20"/>
                  </a:cxn>
                  <a:cxn ang="0">
                    <a:pos x="30" y="22"/>
                  </a:cxn>
                  <a:cxn ang="0">
                    <a:pos x="31" y="24"/>
                  </a:cxn>
                  <a:cxn ang="0">
                    <a:pos x="31" y="28"/>
                  </a:cxn>
                  <a:cxn ang="0">
                    <a:pos x="33" y="30"/>
                  </a:cxn>
                  <a:cxn ang="0">
                    <a:pos x="35" y="30"/>
                  </a:cxn>
                  <a:cxn ang="0">
                    <a:pos x="34" y="33"/>
                  </a:cxn>
                  <a:cxn ang="0">
                    <a:pos x="33" y="34"/>
                  </a:cxn>
                  <a:cxn ang="0">
                    <a:pos x="31" y="34"/>
                  </a:cxn>
                  <a:cxn ang="0">
                    <a:pos x="28" y="31"/>
                  </a:cxn>
                  <a:cxn ang="0">
                    <a:pos x="28" y="34"/>
                  </a:cxn>
                  <a:cxn ang="0">
                    <a:pos x="24" y="34"/>
                  </a:cxn>
                  <a:cxn ang="0">
                    <a:pos x="21" y="33"/>
                  </a:cxn>
                  <a:cxn ang="0">
                    <a:pos x="20" y="31"/>
                  </a:cxn>
                  <a:cxn ang="0">
                    <a:pos x="20" y="29"/>
                  </a:cxn>
                  <a:cxn ang="0">
                    <a:pos x="23" y="28"/>
                  </a:cxn>
                  <a:cxn ang="0">
                    <a:pos x="19" y="28"/>
                  </a:cxn>
                  <a:cxn ang="0">
                    <a:pos x="18" y="29"/>
                  </a:cxn>
                  <a:cxn ang="0">
                    <a:pos x="18" y="30"/>
                  </a:cxn>
                  <a:cxn ang="0">
                    <a:pos x="10" y="22"/>
                  </a:cxn>
                  <a:cxn ang="0">
                    <a:pos x="4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</a:cxnLst>
                <a:rect l="0" t="0" r="r" b="b"/>
                <a:pathLst>
                  <a:path w="35" h="34">
                    <a:moveTo>
                      <a:pt x="5" y="0"/>
                    </a:moveTo>
                    <a:lnTo>
                      <a:pt x="7" y="0"/>
                    </a:lnTo>
                    <a:lnTo>
                      <a:pt x="12" y="5"/>
                    </a:lnTo>
                    <a:lnTo>
                      <a:pt x="14" y="9"/>
                    </a:lnTo>
                    <a:lnTo>
                      <a:pt x="16" y="13"/>
                    </a:lnTo>
                    <a:lnTo>
                      <a:pt x="20" y="17"/>
                    </a:lnTo>
                    <a:lnTo>
                      <a:pt x="23" y="17"/>
                    </a:lnTo>
                    <a:lnTo>
                      <a:pt x="25" y="19"/>
                    </a:lnTo>
                    <a:lnTo>
                      <a:pt x="28" y="19"/>
                    </a:lnTo>
                    <a:lnTo>
                      <a:pt x="30" y="20"/>
                    </a:lnTo>
                    <a:lnTo>
                      <a:pt x="30" y="22"/>
                    </a:lnTo>
                    <a:lnTo>
                      <a:pt x="31" y="24"/>
                    </a:lnTo>
                    <a:lnTo>
                      <a:pt x="31" y="28"/>
                    </a:lnTo>
                    <a:lnTo>
                      <a:pt x="33" y="30"/>
                    </a:lnTo>
                    <a:lnTo>
                      <a:pt x="35" y="30"/>
                    </a:lnTo>
                    <a:lnTo>
                      <a:pt x="34" y="33"/>
                    </a:lnTo>
                    <a:lnTo>
                      <a:pt x="33" y="34"/>
                    </a:lnTo>
                    <a:lnTo>
                      <a:pt x="31" y="34"/>
                    </a:lnTo>
                    <a:lnTo>
                      <a:pt x="28" y="31"/>
                    </a:lnTo>
                    <a:lnTo>
                      <a:pt x="28" y="34"/>
                    </a:lnTo>
                    <a:lnTo>
                      <a:pt x="24" y="34"/>
                    </a:lnTo>
                    <a:lnTo>
                      <a:pt x="21" y="33"/>
                    </a:lnTo>
                    <a:lnTo>
                      <a:pt x="20" y="31"/>
                    </a:lnTo>
                    <a:lnTo>
                      <a:pt x="20" y="29"/>
                    </a:lnTo>
                    <a:lnTo>
                      <a:pt x="23" y="28"/>
                    </a:lnTo>
                    <a:lnTo>
                      <a:pt x="19" y="28"/>
                    </a:lnTo>
                    <a:lnTo>
                      <a:pt x="18" y="29"/>
                    </a:lnTo>
                    <a:lnTo>
                      <a:pt x="18" y="30"/>
                    </a:lnTo>
                    <a:lnTo>
                      <a:pt x="10" y="22"/>
                    </a:lnTo>
                    <a:lnTo>
                      <a:pt x="4" y="13"/>
                    </a:ln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 52">
                <a:extLst>
                  <a:ext uri="{FF2B5EF4-FFF2-40B4-BE49-F238E27FC236}">
                    <a16:creationId xmlns:a16="http://schemas.microsoft.com/office/drawing/2014/main" id="{680CAF06-ECE0-4286-859E-6FDF54B3FA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8775" y="5480051"/>
                <a:ext cx="12700" cy="238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7" y="1"/>
                  </a:cxn>
                  <a:cxn ang="0">
                    <a:pos x="8" y="2"/>
                  </a:cxn>
                  <a:cxn ang="0">
                    <a:pos x="8" y="6"/>
                  </a:cxn>
                  <a:cxn ang="0">
                    <a:pos x="7" y="8"/>
                  </a:cxn>
                  <a:cxn ang="0">
                    <a:pos x="6" y="9"/>
                  </a:cxn>
                  <a:cxn ang="0">
                    <a:pos x="3" y="14"/>
                  </a:cxn>
                  <a:cxn ang="0">
                    <a:pos x="2" y="15"/>
                  </a:cxn>
                  <a:cxn ang="0">
                    <a:pos x="0" y="13"/>
                  </a:cxn>
                  <a:cxn ang="0">
                    <a:pos x="0" y="7"/>
                  </a:cxn>
                  <a:cxn ang="0">
                    <a:pos x="1" y="5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8" h="15">
                    <a:moveTo>
                      <a:pt x="0" y="0"/>
                    </a:moveTo>
                    <a:lnTo>
                      <a:pt x="4" y="0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8" y="6"/>
                    </a:lnTo>
                    <a:lnTo>
                      <a:pt x="7" y="8"/>
                    </a:lnTo>
                    <a:lnTo>
                      <a:pt x="6" y="9"/>
                    </a:lnTo>
                    <a:lnTo>
                      <a:pt x="3" y="14"/>
                    </a:lnTo>
                    <a:lnTo>
                      <a:pt x="2" y="15"/>
                    </a:lnTo>
                    <a:lnTo>
                      <a:pt x="0" y="13"/>
                    </a:lnTo>
                    <a:lnTo>
                      <a:pt x="0" y="7"/>
                    </a:lnTo>
                    <a:lnTo>
                      <a:pt x="1" y="5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53">
                <a:extLst>
                  <a:ext uri="{FF2B5EF4-FFF2-40B4-BE49-F238E27FC236}">
                    <a16:creationId xmlns:a16="http://schemas.microsoft.com/office/drawing/2014/main" id="{1753EEB0-528D-4EE9-B95F-A90B9D2DE1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0663" y="5435601"/>
                <a:ext cx="65088" cy="41275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41" y="7"/>
                  </a:cxn>
                  <a:cxn ang="0">
                    <a:pos x="39" y="12"/>
                  </a:cxn>
                  <a:cxn ang="0">
                    <a:pos x="39" y="19"/>
                  </a:cxn>
                  <a:cxn ang="0">
                    <a:pos x="41" y="23"/>
                  </a:cxn>
                  <a:cxn ang="0">
                    <a:pos x="29" y="26"/>
                  </a:cxn>
                  <a:cxn ang="0">
                    <a:pos x="17" y="23"/>
                  </a:cxn>
                  <a:cxn ang="0">
                    <a:pos x="7" y="18"/>
                  </a:cxn>
                  <a:cxn ang="0">
                    <a:pos x="0" y="11"/>
                  </a:cxn>
                  <a:cxn ang="0">
                    <a:pos x="1" y="8"/>
                  </a:cxn>
                  <a:cxn ang="0">
                    <a:pos x="2" y="7"/>
                  </a:cxn>
                  <a:cxn ang="0">
                    <a:pos x="3" y="7"/>
                  </a:cxn>
                  <a:cxn ang="0">
                    <a:pos x="8" y="9"/>
                  </a:cxn>
                  <a:cxn ang="0">
                    <a:pos x="11" y="9"/>
                  </a:cxn>
                  <a:cxn ang="0">
                    <a:pos x="12" y="7"/>
                  </a:cxn>
                  <a:cxn ang="0">
                    <a:pos x="17" y="5"/>
                  </a:cxn>
                  <a:cxn ang="0">
                    <a:pos x="21" y="4"/>
                  </a:cxn>
                  <a:cxn ang="0">
                    <a:pos x="23" y="2"/>
                  </a:cxn>
                  <a:cxn ang="0">
                    <a:pos x="24" y="0"/>
                  </a:cxn>
                </a:cxnLst>
                <a:rect l="0" t="0" r="r" b="b"/>
                <a:pathLst>
                  <a:path w="41" h="26">
                    <a:moveTo>
                      <a:pt x="24" y="0"/>
                    </a:moveTo>
                    <a:lnTo>
                      <a:pt x="41" y="7"/>
                    </a:lnTo>
                    <a:lnTo>
                      <a:pt x="39" y="12"/>
                    </a:lnTo>
                    <a:lnTo>
                      <a:pt x="39" y="19"/>
                    </a:lnTo>
                    <a:lnTo>
                      <a:pt x="41" y="23"/>
                    </a:lnTo>
                    <a:lnTo>
                      <a:pt x="29" y="26"/>
                    </a:lnTo>
                    <a:lnTo>
                      <a:pt x="17" y="23"/>
                    </a:lnTo>
                    <a:lnTo>
                      <a:pt x="7" y="18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8" y="9"/>
                    </a:lnTo>
                    <a:lnTo>
                      <a:pt x="11" y="9"/>
                    </a:lnTo>
                    <a:lnTo>
                      <a:pt x="12" y="7"/>
                    </a:lnTo>
                    <a:lnTo>
                      <a:pt x="17" y="5"/>
                    </a:lnTo>
                    <a:lnTo>
                      <a:pt x="21" y="4"/>
                    </a:lnTo>
                    <a:lnTo>
                      <a:pt x="23" y="2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54">
                <a:extLst>
                  <a:ext uri="{FF2B5EF4-FFF2-40B4-BE49-F238E27FC236}">
                    <a16:creationId xmlns:a16="http://schemas.microsoft.com/office/drawing/2014/main" id="{E52CBFB2-8567-47B3-831D-10E20EB344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7175" y="5435601"/>
                <a:ext cx="44450" cy="50800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7" y="0"/>
                  </a:cxn>
                  <a:cxn ang="0">
                    <a:pos x="18" y="2"/>
                  </a:cxn>
                  <a:cxn ang="0">
                    <a:pos x="17" y="4"/>
                  </a:cxn>
                  <a:cxn ang="0">
                    <a:pos x="17" y="6"/>
                  </a:cxn>
                  <a:cxn ang="0">
                    <a:pos x="14" y="9"/>
                  </a:cxn>
                  <a:cxn ang="0">
                    <a:pos x="14" y="14"/>
                  </a:cxn>
                  <a:cxn ang="0">
                    <a:pos x="15" y="18"/>
                  </a:cxn>
                  <a:cxn ang="0">
                    <a:pos x="25" y="18"/>
                  </a:cxn>
                  <a:cxn ang="0">
                    <a:pos x="28" y="19"/>
                  </a:cxn>
                  <a:cxn ang="0">
                    <a:pos x="28" y="20"/>
                  </a:cxn>
                  <a:cxn ang="0">
                    <a:pos x="20" y="30"/>
                  </a:cxn>
                  <a:cxn ang="0">
                    <a:pos x="17" y="32"/>
                  </a:cxn>
                  <a:cxn ang="0">
                    <a:pos x="16" y="32"/>
                  </a:cxn>
                  <a:cxn ang="0">
                    <a:pos x="14" y="30"/>
                  </a:cxn>
                  <a:cxn ang="0">
                    <a:pos x="13" y="29"/>
                  </a:cxn>
                  <a:cxn ang="0">
                    <a:pos x="13" y="28"/>
                  </a:cxn>
                  <a:cxn ang="0">
                    <a:pos x="10" y="26"/>
                  </a:cxn>
                  <a:cxn ang="0">
                    <a:pos x="6" y="26"/>
                  </a:cxn>
                  <a:cxn ang="0">
                    <a:pos x="4" y="23"/>
                  </a:cxn>
                  <a:cxn ang="0">
                    <a:pos x="3" y="22"/>
                  </a:cxn>
                  <a:cxn ang="0">
                    <a:pos x="8" y="22"/>
                  </a:cxn>
                  <a:cxn ang="0">
                    <a:pos x="8" y="20"/>
                  </a:cxn>
                  <a:cxn ang="0">
                    <a:pos x="7" y="19"/>
                  </a:cxn>
                  <a:cxn ang="0">
                    <a:pos x="6" y="16"/>
                  </a:cxn>
                  <a:cxn ang="0">
                    <a:pos x="1" y="14"/>
                  </a:cxn>
                  <a:cxn ang="0">
                    <a:pos x="0" y="13"/>
                  </a:cxn>
                  <a:cxn ang="0">
                    <a:pos x="2" y="11"/>
                  </a:cxn>
                  <a:cxn ang="0">
                    <a:pos x="3" y="11"/>
                  </a:cxn>
                  <a:cxn ang="0">
                    <a:pos x="4" y="9"/>
                  </a:cxn>
                  <a:cxn ang="0">
                    <a:pos x="4" y="5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28" h="32">
                    <a:moveTo>
                      <a:pt x="10" y="0"/>
                    </a:moveTo>
                    <a:lnTo>
                      <a:pt x="17" y="0"/>
                    </a:lnTo>
                    <a:lnTo>
                      <a:pt x="18" y="2"/>
                    </a:lnTo>
                    <a:lnTo>
                      <a:pt x="17" y="4"/>
                    </a:lnTo>
                    <a:lnTo>
                      <a:pt x="17" y="6"/>
                    </a:lnTo>
                    <a:lnTo>
                      <a:pt x="14" y="9"/>
                    </a:lnTo>
                    <a:lnTo>
                      <a:pt x="14" y="14"/>
                    </a:lnTo>
                    <a:lnTo>
                      <a:pt x="15" y="18"/>
                    </a:lnTo>
                    <a:lnTo>
                      <a:pt x="25" y="18"/>
                    </a:lnTo>
                    <a:lnTo>
                      <a:pt x="28" y="19"/>
                    </a:lnTo>
                    <a:lnTo>
                      <a:pt x="28" y="20"/>
                    </a:lnTo>
                    <a:lnTo>
                      <a:pt x="20" y="30"/>
                    </a:lnTo>
                    <a:lnTo>
                      <a:pt x="17" y="32"/>
                    </a:lnTo>
                    <a:lnTo>
                      <a:pt x="16" y="32"/>
                    </a:lnTo>
                    <a:lnTo>
                      <a:pt x="14" y="30"/>
                    </a:lnTo>
                    <a:lnTo>
                      <a:pt x="13" y="29"/>
                    </a:lnTo>
                    <a:lnTo>
                      <a:pt x="13" y="28"/>
                    </a:lnTo>
                    <a:lnTo>
                      <a:pt x="10" y="26"/>
                    </a:lnTo>
                    <a:lnTo>
                      <a:pt x="6" y="26"/>
                    </a:lnTo>
                    <a:lnTo>
                      <a:pt x="4" y="23"/>
                    </a:lnTo>
                    <a:lnTo>
                      <a:pt x="3" y="22"/>
                    </a:lnTo>
                    <a:lnTo>
                      <a:pt x="8" y="22"/>
                    </a:lnTo>
                    <a:lnTo>
                      <a:pt x="8" y="20"/>
                    </a:lnTo>
                    <a:lnTo>
                      <a:pt x="7" y="19"/>
                    </a:lnTo>
                    <a:lnTo>
                      <a:pt x="6" y="16"/>
                    </a:lnTo>
                    <a:lnTo>
                      <a:pt x="1" y="14"/>
                    </a:lnTo>
                    <a:lnTo>
                      <a:pt x="0" y="13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4" y="9"/>
                    </a:lnTo>
                    <a:lnTo>
                      <a:pt x="4" y="5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55">
                <a:extLst>
                  <a:ext uri="{FF2B5EF4-FFF2-40B4-BE49-F238E27FC236}">
                    <a16:creationId xmlns:a16="http://schemas.microsoft.com/office/drawing/2014/main" id="{3DE203B1-D95E-40C3-9332-20D530A41A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4325" y="5464176"/>
                <a:ext cx="17463" cy="15875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7" y="0"/>
                  </a:cxn>
                  <a:cxn ang="0">
                    <a:pos x="9" y="4"/>
                  </a:cxn>
                  <a:cxn ang="0">
                    <a:pos x="11" y="7"/>
                  </a:cxn>
                  <a:cxn ang="0">
                    <a:pos x="11" y="10"/>
                  </a:cxn>
                  <a:cxn ang="0">
                    <a:pos x="4" y="10"/>
                  </a:cxn>
                  <a:cxn ang="0">
                    <a:pos x="0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2" y="1"/>
                  </a:cxn>
                  <a:cxn ang="0">
                    <a:pos x="4" y="0"/>
                  </a:cxn>
                </a:cxnLst>
                <a:rect l="0" t="0" r="r" b="b"/>
                <a:pathLst>
                  <a:path w="11" h="10">
                    <a:moveTo>
                      <a:pt x="4" y="0"/>
                    </a:moveTo>
                    <a:lnTo>
                      <a:pt x="7" y="0"/>
                    </a:lnTo>
                    <a:lnTo>
                      <a:pt x="9" y="4"/>
                    </a:lnTo>
                    <a:lnTo>
                      <a:pt x="11" y="7"/>
                    </a:lnTo>
                    <a:lnTo>
                      <a:pt x="11" y="10"/>
                    </a:lnTo>
                    <a:lnTo>
                      <a:pt x="4" y="10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56">
                <a:extLst>
                  <a:ext uri="{FF2B5EF4-FFF2-40B4-BE49-F238E27FC236}">
                    <a16:creationId xmlns:a16="http://schemas.microsoft.com/office/drawing/2014/main" id="{4D74D7E2-3EEC-4F12-97D8-D34BF1C19F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0513" y="5438776"/>
                <a:ext cx="23813" cy="20638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5" y="3"/>
                  </a:cxn>
                  <a:cxn ang="0">
                    <a:pos x="15" y="5"/>
                  </a:cxn>
                  <a:cxn ang="0">
                    <a:pos x="14" y="6"/>
                  </a:cxn>
                  <a:cxn ang="0">
                    <a:pos x="14" y="7"/>
                  </a:cxn>
                  <a:cxn ang="0">
                    <a:pos x="12" y="7"/>
                  </a:cxn>
                  <a:cxn ang="0">
                    <a:pos x="11" y="9"/>
                  </a:cxn>
                  <a:cxn ang="0">
                    <a:pos x="12" y="10"/>
                  </a:cxn>
                  <a:cxn ang="0">
                    <a:pos x="15" y="11"/>
                  </a:cxn>
                  <a:cxn ang="0">
                    <a:pos x="14" y="13"/>
                  </a:cxn>
                  <a:cxn ang="0">
                    <a:pos x="9" y="13"/>
                  </a:cxn>
                  <a:cxn ang="0">
                    <a:pos x="4" y="11"/>
                  </a:cxn>
                  <a:cxn ang="0">
                    <a:pos x="0" y="11"/>
                  </a:cxn>
                  <a:cxn ang="0">
                    <a:pos x="0" y="3"/>
                  </a:cxn>
                  <a:cxn ang="0">
                    <a:pos x="3" y="3"/>
                  </a:cxn>
                  <a:cxn ang="0">
                    <a:pos x="5" y="2"/>
                  </a:cxn>
                  <a:cxn ang="0">
                    <a:pos x="8" y="2"/>
                  </a:cxn>
                  <a:cxn ang="0">
                    <a:pos x="10" y="0"/>
                  </a:cxn>
                </a:cxnLst>
                <a:rect l="0" t="0" r="r" b="b"/>
                <a:pathLst>
                  <a:path w="15" h="13">
                    <a:moveTo>
                      <a:pt x="10" y="0"/>
                    </a:moveTo>
                    <a:lnTo>
                      <a:pt x="15" y="3"/>
                    </a:lnTo>
                    <a:lnTo>
                      <a:pt x="15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2" y="7"/>
                    </a:lnTo>
                    <a:lnTo>
                      <a:pt x="11" y="9"/>
                    </a:lnTo>
                    <a:lnTo>
                      <a:pt x="12" y="10"/>
                    </a:lnTo>
                    <a:lnTo>
                      <a:pt x="15" y="11"/>
                    </a:lnTo>
                    <a:lnTo>
                      <a:pt x="14" y="13"/>
                    </a:lnTo>
                    <a:lnTo>
                      <a:pt x="9" y="13"/>
                    </a:lnTo>
                    <a:lnTo>
                      <a:pt x="4" y="11"/>
                    </a:lnTo>
                    <a:lnTo>
                      <a:pt x="0" y="11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57">
                <a:extLst>
                  <a:ext uri="{FF2B5EF4-FFF2-40B4-BE49-F238E27FC236}">
                    <a16:creationId xmlns:a16="http://schemas.microsoft.com/office/drawing/2014/main" id="{4AF5DB37-BB78-46A3-BA37-1EB2E452D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2738" y="5491163"/>
                <a:ext cx="68263" cy="762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3" y="1"/>
                  </a:cxn>
                  <a:cxn ang="0">
                    <a:pos x="5" y="0"/>
                  </a:cxn>
                  <a:cxn ang="0">
                    <a:pos x="12" y="0"/>
                  </a:cxn>
                  <a:cxn ang="0">
                    <a:pos x="17" y="5"/>
                  </a:cxn>
                  <a:cxn ang="0">
                    <a:pos x="21" y="11"/>
                  </a:cxn>
                  <a:cxn ang="0">
                    <a:pos x="25" y="16"/>
                  </a:cxn>
                  <a:cxn ang="0">
                    <a:pos x="32" y="26"/>
                  </a:cxn>
                  <a:cxn ang="0">
                    <a:pos x="36" y="29"/>
                  </a:cxn>
                  <a:cxn ang="0">
                    <a:pos x="38" y="34"/>
                  </a:cxn>
                  <a:cxn ang="0">
                    <a:pos x="38" y="42"/>
                  </a:cxn>
                  <a:cxn ang="0">
                    <a:pos x="39" y="44"/>
                  </a:cxn>
                  <a:cxn ang="0">
                    <a:pos x="40" y="46"/>
                  </a:cxn>
                  <a:cxn ang="0">
                    <a:pos x="43" y="47"/>
                  </a:cxn>
                  <a:cxn ang="0">
                    <a:pos x="39" y="48"/>
                  </a:cxn>
                  <a:cxn ang="0">
                    <a:pos x="37" y="47"/>
                  </a:cxn>
                  <a:cxn ang="0">
                    <a:pos x="33" y="44"/>
                  </a:cxn>
                  <a:cxn ang="0">
                    <a:pos x="30" y="41"/>
                  </a:cxn>
                  <a:cxn ang="0">
                    <a:pos x="28" y="37"/>
                  </a:cxn>
                  <a:cxn ang="0">
                    <a:pos x="25" y="30"/>
                  </a:cxn>
                  <a:cxn ang="0">
                    <a:pos x="25" y="29"/>
                  </a:cxn>
                  <a:cxn ang="0">
                    <a:pos x="24" y="28"/>
                  </a:cxn>
                  <a:cxn ang="0">
                    <a:pos x="23" y="29"/>
                  </a:cxn>
                  <a:cxn ang="0">
                    <a:pos x="22" y="29"/>
                  </a:cxn>
                  <a:cxn ang="0">
                    <a:pos x="21" y="30"/>
                  </a:cxn>
                  <a:cxn ang="0">
                    <a:pos x="16" y="30"/>
                  </a:cxn>
                  <a:cxn ang="0">
                    <a:pos x="16" y="27"/>
                  </a:cxn>
                  <a:cxn ang="0">
                    <a:pos x="15" y="25"/>
                  </a:cxn>
                  <a:cxn ang="0">
                    <a:pos x="15" y="21"/>
                  </a:cxn>
                  <a:cxn ang="0">
                    <a:pos x="14" y="19"/>
                  </a:cxn>
                  <a:cxn ang="0">
                    <a:pos x="11" y="16"/>
                  </a:cxn>
                  <a:cxn ang="0">
                    <a:pos x="10" y="16"/>
                  </a:cxn>
                  <a:cxn ang="0">
                    <a:pos x="9" y="14"/>
                  </a:cxn>
                  <a:cxn ang="0">
                    <a:pos x="8" y="13"/>
                  </a:cxn>
                  <a:cxn ang="0">
                    <a:pos x="8" y="7"/>
                  </a:cxn>
                  <a:cxn ang="0">
                    <a:pos x="7" y="6"/>
                  </a:cxn>
                  <a:cxn ang="0">
                    <a:pos x="4" y="8"/>
                  </a:cxn>
                  <a:cxn ang="0">
                    <a:pos x="3" y="8"/>
                  </a:cxn>
                  <a:cxn ang="0">
                    <a:pos x="2" y="9"/>
                  </a:cxn>
                  <a:cxn ang="0">
                    <a:pos x="0" y="8"/>
                  </a:cxn>
                  <a:cxn ang="0">
                    <a:pos x="0" y="0"/>
                  </a:cxn>
                </a:cxnLst>
                <a:rect l="0" t="0" r="r" b="b"/>
                <a:pathLst>
                  <a:path w="43" h="48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12" y="0"/>
                    </a:lnTo>
                    <a:lnTo>
                      <a:pt x="17" y="5"/>
                    </a:lnTo>
                    <a:lnTo>
                      <a:pt x="21" y="11"/>
                    </a:lnTo>
                    <a:lnTo>
                      <a:pt x="25" y="16"/>
                    </a:lnTo>
                    <a:lnTo>
                      <a:pt x="32" y="26"/>
                    </a:lnTo>
                    <a:lnTo>
                      <a:pt x="36" y="29"/>
                    </a:lnTo>
                    <a:lnTo>
                      <a:pt x="38" y="34"/>
                    </a:lnTo>
                    <a:lnTo>
                      <a:pt x="38" y="42"/>
                    </a:lnTo>
                    <a:lnTo>
                      <a:pt x="39" y="44"/>
                    </a:lnTo>
                    <a:lnTo>
                      <a:pt x="40" y="46"/>
                    </a:lnTo>
                    <a:lnTo>
                      <a:pt x="43" y="47"/>
                    </a:lnTo>
                    <a:lnTo>
                      <a:pt x="39" y="48"/>
                    </a:lnTo>
                    <a:lnTo>
                      <a:pt x="37" y="47"/>
                    </a:lnTo>
                    <a:lnTo>
                      <a:pt x="33" y="44"/>
                    </a:lnTo>
                    <a:lnTo>
                      <a:pt x="30" y="41"/>
                    </a:lnTo>
                    <a:lnTo>
                      <a:pt x="28" y="37"/>
                    </a:lnTo>
                    <a:lnTo>
                      <a:pt x="25" y="30"/>
                    </a:lnTo>
                    <a:lnTo>
                      <a:pt x="25" y="29"/>
                    </a:lnTo>
                    <a:lnTo>
                      <a:pt x="24" y="28"/>
                    </a:lnTo>
                    <a:lnTo>
                      <a:pt x="23" y="29"/>
                    </a:lnTo>
                    <a:lnTo>
                      <a:pt x="22" y="29"/>
                    </a:lnTo>
                    <a:lnTo>
                      <a:pt x="21" y="30"/>
                    </a:lnTo>
                    <a:lnTo>
                      <a:pt x="16" y="30"/>
                    </a:lnTo>
                    <a:lnTo>
                      <a:pt x="16" y="27"/>
                    </a:lnTo>
                    <a:lnTo>
                      <a:pt x="15" y="25"/>
                    </a:lnTo>
                    <a:lnTo>
                      <a:pt x="15" y="21"/>
                    </a:lnTo>
                    <a:lnTo>
                      <a:pt x="14" y="19"/>
                    </a:lnTo>
                    <a:lnTo>
                      <a:pt x="11" y="16"/>
                    </a:lnTo>
                    <a:lnTo>
                      <a:pt x="10" y="16"/>
                    </a:lnTo>
                    <a:lnTo>
                      <a:pt x="9" y="14"/>
                    </a:lnTo>
                    <a:lnTo>
                      <a:pt x="8" y="13"/>
                    </a:lnTo>
                    <a:lnTo>
                      <a:pt x="8" y="7"/>
                    </a:lnTo>
                    <a:lnTo>
                      <a:pt x="7" y="6"/>
                    </a:lnTo>
                    <a:lnTo>
                      <a:pt x="4" y="8"/>
                    </a:lnTo>
                    <a:lnTo>
                      <a:pt x="3" y="8"/>
                    </a:lnTo>
                    <a:lnTo>
                      <a:pt x="2" y="9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 58">
                <a:extLst>
                  <a:ext uri="{FF2B5EF4-FFF2-40B4-BE49-F238E27FC236}">
                    <a16:creationId xmlns:a16="http://schemas.microsoft.com/office/drawing/2014/main" id="{09C9EA5B-8250-483D-9926-8DADB63762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1325" y="5500688"/>
                <a:ext cx="12700" cy="15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7" y="5"/>
                  </a:cxn>
                  <a:cxn ang="0">
                    <a:pos x="8" y="7"/>
                  </a:cxn>
                  <a:cxn ang="0">
                    <a:pos x="8" y="8"/>
                  </a:cxn>
                  <a:cxn ang="0">
                    <a:pos x="6" y="10"/>
                  </a:cxn>
                  <a:cxn ang="0">
                    <a:pos x="4" y="9"/>
                  </a:cxn>
                  <a:cxn ang="0">
                    <a:pos x="1" y="7"/>
                  </a:cxn>
                  <a:cxn ang="0">
                    <a:pos x="0" y="3"/>
                  </a:cxn>
                  <a:cxn ang="0">
                    <a:pos x="0" y="0"/>
                  </a:cxn>
                </a:cxnLst>
                <a:rect l="0" t="0" r="r" b="b"/>
                <a:pathLst>
                  <a:path w="8" h="10">
                    <a:moveTo>
                      <a:pt x="0" y="0"/>
                    </a:moveTo>
                    <a:lnTo>
                      <a:pt x="5" y="2"/>
                    </a:lnTo>
                    <a:lnTo>
                      <a:pt x="7" y="5"/>
                    </a:lnTo>
                    <a:lnTo>
                      <a:pt x="8" y="7"/>
                    </a:lnTo>
                    <a:lnTo>
                      <a:pt x="8" y="8"/>
                    </a:lnTo>
                    <a:lnTo>
                      <a:pt x="6" y="10"/>
                    </a:lnTo>
                    <a:lnTo>
                      <a:pt x="4" y="9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59">
                <a:extLst>
                  <a:ext uri="{FF2B5EF4-FFF2-40B4-BE49-F238E27FC236}">
                    <a16:creationId xmlns:a16="http://schemas.microsoft.com/office/drawing/2014/main" id="{BB23AE0F-D349-4DFF-82A1-FEC4EAE7E2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61000" y="5514976"/>
                <a:ext cx="23813" cy="41275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15" y="21"/>
                  </a:cxn>
                  <a:cxn ang="0">
                    <a:pos x="15" y="24"/>
                  </a:cxn>
                  <a:cxn ang="0">
                    <a:pos x="14" y="26"/>
                  </a:cxn>
                  <a:cxn ang="0">
                    <a:pos x="13" y="17"/>
                  </a:cxn>
                  <a:cxn ang="0">
                    <a:pos x="3" y="0"/>
                  </a:cxn>
                  <a:cxn ang="0">
                    <a:pos x="6" y="0"/>
                  </a:cxn>
                  <a:cxn ang="0">
                    <a:pos x="8" y="3"/>
                  </a:cxn>
                  <a:cxn ang="0">
                    <a:pos x="8" y="5"/>
                  </a:cxn>
                  <a:cxn ang="0">
                    <a:pos x="9" y="7"/>
                  </a:cxn>
                  <a:cxn ang="0">
                    <a:pos x="10" y="8"/>
                  </a:cxn>
                  <a:cxn ang="0">
                    <a:pos x="14" y="8"/>
                  </a:cxn>
                  <a:cxn ang="0">
                    <a:pos x="15" y="10"/>
                  </a:cxn>
                  <a:cxn ang="0">
                    <a:pos x="15" y="12"/>
                  </a:cxn>
                  <a:cxn ang="0">
                    <a:pos x="14" y="15"/>
                  </a:cxn>
                  <a:cxn ang="0">
                    <a:pos x="13" y="17"/>
                  </a:cxn>
                  <a:cxn ang="0">
                    <a:pos x="11" y="17"/>
                  </a:cxn>
                  <a:cxn ang="0">
                    <a:pos x="9" y="15"/>
                  </a:cxn>
                  <a:cxn ang="0">
                    <a:pos x="8" y="15"/>
                  </a:cxn>
                  <a:cxn ang="0">
                    <a:pos x="7" y="14"/>
                  </a:cxn>
                  <a:cxn ang="0">
                    <a:pos x="7" y="12"/>
                  </a:cxn>
                  <a:cxn ang="0">
                    <a:pos x="8" y="11"/>
                  </a:cxn>
                  <a:cxn ang="0">
                    <a:pos x="6" y="8"/>
                  </a:cxn>
                  <a:cxn ang="0">
                    <a:pos x="4" y="10"/>
                  </a:cxn>
                  <a:cxn ang="0">
                    <a:pos x="3" y="10"/>
                  </a:cxn>
                  <a:cxn ang="0">
                    <a:pos x="2" y="11"/>
                  </a:cxn>
                  <a:cxn ang="0">
                    <a:pos x="0" y="8"/>
                  </a:cxn>
                  <a:cxn ang="0">
                    <a:pos x="0" y="6"/>
                  </a:cxn>
                  <a:cxn ang="0">
                    <a:pos x="1" y="4"/>
                  </a:cxn>
                  <a:cxn ang="0">
                    <a:pos x="2" y="3"/>
                  </a:cxn>
                  <a:cxn ang="0">
                    <a:pos x="3" y="0"/>
                  </a:cxn>
                </a:cxnLst>
                <a:rect l="0" t="0" r="r" b="b"/>
                <a:pathLst>
                  <a:path w="15" h="26">
                    <a:moveTo>
                      <a:pt x="13" y="17"/>
                    </a:moveTo>
                    <a:lnTo>
                      <a:pt x="15" y="21"/>
                    </a:lnTo>
                    <a:lnTo>
                      <a:pt x="15" y="24"/>
                    </a:lnTo>
                    <a:lnTo>
                      <a:pt x="14" y="26"/>
                    </a:lnTo>
                    <a:lnTo>
                      <a:pt x="13" y="17"/>
                    </a:lnTo>
                    <a:close/>
                    <a:moveTo>
                      <a:pt x="3" y="0"/>
                    </a:moveTo>
                    <a:lnTo>
                      <a:pt x="6" y="0"/>
                    </a:lnTo>
                    <a:lnTo>
                      <a:pt x="8" y="3"/>
                    </a:lnTo>
                    <a:lnTo>
                      <a:pt x="8" y="5"/>
                    </a:lnTo>
                    <a:lnTo>
                      <a:pt x="9" y="7"/>
                    </a:lnTo>
                    <a:lnTo>
                      <a:pt x="10" y="8"/>
                    </a:lnTo>
                    <a:lnTo>
                      <a:pt x="14" y="8"/>
                    </a:lnTo>
                    <a:lnTo>
                      <a:pt x="15" y="10"/>
                    </a:lnTo>
                    <a:lnTo>
                      <a:pt x="15" y="12"/>
                    </a:lnTo>
                    <a:lnTo>
                      <a:pt x="14" y="15"/>
                    </a:lnTo>
                    <a:lnTo>
                      <a:pt x="13" y="17"/>
                    </a:lnTo>
                    <a:lnTo>
                      <a:pt x="11" y="17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4"/>
                    </a:lnTo>
                    <a:lnTo>
                      <a:pt x="7" y="12"/>
                    </a:lnTo>
                    <a:lnTo>
                      <a:pt x="8" y="11"/>
                    </a:lnTo>
                    <a:lnTo>
                      <a:pt x="6" y="8"/>
                    </a:lnTo>
                    <a:lnTo>
                      <a:pt x="4" y="10"/>
                    </a:lnTo>
                    <a:lnTo>
                      <a:pt x="3" y="10"/>
                    </a:lnTo>
                    <a:lnTo>
                      <a:pt x="2" y="11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 60">
                <a:extLst>
                  <a:ext uri="{FF2B5EF4-FFF2-40B4-BE49-F238E27FC236}">
                    <a16:creationId xmlns:a16="http://schemas.microsoft.com/office/drawing/2014/main" id="{65B235E1-92BA-4C6C-96EA-A5FB8AEA5D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7838" y="5516563"/>
                <a:ext cx="15875" cy="11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3"/>
                  </a:cxn>
                  <a:cxn ang="0">
                    <a:pos x="7" y="3"/>
                  </a:cxn>
                  <a:cxn ang="0">
                    <a:pos x="10" y="5"/>
                  </a:cxn>
                  <a:cxn ang="0">
                    <a:pos x="10" y="7"/>
                  </a:cxn>
                  <a:cxn ang="0">
                    <a:pos x="4" y="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</a:cxnLst>
                <a:rect l="0" t="0" r="r" b="b"/>
                <a:pathLst>
                  <a:path w="10" h="7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3"/>
                    </a:lnTo>
                    <a:lnTo>
                      <a:pt x="7" y="3"/>
                    </a:lnTo>
                    <a:lnTo>
                      <a:pt x="10" y="5"/>
                    </a:lnTo>
                    <a:lnTo>
                      <a:pt x="10" y="7"/>
                    </a:lnTo>
                    <a:lnTo>
                      <a:pt x="4" y="7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 61">
                <a:extLst>
                  <a:ext uri="{FF2B5EF4-FFF2-40B4-BE49-F238E27FC236}">
                    <a16:creationId xmlns:a16="http://schemas.microsoft.com/office/drawing/2014/main" id="{0C436046-47CB-45FD-AA4C-942CB49D9E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7675" y="5526088"/>
                <a:ext cx="14288" cy="1270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5" y="0"/>
                  </a:cxn>
                  <a:cxn ang="0">
                    <a:pos x="8" y="1"/>
                  </a:cxn>
                  <a:cxn ang="0">
                    <a:pos x="9" y="4"/>
                  </a:cxn>
                  <a:cxn ang="0">
                    <a:pos x="7" y="8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3" y="0"/>
                  </a:cxn>
                </a:cxnLst>
                <a:rect l="0" t="0" r="r" b="b"/>
                <a:pathLst>
                  <a:path w="9" h="8">
                    <a:moveTo>
                      <a:pt x="3" y="0"/>
                    </a:moveTo>
                    <a:lnTo>
                      <a:pt x="5" y="0"/>
                    </a:lnTo>
                    <a:lnTo>
                      <a:pt x="8" y="1"/>
                    </a:lnTo>
                    <a:lnTo>
                      <a:pt x="9" y="4"/>
                    </a:lnTo>
                    <a:lnTo>
                      <a:pt x="7" y="8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 62">
                <a:extLst>
                  <a:ext uri="{FF2B5EF4-FFF2-40B4-BE49-F238E27FC236}">
                    <a16:creationId xmlns:a16="http://schemas.microsoft.com/office/drawing/2014/main" id="{D868822F-6EA2-4BD8-A2E5-E17643097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9900" y="5527676"/>
                <a:ext cx="23813" cy="2540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2" y="0"/>
                  </a:cxn>
                  <a:cxn ang="0">
                    <a:pos x="3" y="2"/>
                  </a:cxn>
                  <a:cxn ang="0">
                    <a:pos x="3" y="3"/>
                  </a:cxn>
                  <a:cxn ang="0">
                    <a:pos x="5" y="4"/>
                  </a:cxn>
                  <a:cxn ang="0">
                    <a:pos x="7" y="5"/>
                  </a:cxn>
                  <a:cxn ang="0">
                    <a:pos x="9" y="5"/>
                  </a:cxn>
                  <a:cxn ang="0">
                    <a:pos x="11" y="6"/>
                  </a:cxn>
                  <a:cxn ang="0">
                    <a:pos x="12" y="7"/>
                  </a:cxn>
                  <a:cxn ang="0">
                    <a:pos x="15" y="12"/>
                  </a:cxn>
                  <a:cxn ang="0">
                    <a:pos x="15" y="16"/>
                  </a:cxn>
                  <a:cxn ang="0">
                    <a:pos x="7" y="12"/>
                  </a:cxn>
                  <a:cxn ang="0">
                    <a:pos x="0" y="9"/>
                  </a:cxn>
                  <a:cxn ang="0">
                    <a:pos x="1" y="6"/>
                  </a:cxn>
                  <a:cxn ang="0">
                    <a:pos x="1" y="0"/>
                  </a:cxn>
                </a:cxnLst>
                <a:rect l="0" t="0" r="r" b="b"/>
                <a:pathLst>
                  <a:path w="15" h="16">
                    <a:moveTo>
                      <a:pt x="1" y="0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6"/>
                    </a:lnTo>
                    <a:lnTo>
                      <a:pt x="12" y="7"/>
                    </a:lnTo>
                    <a:lnTo>
                      <a:pt x="15" y="12"/>
                    </a:lnTo>
                    <a:lnTo>
                      <a:pt x="15" y="16"/>
                    </a:lnTo>
                    <a:lnTo>
                      <a:pt x="7" y="12"/>
                    </a:lnTo>
                    <a:lnTo>
                      <a:pt x="0" y="9"/>
                    </a:lnTo>
                    <a:lnTo>
                      <a:pt x="1" y="6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 63">
                <a:extLst>
                  <a:ext uri="{FF2B5EF4-FFF2-40B4-BE49-F238E27FC236}">
                    <a16:creationId xmlns:a16="http://schemas.microsoft.com/office/drawing/2014/main" id="{9EBB88EF-1CBF-4F86-920F-180EF96C20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0213" y="5559426"/>
                <a:ext cx="11113" cy="1746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7" y="1"/>
                  </a:cxn>
                  <a:cxn ang="0">
                    <a:pos x="7" y="3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11"/>
                  </a:cxn>
                  <a:cxn ang="0">
                    <a:pos x="0" y="10"/>
                  </a:cxn>
                  <a:cxn ang="0">
                    <a:pos x="0" y="6"/>
                  </a:cxn>
                  <a:cxn ang="0">
                    <a:pos x="1" y="5"/>
                  </a:cxn>
                  <a:cxn ang="0">
                    <a:pos x="2" y="3"/>
                  </a:cxn>
                  <a:cxn ang="0">
                    <a:pos x="5" y="0"/>
                  </a:cxn>
                </a:cxnLst>
                <a:rect l="0" t="0" r="r" b="b"/>
                <a:pathLst>
                  <a:path w="7" h="11">
                    <a:moveTo>
                      <a:pt x="5" y="0"/>
                    </a:moveTo>
                    <a:lnTo>
                      <a:pt x="7" y="1"/>
                    </a:lnTo>
                    <a:lnTo>
                      <a:pt x="7" y="3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11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 64">
                <a:extLst>
                  <a:ext uri="{FF2B5EF4-FFF2-40B4-BE49-F238E27FC236}">
                    <a16:creationId xmlns:a16="http://schemas.microsoft.com/office/drawing/2014/main" id="{270CAF94-554B-464D-8BF5-2A46BC69F8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0263" y="5592763"/>
                <a:ext cx="25400" cy="2222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3" y="1"/>
                  </a:cxn>
                  <a:cxn ang="0">
                    <a:pos x="6" y="1"/>
                  </a:cxn>
                  <a:cxn ang="0">
                    <a:pos x="9" y="3"/>
                  </a:cxn>
                  <a:cxn ang="0">
                    <a:pos x="11" y="3"/>
                  </a:cxn>
                  <a:cxn ang="0">
                    <a:pos x="14" y="4"/>
                  </a:cxn>
                  <a:cxn ang="0">
                    <a:pos x="16" y="6"/>
                  </a:cxn>
                  <a:cxn ang="0">
                    <a:pos x="16" y="10"/>
                  </a:cxn>
                  <a:cxn ang="0">
                    <a:pos x="13" y="10"/>
                  </a:cxn>
                  <a:cxn ang="0">
                    <a:pos x="10" y="12"/>
                  </a:cxn>
                  <a:cxn ang="0">
                    <a:pos x="10" y="13"/>
                  </a:cxn>
                  <a:cxn ang="0">
                    <a:pos x="9" y="13"/>
                  </a:cxn>
                  <a:cxn ang="0">
                    <a:pos x="8" y="12"/>
                  </a:cxn>
                  <a:cxn ang="0">
                    <a:pos x="6" y="11"/>
                  </a:cxn>
                  <a:cxn ang="0">
                    <a:pos x="3" y="11"/>
                  </a:cxn>
                  <a:cxn ang="0">
                    <a:pos x="0" y="14"/>
                  </a:cxn>
                  <a:cxn ang="0">
                    <a:pos x="2" y="11"/>
                  </a:cxn>
                  <a:cxn ang="0">
                    <a:pos x="1" y="11"/>
                  </a:cxn>
                  <a:cxn ang="0">
                    <a:pos x="1" y="0"/>
                  </a:cxn>
                </a:cxnLst>
                <a:rect l="0" t="0" r="r" b="b"/>
                <a:pathLst>
                  <a:path w="16" h="14">
                    <a:moveTo>
                      <a:pt x="1" y="0"/>
                    </a:moveTo>
                    <a:lnTo>
                      <a:pt x="3" y="1"/>
                    </a:lnTo>
                    <a:lnTo>
                      <a:pt x="6" y="1"/>
                    </a:lnTo>
                    <a:lnTo>
                      <a:pt x="9" y="3"/>
                    </a:lnTo>
                    <a:lnTo>
                      <a:pt x="11" y="3"/>
                    </a:lnTo>
                    <a:lnTo>
                      <a:pt x="14" y="4"/>
                    </a:lnTo>
                    <a:lnTo>
                      <a:pt x="16" y="6"/>
                    </a:lnTo>
                    <a:lnTo>
                      <a:pt x="16" y="10"/>
                    </a:lnTo>
                    <a:lnTo>
                      <a:pt x="13" y="10"/>
                    </a:lnTo>
                    <a:lnTo>
                      <a:pt x="10" y="12"/>
                    </a:lnTo>
                    <a:lnTo>
                      <a:pt x="10" y="13"/>
                    </a:lnTo>
                    <a:lnTo>
                      <a:pt x="9" y="13"/>
                    </a:lnTo>
                    <a:lnTo>
                      <a:pt x="8" y="12"/>
                    </a:lnTo>
                    <a:lnTo>
                      <a:pt x="6" y="11"/>
                    </a:lnTo>
                    <a:lnTo>
                      <a:pt x="3" y="11"/>
                    </a:lnTo>
                    <a:lnTo>
                      <a:pt x="0" y="14"/>
                    </a:lnTo>
                    <a:lnTo>
                      <a:pt x="2" y="11"/>
                    </a:lnTo>
                    <a:lnTo>
                      <a:pt x="1" y="1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 65">
                <a:extLst>
                  <a:ext uri="{FF2B5EF4-FFF2-40B4-BE49-F238E27FC236}">
                    <a16:creationId xmlns:a16="http://schemas.microsoft.com/office/drawing/2014/main" id="{D7BBD26F-D2C8-4DCD-B64C-091F6CD676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6763" y="5710238"/>
                <a:ext cx="11113" cy="12700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7" y="2"/>
                  </a:cxn>
                  <a:cxn ang="0">
                    <a:pos x="7" y="8"/>
                  </a:cxn>
                  <a:cxn ang="0">
                    <a:pos x="5" y="7"/>
                  </a:cxn>
                  <a:cxn ang="0">
                    <a:pos x="0" y="7"/>
                  </a:cxn>
                  <a:cxn ang="0">
                    <a:pos x="1" y="6"/>
                  </a:cxn>
                  <a:cxn ang="0">
                    <a:pos x="3" y="3"/>
                  </a:cxn>
                  <a:cxn ang="0">
                    <a:pos x="4" y="3"/>
                  </a:cxn>
                  <a:cxn ang="0">
                    <a:pos x="5" y="1"/>
                  </a:cxn>
                  <a:cxn ang="0">
                    <a:pos x="5" y="0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lnTo>
                      <a:pt x="7" y="2"/>
                    </a:lnTo>
                    <a:lnTo>
                      <a:pt x="7" y="8"/>
                    </a:lnTo>
                    <a:lnTo>
                      <a:pt x="5" y="7"/>
                    </a:lnTo>
                    <a:lnTo>
                      <a:pt x="0" y="7"/>
                    </a:lnTo>
                    <a:lnTo>
                      <a:pt x="1" y="6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5" y="1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 66">
                <a:extLst>
                  <a:ext uri="{FF2B5EF4-FFF2-40B4-BE49-F238E27FC236}">
                    <a16:creationId xmlns:a16="http://schemas.microsoft.com/office/drawing/2014/main" id="{DD5CC444-9AA7-4D76-BFE7-DBD571B89A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1013" y="5867401"/>
                <a:ext cx="9525" cy="142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6" y="2"/>
                  </a:cxn>
                  <a:cxn ang="0">
                    <a:pos x="6" y="7"/>
                  </a:cxn>
                  <a:cxn ang="0">
                    <a:pos x="3" y="7"/>
                  </a:cxn>
                  <a:cxn ang="0">
                    <a:pos x="2" y="8"/>
                  </a:cxn>
                  <a:cxn ang="0">
                    <a:pos x="2" y="9"/>
                  </a:cxn>
                  <a:cxn ang="0">
                    <a:pos x="0" y="7"/>
                  </a:cxn>
                  <a:cxn ang="0">
                    <a:pos x="0" y="0"/>
                  </a:cxn>
                </a:cxnLst>
                <a:rect l="0" t="0" r="r" b="b"/>
                <a:pathLst>
                  <a:path w="6" h="9">
                    <a:moveTo>
                      <a:pt x="0" y="0"/>
                    </a:moveTo>
                    <a:lnTo>
                      <a:pt x="2" y="1"/>
                    </a:lnTo>
                    <a:lnTo>
                      <a:pt x="6" y="2"/>
                    </a:lnTo>
                    <a:lnTo>
                      <a:pt x="6" y="7"/>
                    </a:lnTo>
                    <a:lnTo>
                      <a:pt x="3" y="7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 67">
                <a:extLst>
                  <a:ext uri="{FF2B5EF4-FFF2-40B4-BE49-F238E27FC236}">
                    <a16:creationId xmlns:a16="http://schemas.microsoft.com/office/drawing/2014/main" id="{EC7B0048-13EA-411B-8F01-DF6852091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750" y="5889626"/>
                <a:ext cx="69850" cy="46038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41" y="2"/>
                  </a:cxn>
                  <a:cxn ang="0">
                    <a:pos x="44" y="7"/>
                  </a:cxn>
                  <a:cxn ang="0">
                    <a:pos x="44" y="16"/>
                  </a:cxn>
                  <a:cxn ang="0">
                    <a:pos x="38" y="19"/>
                  </a:cxn>
                  <a:cxn ang="0">
                    <a:pos x="21" y="19"/>
                  </a:cxn>
                  <a:cxn ang="0">
                    <a:pos x="17" y="21"/>
                  </a:cxn>
                  <a:cxn ang="0">
                    <a:pos x="10" y="28"/>
                  </a:cxn>
                  <a:cxn ang="0">
                    <a:pos x="6" y="29"/>
                  </a:cxn>
                  <a:cxn ang="0">
                    <a:pos x="0" y="27"/>
                  </a:cxn>
                  <a:cxn ang="0">
                    <a:pos x="0" y="21"/>
                  </a:cxn>
                  <a:cxn ang="0">
                    <a:pos x="10" y="12"/>
                  </a:cxn>
                  <a:cxn ang="0">
                    <a:pos x="11" y="6"/>
                  </a:cxn>
                  <a:cxn ang="0">
                    <a:pos x="25" y="3"/>
                  </a:cxn>
                  <a:cxn ang="0">
                    <a:pos x="31" y="1"/>
                  </a:cxn>
                  <a:cxn ang="0">
                    <a:pos x="37" y="0"/>
                  </a:cxn>
                </a:cxnLst>
                <a:rect l="0" t="0" r="r" b="b"/>
                <a:pathLst>
                  <a:path w="44" h="29">
                    <a:moveTo>
                      <a:pt x="37" y="0"/>
                    </a:moveTo>
                    <a:lnTo>
                      <a:pt x="41" y="2"/>
                    </a:lnTo>
                    <a:lnTo>
                      <a:pt x="44" y="7"/>
                    </a:lnTo>
                    <a:lnTo>
                      <a:pt x="44" y="16"/>
                    </a:lnTo>
                    <a:lnTo>
                      <a:pt x="38" y="19"/>
                    </a:lnTo>
                    <a:lnTo>
                      <a:pt x="21" y="19"/>
                    </a:lnTo>
                    <a:lnTo>
                      <a:pt x="17" y="21"/>
                    </a:lnTo>
                    <a:lnTo>
                      <a:pt x="10" y="28"/>
                    </a:lnTo>
                    <a:lnTo>
                      <a:pt x="6" y="29"/>
                    </a:lnTo>
                    <a:lnTo>
                      <a:pt x="0" y="27"/>
                    </a:lnTo>
                    <a:lnTo>
                      <a:pt x="0" y="21"/>
                    </a:lnTo>
                    <a:lnTo>
                      <a:pt x="10" y="12"/>
                    </a:lnTo>
                    <a:lnTo>
                      <a:pt x="11" y="6"/>
                    </a:lnTo>
                    <a:lnTo>
                      <a:pt x="25" y="3"/>
                    </a:lnTo>
                    <a:lnTo>
                      <a:pt x="31" y="1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 68">
                <a:extLst>
                  <a:ext uri="{FF2B5EF4-FFF2-40B4-BE49-F238E27FC236}">
                    <a16:creationId xmlns:a16="http://schemas.microsoft.com/office/drawing/2014/main" id="{B884A895-5A96-4046-AD28-8602002353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3838" y="5949951"/>
                <a:ext cx="14288" cy="9525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5" y="0"/>
                  </a:cxn>
                  <a:cxn ang="0">
                    <a:pos x="7" y="2"/>
                  </a:cxn>
                  <a:cxn ang="0">
                    <a:pos x="9" y="2"/>
                  </a:cxn>
                  <a:cxn ang="0">
                    <a:pos x="7" y="6"/>
                  </a:cxn>
                  <a:cxn ang="0">
                    <a:pos x="5" y="6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2" y="0"/>
                  </a:cxn>
                </a:cxnLst>
                <a:rect l="0" t="0" r="r" b="b"/>
                <a:pathLst>
                  <a:path w="9" h="6">
                    <a:moveTo>
                      <a:pt x="2" y="0"/>
                    </a:moveTo>
                    <a:lnTo>
                      <a:pt x="5" y="0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7" y="6"/>
                    </a:lnTo>
                    <a:lnTo>
                      <a:pt x="5" y="6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 69">
                <a:extLst>
                  <a:ext uri="{FF2B5EF4-FFF2-40B4-BE49-F238E27FC236}">
                    <a16:creationId xmlns:a16="http://schemas.microsoft.com/office/drawing/2014/main" id="{82D2E2FD-C8A5-4F92-8F54-2AE59FFA0A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188" y="5992813"/>
                <a:ext cx="28575" cy="17463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8" y="1"/>
                  </a:cxn>
                  <a:cxn ang="0">
                    <a:pos x="17" y="4"/>
                  </a:cxn>
                  <a:cxn ang="0">
                    <a:pos x="15" y="7"/>
                  </a:cxn>
                  <a:cxn ang="0">
                    <a:pos x="13" y="10"/>
                  </a:cxn>
                  <a:cxn ang="0">
                    <a:pos x="10" y="11"/>
                  </a:cxn>
                  <a:cxn ang="0">
                    <a:pos x="4" y="11"/>
                  </a:cxn>
                  <a:cxn ang="0">
                    <a:pos x="0" y="10"/>
                  </a:cxn>
                  <a:cxn ang="0">
                    <a:pos x="5" y="3"/>
                  </a:cxn>
                  <a:cxn ang="0">
                    <a:pos x="8" y="1"/>
                  </a:cxn>
                  <a:cxn ang="0">
                    <a:pos x="13" y="0"/>
                  </a:cxn>
                </a:cxnLst>
                <a:rect l="0" t="0" r="r" b="b"/>
                <a:pathLst>
                  <a:path w="18" h="11">
                    <a:moveTo>
                      <a:pt x="13" y="0"/>
                    </a:moveTo>
                    <a:lnTo>
                      <a:pt x="18" y="1"/>
                    </a:lnTo>
                    <a:lnTo>
                      <a:pt x="17" y="4"/>
                    </a:lnTo>
                    <a:lnTo>
                      <a:pt x="15" y="7"/>
                    </a:lnTo>
                    <a:lnTo>
                      <a:pt x="13" y="10"/>
                    </a:lnTo>
                    <a:lnTo>
                      <a:pt x="10" y="11"/>
                    </a:lnTo>
                    <a:lnTo>
                      <a:pt x="4" y="11"/>
                    </a:lnTo>
                    <a:lnTo>
                      <a:pt x="0" y="10"/>
                    </a:lnTo>
                    <a:lnTo>
                      <a:pt x="5" y="3"/>
                    </a:lnTo>
                    <a:lnTo>
                      <a:pt x="8" y="1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 70">
                <a:extLst>
                  <a:ext uri="{FF2B5EF4-FFF2-40B4-BE49-F238E27FC236}">
                    <a16:creationId xmlns:a16="http://schemas.microsoft.com/office/drawing/2014/main" id="{9CEB772A-853E-4157-9FF9-BA8DFD83EB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8113" y="6008688"/>
                <a:ext cx="17463" cy="635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4" y="2"/>
                  </a:cxn>
                  <a:cxn ang="0">
                    <a:pos x="3" y="3"/>
                  </a:cxn>
                  <a:cxn ang="0">
                    <a:pos x="3" y="4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</a:cxnLst>
                <a:rect l="0" t="0" r="r" b="b"/>
                <a:pathLst>
                  <a:path w="11" h="4">
                    <a:moveTo>
                      <a:pt x="4" y="0"/>
                    </a:moveTo>
                    <a:lnTo>
                      <a:pt x="11" y="0"/>
                    </a:lnTo>
                    <a:lnTo>
                      <a:pt x="11" y="2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 71">
                <a:extLst>
                  <a:ext uri="{FF2B5EF4-FFF2-40B4-BE49-F238E27FC236}">
                    <a16:creationId xmlns:a16="http://schemas.microsoft.com/office/drawing/2014/main" id="{0888F316-64D0-4913-8F6D-C8F51D49AE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2550" y="6015038"/>
                <a:ext cx="20638" cy="17463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13" y="0"/>
                  </a:cxn>
                  <a:cxn ang="0">
                    <a:pos x="13" y="3"/>
                  </a:cxn>
                  <a:cxn ang="0">
                    <a:pos x="10" y="6"/>
                  </a:cxn>
                  <a:cxn ang="0">
                    <a:pos x="5" y="8"/>
                  </a:cxn>
                  <a:cxn ang="0">
                    <a:pos x="3" y="11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1"/>
                  </a:cxn>
                  <a:cxn ang="0">
                    <a:pos x="6" y="0"/>
                  </a:cxn>
                </a:cxnLst>
                <a:rect l="0" t="0" r="r" b="b"/>
                <a:pathLst>
                  <a:path w="13" h="11">
                    <a:moveTo>
                      <a:pt x="6" y="0"/>
                    </a:moveTo>
                    <a:lnTo>
                      <a:pt x="13" y="0"/>
                    </a:lnTo>
                    <a:lnTo>
                      <a:pt x="13" y="3"/>
                    </a:lnTo>
                    <a:lnTo>
                      <a:pt x="10" y="6"/>
                    </a:lnTo>
                    <a:lnTo>
                      <a:pt x="5" y="8"/>
                    </a:lnTo>
                    <a:lnTo>
                      <a:pt x="3" y="11"/>
                    </a:lnTo>
                    <a:lnTo>
                      <a:pt x="0" y="6"/>
                    </a:lnTo>
                    <a:lnTo>
                      <a:pt x="2" y="4"/>
                    </a:lnTo>
                    <a:lnTo>
                      <a:pt x="4" y="1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 72">
                <a:extLst>
                  <a:ext uri="{FF2B5EF4-FFF2-40B4-BE49-F238E27FC236}">
                    <a16:creationId xmlns:a16="http://schemas.microsoft.com/office/drawing/2014/main" id="{643BB64D-ADC5-45C8-9696-F303789775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3625" y="6035676"/>
                <a:ext cx="15875" cy="1905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9" y="0"/>
                  </a:cxn>
                  <a:cxn ang="0">
                    <a:pos x="9" y="1"/>
                  </a:cxn>
                  <a:cxn ang="0">
                    <a:pos x="10" y="4"/>
                  </a:cxn>
                  <a:cxn ang="0">
                    <a:pos x="9" y="6"/>
                  </a:cxn>
                  <a:cxn ang="0">
                    <a:pos x="8" y="7"/>
                  </a:cxn>
                  <a:cxn ang="0">
                    <a:pos x="7" y="9"/>
                  </a:cxn>
                  <a:cxn ang="0">
                    <a:pos x="4" y="1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1"/>
                  </a:cxn>
                  <a:cxn ang="0">
                    <a:pos x="2" y="8"/>
                  </a:cxn>
                  <a:cxn ang="0">
                    <a:pos x="3" y="6"/>
                  </a:cxn>
                  <a:cxn ang="0">
                    <a:pos x="5" y="2"/>
                  </a:cxn>
                  <a:cxn ang="0">
                    <a:pos x="7" y="0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lnTo>
                      <a:pt x="9" y="0"/>
                    </a:lnTo>
                    <a:lnTo>
                      <a:pt x="9" y="1"/>
                    </a:lnTo>
                    <a:lnTo>
                      <a:pt x="10" y="4"/>
                    </a:lnTo>
                    <a:lnTo>
                      <a:pt x="9" y="6"/>
                    </a:lnTo>
                    <a:lnTo>
                      <a:pt x="8" y="7"/>
                    </a:lnTo>
                    <a:lnTo>
                      <a:pt x="7" y="9"/>
                    </a:lnTo>
                    <a:lnTo>
                      <a:pt x="4" y="1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2" y="8"/>
                    </a:lnTo>
                    <a:lnTo>
                      <a:pt x="3" y="6"/>
                    </a:lnTo>
                    <a:lnTo>
                      <a:pt x="5" y="2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 73">
                <a:extLst>
                  <a:ext uri="{FF2B5EF4-FFF2-40B4-BE49-F238E27FC236}">
                    <a16:creationId xmlns:a16="http://schemas.microsoft.com/office/drawing/2014/main" id="{B354A245-9E58-4988-BCF5-7C8C216B5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3450" y="6048376"/>
                <a:ext cx="17463" cy="1111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7" y="0"/>
                  </a:cxn>
                  <a:cxn ang="0">
                    <a:pos x="9" y="3"/>
                  </a:cxn>
                  <a:cxn ang="0">
                    <a:pos x="11" y="3"/>
                  </a:cxn>
                  <a:cxn ang="0">
                    <a:pos x="9" y="5"/>
                  </a:cxn>
                  <a:cxn ang="0">
                    <a:pos x="7" y="6"/>
                  </a:cxn>
                  <a:cxn ang="0">
                    <a:pos x="4" y="7"/>
                  </a:cxn>
                  <a:cxn ang="0">
                    <a:pos x="0" y="7"/>
                  </a:cxn>
                  <a:cxn ang="0">
                    <a:pos x="5" y="3"/>
                  </a:cxn>
                  <a:cxn ang="0">
                    <a:pos x="5" y="0"/>
                  </a:cxn>
                </a:cxnLst>
                <a:rect l="0" t="0" r="r" b="b"/>
                <a:pathLst>
                  <a:path w="11" h="7">
                    <a:moveTo>
                      <a:pt x="5" y="0"/>
                    </a:moveTo>
                    <a:lnTo>
                      <a:pt x="7" y="0"/>
                    </a:lnTo>
                    <a:lnTo>
                      <a:pt x="9" y="3"/>
                    </a:lnTo>
                    <a:lnTo>
                      <a:pt x="11" y="3"/>
                    </a:lnTo>
                    <a:lnTo>
                      <a:pt x="9" y="5"/>
                    </a:lnTo>
                    <a:lnTo>
                      <a:pt x="7" y="6"/>
                    </a:lnTo>
                    <a:lnTo>
                      <a:pt x="4" y="7"/>
                    </a:lnTo>
                    <a:lnTo>
                      <a:pt x="0" y="7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 74">
                <a:extLst>
                  <a:ext uri="{FF2B5EF4-FFF2-40B4-BE49-F238E27FC236}">
                    <a16:creationId xmlns:a16="http://schemas.microsoft.com/office/drawing/2014/main" id="{0D28A593-089A-4C97-9062-B565A8A1AD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4475" y="4541838"/>
                <a:ext cx="1123950" cy="1347788"/>
              </a:xfrm>
              <a:custGeom>
                <a:avLst/>
                <a:gdLst/>
                <a:ahLst/>
                <a:cxnLst>
                  <a:cxn ang="0">
                    <a:pos x="231" y="0"/>
                  </a:cxn>
                  <a:cxn ang="0">
                    <a:pos x="251" y="19"/>
                  </a:cxn>
                  <a:cxn ang="0">
                    <a:pos x="280" y="18"/>
                  </a:cxn>
                  <a:cxn ang="0">
                    <a:pos x="346" y="33"/>
                  </a:cxn>
                  <a:cxn ang="0">
                    <a:pos x="430" y="39"/>
                  </a:cxn>
                  <a:cxn ang="0">
                    <a:pos x="483" y="29"/>
                  </a:cxn>
                  <a:cxn ang="0">
                    <a:pos x="536" y="113"/>
                  </a:cxn>
                  <a:cxn ang="0">
                    <a:pos x="662" y="508"/>
                  </a:cxn>
                  <a:cxn ang="0">
                    <a:pos x="699" y="507"/>
                  </a:cxn>
                  <a:cxn ang="0">
                    <a:pos x="605" y="530"/>
                  </a:cxn>
                  <a:cxn ang="0">
                    <a:pos x="538" y="527"/>
                  </a:cxn>
                  <a:cxn ang="0">
                    <a:pos x="515" y="497"/>
                  </a:cxn>
                  <a:cxn ang="0">
                    <a:pos x="465" y="506"/>
                  </a:cxn>
                  <a:cxn ang="0">
                    <a:pos x="461" y="527"/>
                  </a:cxn>
                  <a:cxn ang="0">
                    <a:pos x="476" y="537"/>
                  </a:cxn>
                  <a:cxn ang="0">
                    <a:pos x="437" y="572"/>
                  </a:cxn>
                  <a:cxn ang="0">
                    <a:pos x="418" y="593"/>
                  </a:cxn>
                  <a:cxn ang="0">
                    <a:pos x="405" y="613"/>
                  </a:cxn>
                  <a:cxn ang="0">
                    <a:pos x="390" y="593"/>
                  </a:cxn>
                  <a:cxn ang="0">
                    <a:pos x="428" y="523"/>
                  </a:cxn>
                  <a:cxn ang="0">
                    <a:pos x="417" y="505"/>
                  </a:cxn>
                  <a:cxn ang="0">
                    <a:pos x="368" y="557"/>
                  </a:cxn>
                  <a:cxn ang="0">
                    <a:pos x="351" y="586"/>
                  </a:cxn>
                  <a:cxn ang="0">
                    <a:pos x="336" y="600"/>
                  </a:cxn>
                  <a:cxn ang="0">
                    <a:pos x="337" y="654"/>
                  </a:cxn>
                  <a:cxn ang="0">
                    <a:pos x="320" y="683"/>
                  </a:cxn>
                  <a:cxn ang="0">
                    <a:pos x="292" y="708"/>
                  </a:cxn>
                  <a:cxn ang="0">
                    <a:pos x="249" y="754"/>
                  </a:cxn>
                  <a:cxn ang="0">
                    <a:pos x="210" y="786"/>
                  </a:cxn>
                  <a:cxn ang="0">
                    <a:pos x="176" y="808"/>
                  </a:cxn>
                  <a:cxn ang="0">
                    <a:pos x="132" y="831"/>
                  </a:cxn>
                  <a:cxn ang="0">
                    <a:pos x="111" y="843"/>
                  </a:cxn>
                  <a:cxn ang="0">
                    <a:pos x="152" y="813"/>
                  </a:cxn>
                  <a:cxn ang="0">
                    <a:pos x="191" y="767"/>
                  </a:cxn>
                  <a:cxn ang="0">
                    <a:pos x="237" y="712"/>
                  </a:cxn>
                  <a:cxn ang="0">
                    <a:pos x="255" y="647"/>
                  </a:cxn>
                  <a:cxn ang="0">
                    <a:pos x="213" y="648"/>
                  </a:cxn>
                  <a:cxn ang="0">
                    <a:pos x="216" y="638"/>
                  </a:cxn>
                  <a:cxn ang="0">
                    <a:pos x="199" y="670"/>
                  </a:cxn>
                  <a:cxn ang="0">
                    <a:pos x="129" y="661"/>
                  </a:cxn>
                  <a:cxn ang="0">
                    <a:pos x="121" y="593"/>
                  </a:cxn>
                  <a:cxn ang="0">
                    <a:pos x="107" y="589"/>
                  </a:cxn>
                  <a:cxn ang="0">
                    <a:pos x="56" y="575"/>
                  </a:cxn>
                  <a:cxn ang="0">
                    <a:pos x="60" y="554"/>
                  </a:cxn>
                  <a:cxn ang="0">
                    <a:pos x="64" y="540"/>
                  </a:cxn>
                  <a:cxn ang="0">
                    <a:pos x="54" y="501"/>
                  </a:cxn>
                  <a:cxn ang="0">
                    <a:pos x="28" y="511"/>
                  </a:cxn>
                  <a:cxn ang="0">
                    <a:pos x="56" y="457"/>
                  </a:cxn>
                  <a:cxn ang="0">
                    <a:pos x="63" y="444"/>
                  </a:cxn>
                  <a:cxn ang="0">
                    <a:pos x="84" y="428"/>
                  </a:cxn>
                  <a:cxn ang="0">
                    <a:pos x="155" y="386"/>
                  </a:cxn>
                  <a:cxn ang="0">
                    <a:pos x="148" y="330"/>
                  </a:cxn>
                  <a:cxn ang="0">
                    <a:pos x="98" y="346"/>
                  </a:cxn>
                  <a:cxn ang="0">
                    <a:pos x="40" y="311"/>
                  </a:cxn>
                  <a:cxn ang="0">
                    <a:pos x="49" y="266"/>
                  </a:cxn>
                  <a:cxn ang="0">
                    <a:pos x="84" y="261"/>
                  </a:cxn>
                  <a:cxn ang="0">
                    <a:pos x="134" y="277"/>
                  </a:cxn>
                  <a:cxn ang="0">
                    <a:pos x="167" y="245"/>
                  </a:cxn>
                  <a:cxn ang="0">
                    <a:pos x="139" y="225"/>
                  </a:cxn>
                  <a:cxn ang="0">
                    <a:pos x="54" y="136"/>
                  </a:cxn>
                  <a:cxn ang="0">
                    <a:pos x="169" y="40"/>
                  </a:cxn>
                  <a:cxn ang="0">
                    <a:pos x="181" y="26"/>
                  </a:cxn>
                </a:cxnLst>
                <a:rect l="0" t="0" r="r" b="b"/>
                <a:pathLst>
                  <a:path w="708" h="849">
                    <a:moveTo>
                      <a:pt x="151" y="257"/>
                    </a:moveTo>
                    <a:lnTo>
                      <a:pt x="152" y="257"/>
                    </a:lnTo>
                    <a:lnTo>
                      <a:pt x="151" y="257"/>
                    </a:lnTo>
                    <a:close/>
                    <a:moveTo>
                      <a:pt x="143" y="253"/>
                    </a:moveTo>
                    <a:lnTo>
                      <a:pt x="150" y="253"/>
                    </a:lnTo>
                    <a:lnTo>
                      <a:pt x="151" y="254"/>
                    </a:lnTo>
                    <a:lnTo>
                      <a:pt x="151" y="255"/>
                    </a:lnTo>
                    <a:lnTo>
                      <a:pt x="150" y="255"/>
                    </a:lnTo>
                    <a:lnTo>
                      <a:pt x="151" y="256"/>
                    </a:lnTo>
                    <a:lnTo>
                      <a:pt x="151" y="257"/>
                    </a:lnTo>
                    <a:lnTo>
                      <a:pt x="150" y="256"/>
                    </a:lnTo>
                    <a:lnTo>
                      <a:pt x="149" y="256"/>
                    </a:lnTo>
                    <a:lnTo>
                      <a:pt x="146" y="255"/>
                    </a:lnTo>
                    <a:lnTo>
                      <a:pt x="142" y="255"/>
                    </a:lnTo>
                    <a:lnTo>
                      <a:pt x="142" y="254"/>
                    </a:lnTo>
                    <a:lnTo>
                      <a:pt x="143" y="253"/>
                    </a:lnTo>
                    <a:close/>
                    <a:moveTo>
                      <a:pt x="228" y="0"/>
                    </a:moveTo>
                    <a:lnTo>
                      <a:pt x="231" y="0"/>
                    </a:lnTo>
                    <a:lnTo>
                      <a:pt x="233" y="1"/>
                    </a:lnTo>
                    <a:lnTo>
                      <a:pt x="235" y="2"/>
                    </a:lnTo>
                    <a:lnTo>
                      <a:pt x="236" y="4"/>
                    </a:lnTo>
                    <a:lnTo>
                      <a:pt x="237" y="5"/>
                    </a:lnTo>
                    <a:lnTo>
                      <a:pt x="240" y="7"/>
                    </a:lnTo>
                    <a:lnTo>
                      <a:pt x="245" y="7"/>
                    </a:lnTo>
                    <a:lnTo>
                      <a:pt x="245" y="11"/>
                    </a:lnTo>
                    <a:lnTo>
                      <a:pt x="244" y="14"/>
                    </a:lnTo>
                    <a:lnTo>
                      <a:pt x="243" y="15"/>
                    </a:lnTo>
                    <a:lnTo>
                      <a:pt x="241" y="16"/>
                    </a:lnTo>
                    <a:lnTo>
                      <a:pt x="238" y="16"/>
                    </a:lnTo>
                    <a:lnTo>
                      <a:pt x="237" y="17"/>
                    </a:lnTo>
                    <a:lnTo>
                      <a:pt x="238" y="21"/>
                    </a:lnTo>
                    <a:lnTo>
                      <a:pt x="241" y="23"/>
                    </a:lnTo>
                    <a:lnTo>
                      <a:pt x="243" y="24"/>
                    </a:lnTo>
                    <a:lnTo>
                      <a:pt x="247" y="23"/>
                    </a:lnTo>
                    <a:lnTo>
                      <a:pt x="249" y="22"/>
                    </a:lnTo>
                    <a:lnTo>
                      <a:pt x="251" y="19"/>
                    </a:lnTo>
                    <a:lnTo>
                      <a:pt x="252" y="17"/>
                    </a:lnTo>
                    <a:lnTo>
                      <a:pt x="254" y="14"/>
                    </a:lnTo>
                    <a:lnTo>
                      <a:pt x="255" y="11"/>
                    </a:lnTo>
                    <a:lnTo>
                      <a:pt x="256" y="11"/>
                    </a:lnTo>
                    <a:lnTo>
                      <a:pt x="257" y="12"/>
                    </a:lnTo>
                    <a:lnTo>
                      <a:pt x="257" y="14"/>
                    </a:lnTo>
                    <a:lnTo>
                      <a:pt x="258" y="15"/>
                    </a:lnTo>
                    <a:lnTo>
                      <a:pt x="259" y="15"/>
                    </a:lnTo>
                    <a:lnTo>
                      <a:pt x="261" y="14"/>
                    </a:lnTo>
                    <a:lnTo>
                      <a:pt x="261" y="11"/>
                    </a:lnTo>
                    <a:lnTo>
                      <a:pt x="262" y="12"/>
                    </a:lnTo>
                    <a:lnTo>
                      <a:pt x="264" y="17"/>
                    </a:lnTo>
                    <a:lnTo>
                      <a:pt x="264" y="19"/>
                    </a:lnTo>
                    <a:lnTo>
                      <a:pt x="265" y="22"/>
                    </a:lnTo>
                    <a:lnTo>
                      <a:pt x="270" y="24"/>
                    </a:lnTo>
                    <a:lnTo>
                      <a:pt x="273" y="24"/>
                    </a:lnTo>
                    <a:lnTo>
                      <a:pt x="276" y="23"/>
                    </a:lnTo>
                    <a:lnTo>
                      <a:pt x="280" y="18"/>
                    </a:lnTo>
                    <a:lnTo>
                      <a:pt x="283" y="17"/>
                    </a:lnTo>
                    <a:lnTo>
                      <a:pt x="288" y="17"/>
                    </a:lnTo>
                    <a:lnTo>
                      <a:pt x="293" y="18"/>
                    </a:lnTo>
                    <a:lnTo>
                      <a:pt x="298" y="18"/>
                    </a:lnTo>
                    <a:lnTo>
                      <a:pt x="301" y="17"/>
                    </a:lnTo>
                    <a:lnTo>
                      <a:pt x="304" y="22"/>
                    </a:lnTo>
                    <a:lnTo>
                      <a:pt x="302" y="25"/>
                    </a:lnTo>
                    <a:lnTo>
                      <a:pt x="302" y="28"/>
                    </a:lnTo>
                    <a:lnTo>
                      <a:pt x="301" y="30"/>
                    </a:lnTo>
                    <a:lnTo>
                      <a:pt x="308" y="32"/>
                    </a:lnTo>
                    <a:lnTo>
                      <a:pt x="315" y="36"/>
                    </a:lnTo>
                    <a:lnTo>
                      <a:pt x="323" y="38"/>
                    </a:lnTo>
                    <a:lnTo>
                      <a:pt x="330" y="37"/>
                    </a:lnTo>
                    <a:lnTo>
                      <a:pt x="336" y="32"/>
                    </a:lnTo>
                    <a:lnTo>
                      <a:pt x="339" y="32"/>
                    </a:lnTo>
                    <a:lnTo>
                      <a:pt x="341" y="35"/>
                    </a:lnTo>
                    <a:lnTo>
                      <a:pt x="342" y="35"/>
                    </a:lnTo>
                    <a:lnTo>
                      <a:pt x="346" y="33"/>
                    </a:lnTo>
                    <a:lnTo>
                      <a:pt x="350" y="29"/>
                    </a:lnTo>
                    <a:lnTo>
                      <a:pt x="354" y="28"/>
                    </a:lnTo>
                    <a:lnTo>
                      <a:pt x="355" y="28"/>
                    </a:lnTo>
                    <a:lnTo>
                      <a:pt x="356" y="29"/>
                    </a:lnTo>
                    <a:lnTo>
                      <a:pt x="358" y="30"/>
                    </a:lnTo>
                    <a:lnTo>
                      <a:pt x="370" y="30"/>
                    </a:lnTo>
                    <a:lnTo>
                      <a:pt x="372" y="31"/>
                    </a:lnTo>
                    <a:lnTo>
                      <a:pt x="373" y="32"/>
                    </a:lnTo>
                    <a:lnTo>
                      <a:pt x="375" y="35"/>
                    </a:lnTo>
                    <a:lnTo>
                      <a:pt x="383" y="33"/>
                    </a:lnTo>
                    <a:lnTo>
                      <a:pt x="391" y="37"/>
                    </a:lnTo>
                    <a:lnTo>
                      <a:pt x="400" y="39"/>
                    </a:lnTo>
                    <a:lnTo>
                      <a:pt x="406" y="38"/>
                    </a:lnTo>
                    <a:lnTo>
                      <a:pt x="414" y="36"/>
                    </a:lnTo>
                    <a:lnTo>
                      <a:pt x="422" y="35"/>
                    </a:lnTo>
                    <a:lnTo>
                      <a:pt x="425" y="36"/>
                    </a:lnTo>
                    <a:lnTo>
                      <a:pt x="428" y="37"/>
                    </a:lnTo>
                    <a:lnTo>
                      <a:pt x="430" y="39"/>
                    </a:lnTo>
                    <a:lnTo>
                      <a:pt x="434" y="40"/>
                    </a:lnTo>
                    <a:lnTo>
                      <a:pt x="437" y="40"/>
                    </a:lnTo>
                    <a:lnTo>
                      <a:pt x="442" y="39"/>
                    </a:lnTo>
                    <a:lnTo>
                      <a:pt x="448" y="38"/>
                    </a:lnTo>
                    <a:lnTo>
                      <a:pt x="454" y="36"/>
                    </a:lnTo>
                    <a:lnTo>
                      <a:pt x="456" y="35"/>
                    </a:lnTo>
                    <a:lnTo>
                      <a:pt x="458" y="32"/>
                    </a:lnTo>
                    <a:lnTo>
                      <a:pt x="458" y="28"/>
                    </a:lnTo>
                    <a:lnTo>
                      <a:pt x="462" y="28"/>
                    </a:lnTo>
                    <a:lnTo>
                      <a:pt x="464" y="29"/>
                    </a:lnTo>
                    <a:lnTo>
                      <a:pt x="467" y="29"/>
                    </a:lnTo>
                    <a:lnTo>
                      <a:pt x="468" y="30"/>
                    </a:lnTo>
                    <a:lnTo>
                      <a:pt x="472" y="30"/>
                    </a:lnTo>
                    <a:lnTo>
                      <a:pt x="474" y="29"/>
                    </a:lnTo>
                    <a:lnTo>
                      <a:pt x="474" y="28"/>
                    </a:lnTo>
                    <a:lnTo>
                      <a:pt x="475" y="26"/>
                    </a:lnTo>
                    <a:lnTo>
                      <a:pt x="478" y="26"/>
                    </a:lnTo>
                    <a:lnTo>
                      <a:pt x="483" y="29"/>
                    </a:lnTo>
                    <a:lnTo>
                      <a:pt x="484" y="31"/>
                    </a:lnTo>
                    <a:lnTo>
                      <a:pt x="486" y="32"/>
                    </a:lnTo>
                    <a:lnTo>
                      <a:pt x="493" y="32"/>
                    </a:lnTo>
                    <a:lnTo>
                      <a:pt x="495" y="33"/>
                    </a:lnTo>
                    <a:lnTo>
                      <a:pt x="495" y="36"/>
                    </a:lnTo>
                    <a:lnTo>
                      <a:pt x="496" y="37"/>
                    </a:lnTo>
                    <a:lnTo>
                      <a:pt x="497" y="37"/>
                    </a:lnTo>
                    <a:lnTo>
                      <a:pt x="498" y="36"/>
                    </a:lnTo>
                    <a:lnTo>
                      <a:pt x="500" y="35"/>
                    </a:lnTo>
                    <a:lnTo>
                      <a:pt x="503" y="35"/>
                    </a:lnTo>
                    <a:lnTo>
                      <a:pt x="504" y="36"/>
                    </a:lnTo>
                    <a:lnTo>
                      <a:pt x="505" y="38"/>
                    </a:lnTo>
                    <a:lnTo>
                      <a:pt x="506" y="39"/>
                    </a:lnTo>
                    <a:lnTo>
                      <a:pt x="508" y="40"/>
                    </a:lnTo>
                    <a:lnTo>
                      <a:pt x="512" y="40"/>
                    </a:lnTo>
                    <a:lnTo>
                      <a:pt x="514" y="39"/>
                    </a:lnTo>
                    <a:lnTo>
                      <a:pt x="525" y="75"/>
                    </a:lnTo>
                    <a:lnTo>
                      <a:pt x="536" y="113"/>
                    </a:lnTo>
                    <a:lnTo>
                      <a:pt x="547" y="151"/>
                    </a:lnTo>
                    <a:lnTo>
                      <a:pt x="550" y="162"/>
                    </a:lnTo>
                    <a:lnTo>
                      <a:pt x="557" y="187"/>
                    </a:lnTo>
                    <a:lnTo>
                      <a:pt x="563" y="205"/>
                    </a:lnTo>
                    <a:lnTo>
                      <a:pt x="569" y="226"/>
                    </a:lnTo>
                    <a:lnTo>
                      <a:pt x="575" y="246"/>
                    </a:lnTo>
                    <a:lnTo>
                      <a:pt x="588" y="290"/>
                    </a:lnTo>
                    <a:lnTo>
                      <a:pt x="616" y="383"/>
                    </a:lnTo>
                    <a:lnTo>
                      <a:pt x="628" y="429"/>
                    </a:lnTo>
                    <a:lnTo>
                      <a:pt x="634" y="446"/>
                    </a:lnTo>
                    <a:lnTo>
                      <a:pt x="640" y="466"/>
                    </a:lnTo>
                    <a:lnTo>
                      <a:pt x="642" y="473"/>
                    </a:lnTo>
                    <a:lnTo>
                      <a:pt x="645" y="477"/>
                    </a:lnTo>
                    <a:lnTo>
                      <a:pt x="646" y="481"/>
                    </a:lnTo>
                    <a:lnTo>
                      <a:pt x="648" y="490"/>
                    </a:lnTo>
                    <a:lnTo>
                      <a:pt x="651" y="499"/>
                    </a:lnTo>
                    <a:lnTo>
                      <a:pt x="655" y="507"/>
                    </a:lnTo>
                    <a:lnTo>
                      <a:pt x="662" y="508"/>
                    </a:lnTo>
                    <a:lnTo>
                      <a:pt x="666" y="506"/>
                    </a:lnTo>
                    <a:lnTo>
                      <a:pt x="670" y="505"/>
                    </a:lnTo>
                    <a:lnTo>
                      <a:pt x="674" y="504"/>
                    </a:lnTo>
                    <a:lnTo>
                      <a:pt x="678" y="505"/>
                    </a:lnTo>
                    <a:lnTo>
                      <a:pt x="690" y="495"/>
                    </a:lnTo>
                    <a:lnTo>
                      <a:pt x="695" y="492"/>
                    </a:lnTo>
                    <a:lnTo>
                      <a:pt x="699" y="492"/>
                    </a:lnTo>
                    <a:lnTo>
                      <a:pt x="701" y="493"/>
                    </a:lnTo>
                    <a:lnTo>
                      <a:pt x="702" y="495"/>
                    </a:lnTo>
                    <a:lnTo>
                      <a:pt x="702" y="498"/>
                    </a:lnTo>
                    <a:lnTo>
                      <a:pt x="701" y="500"/>
                    </a:lnTo>
                    <a:lnTo>
                      <a:pt x="701" y="502"/>
                    </a:lnTo>
                    <a:lnTo>
                      <a:pt x="708" y="509"/>
                    </a:lnTo>
                    <a:lnTo>
                      <a:pt x="705" y="509"/>
                    </a:lnTo>
                    <a:lnTo>
                      <a:pt x="703" y="508"/>
                    </a:lnTo>
                    <a:lnTo>
                      <a:pt x="702" y="506"/>
                    </a:lnTo>
                    <a:lnTo>
                      <a:pt x="699" y="505"/>
                    </a:lnTo>
                    <a:lnTo>
                      <a:pt x="699" y="507"/>
                    </a:lnTo>
                    <a:lnTo>
                      <a:pt x="694" y="507"/>
                    </a:lnTo>
                    <a:lnTo>
                      <a:pt x="689" y="516"/>
                    </a:lnTo>
                    <a:lnTo>
                      <a:pt x="683" y="523"/>
                    </a:lnTo>
                    <a:lnTo>
                      <a:pt x="675" y="529"/>
                    </a:lnTo>
                    <a:lnTo>
                      <a:pt x="665" y="532"/>
                    </a:lnTo>
                    <a:lnTo>
                      <a:pt x="653" y="529"/>
                    </a:lnTo>
                    <a:lnTo>
                      <a:pt x="653" y="523"/>
                    </a:lnTo>
                    <a:lnTo>
                      <a:pt x="651" y="519"/>
                    </a:lnTo>
                    <a:lnTo>
                      <a:pt x="649" y="518"/>
                    </a:lnTo>
                    <a:lnTo>
                      <a:pt x="648" y="515"/>
                    </a:lnTo>
                    <a:lnTo>
                      <a:pt x="646" y="518"/>
                    </a:lnTo>
                    <a:lnTo>
                      <a:pt x="644" y="525"/>
                    </a:lnTo>
                    <a:lnTo>
                      <a:pt x="642" y="527"/>
                    </a:lnTo>
                    <a:lnTo>
                      <a:pt x="628" y="525"/>
                    </a:lnTo>
                    <a:lnTo>
                      <a:pt x="616" y="525"/>
                    </a:lnTo>
                    <a:lnTo>
                      <a:pt x="611" y="527"/>
                    </a:lnTo>
                    <a:lnTo>
                      <a:pt x="609" y="529"/>
                    </a:lnTo>
                    <a:lnTo>
                      <a:pt x="605" y="530"/>
                    </a:lnTo>
                    <a:lnTo>
                      <a:pt x="600" y="532"/>
                    </a:lnTo>
                    <a:lnTo>
                      <a:pt x="593" y="533"/>
                    </a:lnTo>
                    <a:lnTo>
                      <a:pt x="589" y="535"/>
                    </a:lnTo>
                    <a:lnTo>
                      <a:pt x="585" y="540"/>
                    </a:lnTo>
                    <a:lnTo>
                      <a:pt x="581" y="537"/>
                    </a:lnTo>
                    <a:lnTo>
                      <a:pt x="577" y="534"/>
                    </a:lnTo>
                    <a:lnTo>
                      <a:pt x="568" y="529"/>
                    </a:lnTo>
                    <a:lnTo>
                      <a:pt x="560" y="530"/>
                    </a:lnTo>
                    <a:lnTo>
                      <a:pt x="557" y="526"/>
                    </a:lnTo>
                    <a:lnTo>
                      <a:pt x="557" y="514"/>
                    </a:lnTo>
                    <a:lnTo>
                      <a:pt x="560" y="509"/>
                    </a:lnTo>
                    <a:lnTo>
                      <a:pt x="556" y="509"/>
                    </a:lnTo>
                    <a:lnTo>
                      <a:pt x="553" y="515"/>
                    </a:lnTo>
                    <a:lnTo>
                      <a:pt x="549" y="522"/>
                    </a:lnTo>
                    <a:lnTo>
                      <a:pt x="547" y="529"/>
                    </a:lnTo>
                    <a:lnTo>
                      <a:pt x="543" y="529"/>
                    </a:lnTo>
                    <a:lnTo>
                      <a:pt x="541" y="528"/>
                    </a:lnTo>
                    <a:lnTo>
                      <a:pt x="538" y="527"/>
                    </a:lnTo>
                    <a:lnTo>
                      <a:pt x="535" y="522"/>
                    </a:lnTo>
                    <a:lnTo>
                      <a:pt x="535" y="520"/>
                    </a:lnTo>
                    <a:lnTo>
                      <a:pt x="536" y="518"/>
                    </a:lnTo>
                    <a:lnTo>
                      <a:pt x="526" y="518"/>
                    </a:lnTo>
                    <a:lnTo>
                      <a:pt x="525" y="516"/>
                    </a:lnTo>
                    <a:lnTo>
                      <a:pt x="525" y="513"/>
                    </a:lnTo>
                    <a:lnTo>
                      <a:pt x="526" y="512"/>
                    </a:lnTo>
                    <a:lnTo>
                      <a:pt x="526" y="509"/>
                    </a:lnTo>
                    <a:lnTo>
                      <a:pt x="520" y="507"/>
                    </a:lnTo>
                    <a:lnTo>
                      <a:pt x="515" y="508"/>
                    </a:lnTo>
                    <a:lnTo>
                      <a:pt x="511" y="511"/>
                    </a:lnTo>
                    <a:lnTo>
                      <a:pt x="506" y="509"/>
                    </a:lnTo>
                    <a:lnTo>
                      <a:pt x="506" y="501"/>
                    </a:lnTo>
                    <a:lnTo>
                      <a:pt x="507" y="500"/>
                    </a:lnTo>
                    <a:lnTo>
                      <a:pt x="515" y="500"/>
                    </a:lnTo>
                    <a:lnTo>
                      <a:pt x="517" y="499"/>
                    </a:lnTo>
                    <a:lnTo>
                      <a:pt x="517" y="498"/>
                    </a:lnTo>
                    <a:lnTo>
                      <a:pt x="515" y="497"/>
                    </a:lnTo>
                    <a:lnTo>
                      <a:pt x="512" y="497"/>
                    </a:lnTo>
                    <a:lnTo>
                      <a:pt x="511" y="495"/>
                    </a:lnTo>
                    <a:lnTo>
                      <a:pt x="511" y="494"/>
                    </a:lnTo>
                    <a:lnTo>
                      <a:pt x="499" y="504"/>
                    </a:lnTo>
                    <a:lnTo>
                      <a:pt x="495" y="506"/>
                    </a:lnTo>
                    <a:lnTo>
                      <a:pt x="489" y="507"/>
                    </a:lnTo>
                    <a:lnTo>
                      <a:pt x="483" y="502"/>
                    </a:lnTo>
                    <a:lnTo>
                      <a:pt x="476" y="502"/>
                    </a:lnTo>
                    <a:lnTo>
                      <a:pt x="477" y="501"/>
                    </a:lnTo>
                    <a:lnTo>
                      <a:pt x="478" y="499"/>
                    </a:lnTo>
                    <a:lnTo>
                      <a:pt x="478" y="494"/>
                    </a:lnTo>
                    <a:lnTo>
                      <a:pt x="476" y="494"/>
                    </a:lnTo>
                    <a:lnTo>
                      <a:pt x="474" y="497"/>
                    </a:lnTo>
                    <a:lnTo>
                      <a:pt x="472" y="499"/>
                    </a:lnTo>
                    <a:lnTo>
                      <a:pt x="472" y="504"/>
                    </a:lnTo>
                    <a:lnTo>
                      <a:pt x="471" y="505"/>
                    </a:lnTo>
                    <a:lnTo>
                      <a:pt x="468" y="505"/>
                    </a:lnTo>
                    <a:lnTo>
                      <a:pt x="465" y="506"/>
                    </a:lnTo>
                    <a:lnTo>
                      <a:pt x="464" y="507"/>
                    </a:lnTo>
                    <a:lnTo>
                      <a:pt x="461" y="507"/>
                    </a:lnTo>
                    <a:lnTo>
                      <a:pt x="460" y="509"/>
                    </a:lnTo>
                    <a:lnTo>
                      <a:pt x="460" y="512"/>
                    </a:lnTo>
                    <a:lnTo>
                      <a:pt x="461" y="513"/>
                    </a:lnTo>
                    <a:lnTo>
                      <a:pt x="462" y="513"/>
                    </a:lnTo>
                    <a:lnTo>
                      <a:pt x="463" y="514"/>
                    </a:lnTo>
                    <a:lnTo>
                      <a:pt x="464" y="514"/>
                    </a:lnTo>
                    <a:lnTo>
                      <a:pt x="465" y="515"/>
                    </a:lnTo>
                    <a:lnTo>
                      <a:pt x="465" y="518"/>
                    </a:lnTo>
                    <a:lnTo>
                      <a:pt x="463" y="519"/>
                    </a:lnTo>
                    <a:lnTo>
                      <a:pt x="462" y="520"/>
                    </a:lnTo>
                    <a:lnTo>
                      <a:pt x="457" y="522"/>
                    </a:lnTo>
                    <a:lnTo>
                      <a:pt x="456" y="523"/>
                    </a:lnTo>
                    <a:lnTo>
                      <a:pt x="456" y="527"/>
                    </a:lnTo>
                    <a:lnTo>
                      <a:pt x="458" y="529"/>
                    </a:lnTo>
                    <a:lnTo>
                      <a:pt x="461" y="528"/>
                    </a:lnTo>
                    <a:lnTo>
                      <a:pt x="461" y="527"/>
                    </a:lnTo>
                    <a:lnTo>
                      <a:pt x="462" y="527"/>
                    </a:lnTo>
                    <a:lnTo>
                      <a:pt x="464" y="529"/>
                    </a:lnTo>
                    <a:lnTo>
                      <a:pt x="464" y="530"/>
                    </a:lnTo>
                    <a:lnTo>
                      <a:pt x="465" y="532"/>
                    </a:lnTo>
                    <a:lnTo>
                      <a:pt x="467" y="532"/>
                    </a:lnTo>
                    <a:lnTo>
                      <a:pt x="468" y="529"/>
                    </a:lnTo>
                    <a:lnTo>
                      <a:pt x="469" y="530"/>
                    </a:lnTo>
                    <a:lnTo>
                      <a:pt x="468" y="532"/>
                    </a:lnTo>
                    <a:lnTo>
                      <a:pt x="465" y="533"/>
                    </a:lnTo>
                    <a:lnTo>
                      <a:pt x="464" y="534"/>
                    </a:lnTo>
                    <a:lnTo>
                      <a:pt x="462" y="535"/>
                    </a:lnTo>
                    <a:lnTo>
                      <a:pt x="461" y="536"/>
                    </a:lnTo>
                    <a:lnTo>
                      <a:pt x="461" y="537"/>
                    </a:lnTo>
                    <a:lnTo>
                      <a:pt x="463" y="539"/>
                    </a:lnTo>
                    <a:lnTo>
                      <a:pt x="467" y="540"/>
                    </a:lnTo>
                    <a:lnTo>
                      <a:pt x="469" y="539"/>
                    </a:lnTo>
                    <a:lnTo>
                      <a:pt x="472" y="539"/>
                    </a:lnTo>
                    <a:lnTo>
                      <a:pt x="476" y="537"/>
                    </a:lnTo>
                    <a:lnTo>
                      <a:pt x="471" y="544"/>
                    </a:lnTo>
                    <a:lnTo>
                      <a:pt x="470" y="547"/>
                    </a:lnTo>
                    <a:lnTo>
                      <a:pt x="468" y="550"/>
                    </a:lnTo>
                    <a:lnTo>
                      <a:pt x="468" y="551"/>
                    </a:lnTo>
                    <a:lnTo>
                      <a:pt x="470" y="553"/>
                    </a:lnTo>
                    <a:lnTo>
                      <a:pt x="474" y="553"/>
                    </a:lnTo>
                    <a:lnTo>
                      <a:pt x="469" y="560"/>
                    </a:lnTo>
                    <a:lnTo>
                      <a:pt x="468" y="564"/>
                    </a:lnTo>
                    <a:lnTo>
                      <a:pt x="465" y="568"/>
                    </a:lnTo>
                    <a:lnTo>
                      <a:pt x="455" y="567"/>
                    </a:lnTo>
                    <a:lnTo>
                      <a:pt x="446" y="563"/>
                    </a:lnTo>
                    <a:lnTo>
                      <a:pt x="444" y="563"/>
                    </a:lnTo>
                    <a:lnTo>
                      <a:pt x="444" y="565"/>
                    </a:lnTo>
                    <a:lnTo>
                      <a:pt x="446" y="568"/>
                    </a:lnTo>
                    <a:lnTo>
                      <a:pt x="446" y="569"/>
                    </a:lnTo>
                    <a:lnTo>
                      <a:pt x="444" y="571"/>
                    </a:lnTo>
                    <a:lnTo>
                      <a:pt x="443" y="572"/>
                    </a:lnTo>
                    <a:lnTo>
                      <a:pt x="437" y="572"/>
                    </a:lnTo>
                    <a:lnTo>
                      <a:pt x="436" y="574"/>
                    </a:lnTo>
                    <a:lnTo>
                      <a:pt x="436" y="582"/>
                    </a:lnTo>
                    <a:lnTo>
                      <a:pt x="435" y="583"/>
                    </a:lnTo>
                    <a:lnTo>
                      <a:pt x="430" y="581"/>
                    </a:lnTo>
                    <a:lnTo>
                      <a:pt x="430" y="583"/>
                    </a:lnTo>
                    <a:lnTo>
                      <a:pt x="432" y="585"/>
                    </a:lnTo>
                    <a:lnTo>
                      <a:pt x="432" y="586"/>
                    </a:lnTo>
                    <a:lnTo>
                      <a:pt x="433" y="588"/>
                    </a:lnTo>
                    <a:lnTo>
                      <a:pt x="432" y="590"/>
                    </a:lnTo>
                    <a:lnTo>
                      <a:pt x="430" y="591"/>
                    </a:lnTo>
                    <a:lnTo>
                      <a:pt x="429" y="589"/>
                    </a:lnTo>
                    <a:lnTo>
                      <a:pt x="428" y="588"/>
                    </a:lnTo>
                    <a:lnTo>
                      <a:pt x="427" y="588"/>
                    </a:lnTo>
                    <a:lnTo>
                      <a:pt x="426" y="589"/>
                    </a:lnTo>
                    <a:lnTo>
                      <a:pt x="425" y="591"/>
                    </a:lnTo>
                    <a:lnTo>
                      <a:pt x="421" y="595"/>
                    </a:lnTo>
                    <a:lnTo>
                      <a:pt x="420" y="595"/>
                    </a:lnTo>
                    <a:lnTo>
                      <a:pt x="418" y="593"/>
                    </a:lnTo>
                    <a:lnTo>
                      <a:pt x="417" y="593"/>
                    </a:lnTo>
                    <a:lnTo>
                      <a:pt x="415" y="595"/>
                    </a:lnTo>
                    <a:lnTo>
                      <a:pt x="417" y="595"/>
                    </a:lnTo>
                    <a:lnTo>
                      <a:pt x="418" y="597"/>
                    </a:lnTo>
                    <a:lnTo>
                      <a:pt x="418" y="598"/>
                    </a:lnTo>
                    <a:lnTo>
                      <a:pt x="419" y="599"/>
                    </a:lnTo>
                    <a:lnTo>
                      <a:pt x="418" y="602"/>
                    </a:lnTo>
                    <a:lnTo>
                      <a:pt x="415" y="603"/>
                    </a:lnTo>
                    <a:lnTo>
                      <a:pt x="412" y="606"/>
                    </a:lnTo>
                    <a:lnTo>
                      <a:pt x="412" y="611"/>
                    </a:lnTo>
                    <a:lnTo>
                      <a:pt x="407" y="611"/>
                    </a:lnTo>
                    <a:lnTo>
                      <a:pt x="406" y="610"/>
                    </a:lnTo>
                    <a:lnTo>
                      <a:pt x="405" y="610"/>
                    </a:lnTo>
                    <a:lnTo>
                      <a:pt x="403" y="609"/>
                    </a:lnTo>
                    <a:lnTo>
                      <a:pt x="401" y="610"/>
                    </a:lnTo>
                    <a:lnTo>
                      <a:pt x="401" y="611"/>
                    </a:lnTo>
                    <a:lnTo>
                      <a:pt x="404" y="612"/>
                    </a:lnTo>
                    <a:lnTo>
                      <a:pt x="405" y="613"/>
                    </a:lnTo>
                    <a:lnTo>
                      <a:pt x="401" y="613"/>
                    </a:lnTo>
                    <a:lnTo>
                      <a:pt x="397" y="616"/>
                    </a:lnTo>
                    <a:lnTo>
                      <a:pt x="394" y="618"/>
                    </a:lnTo>
                    <a:lnTo>
                      <a:pt x="390" y="619"/>
                    </a:lnTo>
                    <a:lnTo>
                      <a:pt x="389" y="618"/>
                    </a:lnTo>
                    <a:lnTo>
                      <a:pt x="387" y="616"/>
                    </a:lnTo>
                    <a:lnTo>
                      <a:pt x="385" y="614"/>
                    </a:lnTo>
                    <a:lnTo>
                      <a:pt x="386" y="611"/>
                    </a:lnTo>
                    <a:lnTo>
                      <a:pt x="389" y="609"/>
                    </a:lnTo>
                    <a:lnTo>
                      <a:pt x="391" y="607"/>
                    </a:lnTo>
                    <a:lnTo>
                      <a:pt x="394" y="606"/>
                    </a:lnTo>
                    <a:lnTo>
                      <a:pt x="398" y="606"/>
                    </a:lnTo>
                    <a:lnTo>
                      <a:pt x="400" y="599"/>
                    </a:lnTo>
                    <a:lnTo>
                      <a:pt x="410" y="585"/>
                    </a:lnTo>
                    <a:lnTo>
                      <a:pt x="404" y="586"/>
                    </a:lnTo>
                    <a:lnTo>
                      <a:pt x="399" y="590"/>
                    </a:lnTo>
                    <a:lnTo>
                      <a:pt x="396" y="592"/>
                    </a:lnTo>
                    <a:lnTo>
                      <a:pt x="390" y="593"/>
                    </a:lnTo>
                    <a:lnTo>
                      <a:pt x="390" y="592"/>
                    </a:lnTo>
                    <a:lnTo>
                      <a:pt x="389" y="592"/>
                    </a:lnTo>
                    <a:lnTo>
                      <a:pt x="386" y="591"/>
                    </a:lnTo>
                    <a:lnTo>
                      <a:pt x="385" y="591"/>
                    </a:lnTo>
                    <a:lnTo>
                      <a:pt x="387" y="579"/>
                    </a:lnTo>
                    <a:lnTo>
                      <a:pt x="391" y="569"/>
                    </a:lnTo>
                    <a:lnTo>
                      <a:pt x="394" y="560"/>
                    </a:lnTo>
                    <a:lnTo>
                      <a:pt x="396" y="549"/>
                    </a:lnTo>
                    <a:lnTo>
                      <a:pt x="392" y="537"/>
                    </a:lnTo>
                    <a:lnTo>
                      <a:pt x="398" y="535"/>
                    </a:lnTo>
                    <a:lnTo>
                      <a:pt x="401" y="530"/>
                    </a:lnTo>
                    <a:lnTo>
                      <a:pt x="406" y="526"/>
                    </a:lnTo>
                    <a:lnTo>
                      <a:pt x="412" y="522"/>
                    </a:lnTo>
                    <a:lnTo>
                      <a:pt x="414" y="522"/>
                    </a:lnTo>
                    <a:lnTo>
                      <a:pt x="415" y="523"/>
                    </a:lnTo>
                    <a:lnTo>
                      <a:pt x="418" y="525"/>
                    </a:lnTo>
                    <a:lnTo>
                      <a:pt x="420" y="525"/>
                    </a:lnTo>
                    <a:lnTo>
                      <a:pt x="428" y="523"/>
                    </a:lnTo>
                    <a:lnTo>
                      <a:pt x="437" y="522"/>
                    </a:lnTo>
                    <a:lnTo>
                      <a:pt x="446" y="525"/>
                    </a:lnTo>
                    <a:lnTo>
                      <a:pt x="443" y="520"/>
                    </a:lnTo>
                    <a:lnTo>
                      <a:pt x="439" y="518"/>
                    </a:lnTo>
                    <a:lnTo>
                      <a:pt x="427" y="515"/>
                    </a:lnTo>
                    <a:lnTo>
                      <a:pt x="422" y="512"/>
                    </a:lnTo>
                    <a:lnTo>
                      <a:pt x="426" y="504"/>
                    </a:lnTo>
                    <a:lnTo>
                      <a:pt x="430" y="498"/>
                    </a:lnTo>
                    <a:lnTo>
                      <a:pt x="437" y="492"/>
                    </a:lnTo>
                    <a:lnTo>
                      <a:pt x="434" y="490"/>
                    </a:lnTo>
                    <a:lnTo>
                      <a:pt x="430" y="490"/>
                    </a:lnTo>
                    <a:lnTo>
                      <a:pt x="428" y="491"/>
                    </a:lnTo>
                    <a:lnTo>
                      <a:pt x="425" y="493"/>
                    </a:lnTo>
                    <a:lnTo>
                      <a:pt x="424" y="495"/>
                    </a:lnTo>
                    <a:lnTo>
                      <a:pt x="421" y="498"/>
                    </a:lnTo>
                    <a:lnTo>
                      <a:pt x="420" y="501"/>
                    </a:lnTo>
                    <a:lnTo>
                      <a:pt x="420" y="505"/>
                    </a:lnTo>
                    <a:lnTo>
                      <a:pt x="417" y="505"/>
                    </a:lnTo>
                    <a:lnTo>
                      <a:pt x="414" y="506"/>
                    </a:lnTo>
                    <a:lnTo>
                      <a:pt x="411" y="506"/>
                    </a:lnTo>
                    <a:lnTo>
                      <a:pt x="408" y="504"/>
                    </a:lnTo>
                    <a:lnTo>
                      <a:pt x="407" y="500"/>
                    </a:lnTo>
                    <a:lnTo>
                      <a:pt x="405" y="505"/>
                    </a:lnTo>
                    <a:lnTo>
                      <a:pt x="400" y="509"/>
                    </a:lnTo>
                    <a:lnTo>
                      <a:pt x="397" y="512"/>
                    </a:lnTo>
                    <a:lnTo>
                      <a:pt x="384" y="525"/>
                    </a:lnTo>
                    <a:lnTo>
                      <a:pt x="379" y="527"/>
                    </a:lnTo>
                    <a:lnTo>
                      <a:pt x="379" y="530"/>
                    </a:lnTo>
                    <a:lnTo>
                      <a:pt x="377" y="533"/>
                    </a:lnTo>
                    <a:lnTo>
                      <a:pt x="377" y="534"/>
                    </a:lnTo>
                    <a:lnTo>
                      <a:pt x="379" y="535"/>
                    </a:lnTo>
                    <a:lnTo>
                      <a:pt x="375" y="540"/>
                    </a:lnTo>
                    <a:lnTo>
                      <a:pt x="371" y="546"/>
                    </a:lnTo>
                    <a:lnTo>
                      <a:pt x="366" y="550"/>
                    </a:lnTo>
                    <a:lnTo>
                      <a:pt x="366" y="555"/>
                    </a:lnTo>
                    <a:lnTo>
                      <a:pt x="368" y="557"/>
                    </a:lnTo>
                    <a:lnTo>
                      <a:pt x="365" y="562"/>
                    </a:lnTo>
                    <a:lnTo>
                      <a:pt x="364" y="565"/>
                    </a:lnTo>
                    <a:lnTo>
                      <a:pt x="358" y="565"/>
                    </a:lnTo>
                    <a:lnTo>
                      <a:pt x="355" y="564"/>
                    </a:lnTo>
                    <a:lnTo>
                      <a:pt x="352" y="563"/>
                    </a:lnTo>
                    <a:lnTo>
                      <a:pt x="347" y="563"/>
                    </a:lnTo>
                    <a:lnTo>
                      <a:pt x="348" y="565"/>
                    </a:lnTo>
                    <a:lnTo>
                      <a:pt x="350" y="568"/>
                    </a:lnTo>
                    <a:lnTo>
                      <a:pt x="352" y="569"/>
                    </a:lnTo>
                    <a:lnTo>
                      <a:pt x="356" y="570"/>
                    </a:lnTo>
                    <a:lnTo>
                      <a:pt x="358" y="571"/>
                    </a:lnTo>
                    <a:lnTo>
                      <a:pt x="361" y="574"/>
                    </a:lnTo>
                    <a:lnTo>
                      <a:pt x="362" y="576"/>
                    </a:lnTo>
                    <a:lnTo>
                      <a:pt x="362" y="579"/>
                    </a:lnTo>
                    <a:lnTo>
                      <a:pt x="361" y="582"/>
                    </a:lnTo>
                    <a:lnTo>
                      <a:pt x="359" y="583"/>
                    </a:lnTo>
                    <a:lnTo>
                      <a:pt x="355" y="585"/>
                    </a:lnTo>
                    <a:lnTo>
                      <a:pt x="351" y="586"/>
                    </a:lnTo>
                    <a:lnTo>
                      <a:pt x="349" y="586"/>
                    </a:lnTo>
                    <a:lnTo>
                      <a:pt x="344" y="589"/>
                    </a:lnTo>
                    <a:lnTo>
                      <a:pt x="347" y="591"/>
                    </a:lnTo>
                    <a:lnTo>
                      <a:pt x="349" y="591"/>
                    </a:lnTo>
                    <a:lnTo>
                      <a:pt x="350" y="592"/>
                    </a:lnTo>
                    <a:lnTo>
                      <a:pt x="351" y="592"/>
                    </a:lnTo>
                    <a:lnTo>
                      <a:pt x="352" y="593"/>
                    </a:lnTo>
                    <a:lnTo>
                      <a:pt x="352" y="596"/>
                    </a:lnTo>
                    <a:lnTo>
                      <a:pt x="351" y="598"/>
                    </a:lnTo>
                    <a:lnTo>
                      <a:pt x="349" y="598"/>
                    </a:lnTo>
                    <a:lnTo>
                      <a:pt x="348" y="597"/>
                    </a:lnTo>
                    <a:lnTo>
                      <a:pt x="347" y="595"/>
                    </a:lnTo>
                    <a:lnTo>
                      <a:pt x="347" y="593"/>
                    </a:lnTo>
                    <a:lnTo>
                      <a:pt x="344" y="596"/>
                    </a:lnTo>
                    <a:lnTo>
                      <a:pt x="343" y="598"/>
                    </a:lnTo>
                    <a:lnTo>
                      <a:pt x="343" y="599"/>
                    </a:lnTo>
                    <a:lnTo>
                      <a:pt x="341" y="600"/>
                    </a:lnTo>
                    <a:lnTo>
                      <a:pt x="336" y="600"/>
                    </a:lnTo>
                    <a:lnTo>
                      <a:pt x="336" y="607"/>
                    </a:lnTo>
                    <a:lnTo>
                      <a:pt x="333" y="612"/>
                    </a:lnTo>
                    <a:lnTo>
                      <a:pt x="329" y="616"/>
                    </a:lnTo>
                    <a:lnTo>
                      <a:pt x="327" y="620"/>
                    </a:lnTo>
                    <a:lnTo>
                      <a:pt x="325" y="626"/>
                    </a:lnTo>
                    <a:lnTo>
                      <a:pt x="326" y="634"/>
                    </a:lnTo>
                    <a:lnTo>
                      <a:pt x="340" y="634"/>
                    </a:lnTo>
                    <a:lnTo>
                      <a:pt x="346" y="637"/>
                    </a:lnTo>
                    <a:lnTo>
                      <a:pt x="351" y="641"/>
                    </a:lnTo>
                    <a:lnTo>
                      <a:pt x="350" y="642"/>
                    </a:lnTo>
                    <a:lnTo>
                      <a:pt x="349" y="645"/>
                    </a:lnTo>
                    <a:lnTo>
                      <a:pt x="348" y="646"/>
                    </a:lnTo>
                    <a:lnTo>
                      <a:pt x="348" y="648"/>
                    </a:lnTo>
                    <a:lnTo>
                      <a:pt x="344" y="652"/>
                    </a:lnTo>
                    <a:lnTo>
                      <a:pt x="342" y="652"/>
                    </a:lnTo>
                    <a:lnTo>
                      <a:pt x="341" y="653"/>
                    </a:lnTo>
                    <a:lnTo>
                      <a:pt x="339" y="654"/>
                    </a:lnTo>
                    <a:lnTo>
                      <a:pt x="337" y="654"/>
                    </a:lnTo>
                    <a:lnTo>
                      <a:pt x="334" y="658"/>
                    </a:lnTo>
                    <a:lnTo>
                      <a:pt x="332" y="659"/>
                    </a:lnTo>
                    <a:lnTo>
                      <a:pt x="330" y="661"/>
                    </a:lnTo>
                    <a:lnTo>
                      <a:pt x="329" y="662"/>
                    </a:lnTo>
                    <a:lnTo>
                      <a:pt x="329" y="663"/>
                    </a:lnTo>
                    <a:lnTo>
                      <a:pt x="330" y="665"/>
                    </a:lnTo>
                    <a:lnTo>
                      <a:pt x="332" y="667"/>
                    </a:lnTo>
                    <a:lnTo>
                      <a:pt x="332" y="669"/>
                    </a:lnTo>
                    <a:lnTo>
                      <a:pt x="330" y="670"/>
                    </a:lnTo>
                    <a:lnTo>
                      <a:pt x="326" y="670"/>
                    </a:lnTo>
                    <a:lnTo>
                      <a:pt x="326" y="673"/>
                    </a:lnTo>
                    <a:lnTo>
                      <a:pt x="329" y="676"/>
                    </a:lnTo>
                    <a:lnTo>
                      <a:pt x="329" y="680"/>
                    </a:lnTo>
                    <a:lnTo>
                      <a:pt x="327" y="680"/>
                    </a:lnTo>
                    <a:lnTo>
                      <a:pt x="325" y="681"/>
                    </a:lnTo>
                    <a:lnTo>
                      <a:pt x="323" y="681"/>
                    </a:lnTo>
                    <a:lnTo>
                      <a:pt x="321" y="682"/>
                    </a:lnTo>
                    <a:lnTo>
                      <a:pt x="320" y="683"/>
                    </a:lnTo>
                    <a:lnTo>
                      <a:pt x="320" y="684"/>
                    </a:lnTo>
                    <a:lnTo>
                      <a:pt x="315" y="687"/>
                    </a:lnTo>
                    <a:lnTo>
                      <a:pt x="312" y="688"/>
                    </a:lnTo>
                    <a:lnTo>
                      <a:pt x="309" y="689"/>
                    </a:lnTo>
                    <a:lnTo>
                      <a:pt x="307" y="689"/>
                    </a:lnTo>
                    <a:lnTo>
                      <a:pt x="306" y="690"/>
                    </a:lnTo>
                    <a:lnTo>
                      <a:pt x="306" y="697"/>
                    </a:lnTo>
                    <a:lnTo>
                      <a:pt x="305" y="698"/>
                    </a:lnTo>
                    <a:lnTo>
                      <a:pt x="304" y="698"/>
                    </a:lnTo>
                    <a:lnTo>
                      <a:pt x="302" y="700"/>
                    </a:lnTo>
                    <a:lnTo>
                      <a:pt x="301" y="700"/>
                    </a:lnTo>
                    <a:lnTo>
                      <a:pt x="301" y="703"/>
                    </a:lnTo>
                    <a:lnTo>
                      <a:pt x="299" y="703"/>
                    </a:lnTo>
                    <a:lnTo>
                      <a:pt x="298" y="702"/>
                    </a:lnTo>
                    <a:lnTo>
                      <a:pt x="297" y="702"/>
                    </a:lnTo>
                    <a:lnTo>
                      <a:pt x="295" y="701"/>
                    </a:lnTo>
                    <a:lnTo>
                      <a:pt x="293" y="704"/>
                    </a:lnTo>
                    <a:lnTo>
                      <a:pt x="292" y="708"/>
                    </a:lnTo>
                    <a:lnTo>
                      <a:pt x="290" y="711"/>
                    </a:lnTo>
                    <a:lnTo>
                      <a:pt x="288" y="715"/>
                    </a:lnTo>
                    <a:lnTo>
                      <a:pt x="281" y="716"/>
                    </a:lnTo>
                    <a:lnTo>
                      <a:pt x="277" y="719"/>
                    </a:lnTo>
                    <a:lnTo>
                      <a:pt x="272" y="724"/>
                    </a:lnTo>
                    <a:lnTo>
                      <a:pt x="267" y="728"/>
                    </a:lnTo>
                    <a:lnTo>
                      <a:pt x="267" y="729"/>
                    </a:lnTo>
                    <a:lnTo>
                      <a:pt x="269" y="730"/>
                    </a:lnTo>
                    <a:lnTo>
                      <a:pt x="270" y="730"/>
                    </a:lnTo>
                    <a:lnTo>
                      <a:pt x="271" y="731"/>
                    </a:lnTo>
                    <a:lnTo>
                      <a:pt x="271" y="738"/>
                    </a:lnTo>
                    <a:lnTo>
                      <a:pt x="267" y="745"/>
                    </a:lnTo>
                    <a:lnTo>
                      <a:pt x="265" y="746"/>
                    </a:lnTo>
                    <a:lnTo>
                      <a:pt x="258" y="746"/>
                    </a:lnTo>
                    <a:lnTo>
                      <a:pt x="256" y="747"/>
                    </a:lnTo>
                    <a:lnTo>
                      <a:pt x="255" y="750"/>
                    </a:lnTo>
                    <a:lnTo>
                      <a:pt x="251" y="753"/>
                    </a:lnTo>
                    <a:lnTo>
                      <a:pt x="249" y="754"/>
                    </a:lnTo>
                    <a:lnTo>
                      <a:pt x="248" y="754"/>
                    </a:lnTo>
                    <a:lnTo>
                      <a:pt x="245" y="753"/>
                    </a:lnTo>
                    <a:lnTo>
                      <a:pt x="244" y="753"/>
                    </a:lnTo>
                    <a:lnTo>
                      <a:pt x="243" y="756"/>
                    </a:lnTo>
                    <a:lnTo>
                      <a:pt x="243" y="761"/>
                    </a:lnTo>
                    <a:lnTo>
                      <a:pt x="240" y="765"/>
                    </a:lnTo>
                    <a:lnTo>
                      <a:pt x="236" y="765"/>
                    </a:lnTo>
                    <a:lnTo>
                      <a:pt x="234" y="763"/>
                    </a:lnTo>
                    <a:lnTo>
                      <a:pt x="231" y="763"/>
                    </a:lnTo>
                    <a:lnTo>
                      <a:pt x="228" y="766"/>
                    </a:lnTo>
                    <a:lnTo>
                      <a:pt x="228" y="768"/>
                    </a:lnTo>
                    <a:lnTo>
                      <a:pt x="229" y="770"/>
                    </a:lnTo>
                    <a:lnTo>
                      <a:pt x="231" y="770"/>
                    </a:lnTo>
                    <a:lnTo>
                      <a:pt x="233" y="771"/>
                    </a:lnTo>
                    <a:lnTo>
                      <a:pt x="224" y="774"/>
                    </a:lnTo>
                    <a:lnTo>
                      <a:pt x="215" y="778"/>
                    </a:lnTo>
                    <a:lnTo>
                      <a:pt x="209" y="784"/>
                    </a:lnTo>
                    <a:lnTo>
                      <a:pt x="210" y="786"/>
                    </a:lnTo>
                    <a:lnTo>
                      <a:pt x="213" y="786"/>
                    </a:lnTo>
                    <a:lnTo>
                      <a:pt x="215" y="785"/>
                    </a:lnTo>
                    <a:lnTo>
                      <a:pt x="216" y="784"/>
                    </a:lnTo>
                    <a:lnTo>
                      <a:pt x="220" y="784"/>
                    </a:lnTo>
                    <a:lnTo>
                      <a:pt x="214" y="791"/>
                    </a:lnTo>
                    <a:lnTo>
                      <a:pt x="208" y="795"/>
                    </a:lnTo>
                    <a:lnTo>
                      <a:pt x="202" y="802"/>
                    </a:lnTo>
                    <a:lnTo>
                      <a:pt x="192" y="806"/>
                    </a:lnTo>
                    <a:lnTo>
                      <a:pt x="187" y="808"/>
                    </a:lnTo>
                    <a:lnTo>
                      <a:pt x="186" y="810"/>
                    </a:lnTo>
                    <a:lnTo>
                      <a:pt x="185" y="814"/>
                    </a:lnTo>
                    <a:lnTo>
                      <a:pt x="184" y="815"/>
                    </a:lnTo>
                    <a:lnTo>
                      <a:pt x="184" y="814"/>
                    </a:lnTo>
                    <a:lnTo>
                      <a:pt x="183" y="813"/>
                    </a:lnTo>
                    <a:lnTo>
                      <a:pt x="184" y="810"/>
                    </a:lnTo>
                    <a:lnTo>
                      <a:pt x="184" y="807"/>
                    </a:lnTo>
                    <a:lnTo>
                      <a:pt x="178" y="807"/>
                    </a:lnTo>
                    <a:lnTo>
                      <a:pt x="176" y="808"/>
                    </a:lnTo>
                    <a:lnTo>
                      <a:pt x="172" y="809"/>
                    </a:lnTo>
                    <a:lnTo>
                      <a:pt x="167" y="814"/>
                    </a:lnTo>
                    <a:lnTo>
                      <a:pt x="166" y="814"/>
                    </a:lnTo>
                    <a:lnTo>
                      <a:pt x="166" y="815"/>
                    </a:lnTo>
                    <a:lnTo>
                      <a:pt x="162" y="817"/>
                    </a:lnTo>
                    <a:lnTo>
                      <a:pt x="159" y="820"/>
                    </a:lnTo>
                    <a:lnTo>
                      <a:pt x="158" y="822"/>
                    </a:lnTo>
                    <a:lnTo>
                      <a:pt x="157" y="822"/>
                    </a:lnTo>
                    <a:lnTo>
                      <a:pt x="155" y="823"/>
                    </a:lnTo>
                    <a:lnTo>
                      <a:pt x="151" y="822"/>
                    </a:lnTo>
                    <a:lnTo>
                      <a:pt x="149" y="824"/>
                    </a:lnTo>
                    <a:lnTo>
                      <a:pt x="148" y="824"/>
                    </a:lnTo>
                    <a:lnTo>
                      <a:pt x="146" y="826"/>
                    </a:lnTo>
                    <a:lnTo>
                      <a:pt x="144" y="826"/>
                    </a:lnTo>
                    <a:lnTo>
                      <a:pt x="142" y="827"/>
                    </a:lnTo>
                    <a:lnTo>
                      <a:pt x="137" y="831"/>
                    </a:lnTo>
                    <a:lnTo>
                      <a:pt x="135" y="833"/>
                    </a:lnTo>
                    <a:lnTo>
                      <a:pt x="132" y="831"/>
                    </a:lnTo>
                    <a:lnTo>
                      <a:pt x="131" y="830"/>
                    </a:lnTo>
                    <a:lnTo>
                      <a:pt x="131" y="829"/>
                    </a:lnTo>
                    <a:lnTo>
                      <a:pt x="134" y="827"/>
                    </a:lnTo>
                    <a:lnTo>
                      <a:pt x="138" y="827"/>
                    </a:lnTo>
                    <a:lnTo>
                      <a:pt x="135" y="820"/>
                    </a:lnTo>
                    <a:lnTo>
                      <a:pt x="134" y="819"/>
                    </a:lnTo>
                    <a:lnTo>
                      <a:pt x="131" y="817"/>
                    </a:lnTo>
                    <a:lnTo>
                      <a:pt x="127" y="817"/>
                    </a:lnTo>
                    <a:lnTo>
                      <a:pt x="124" y="819"/>
                    </a:lnTo>
                    <a:lnTo>
                      <a:pt x="121" y="822"/>
                    </a:lnTo>
                    <a:lnTo>
                      <a:pt x="121" y="829"/>
                    </a:lnTo>
                    <a:lnTo>
                      <a:pt x="120" y="833"/>
                    </a:lnTo>
                    <a:lnTo>
                      <a:pt x="118" y="835"/>
                    </a:lnTo>
                    <a:lnTo>
                      <a:pt x="117" y="836"/>
                    </a:lnTo>
                    <a:lnTo>
                      <a:pt x="115" y="836"/>
                    </a:lnTo>
                    <a:lnTo>
                      <a:pt x="114" y="837"/>
                    </a:lnTo>
                    <a:lnTo>
                      <a:pt x="111" y="837"/>
                    </a:lnTo>
                    <a:lnTo>
                      <a:pt x="111" y="843"/>
                    </a:lnTo>
                    <a:lnTo>
                      <a:pt x="109" y="845"/>
                    </a:lnTo>
                    <a:lnTo>
                      <a:pt x="102" y="849"/>
                    </a:lnTo>
                    <a:lnTo>
                      <a:pt x="101" y="848"/>
                    </a:lnTo>
                    <a:lnTo>
                      <a:pt x="98" y="838"/>
                    </a:lnTo>
                    <a:lnTo>
                      <a:pt x="100" y="829"/>
                    </a:lnTo>
                    <a:lnTo>
                      <a:pt x="106" y="820"/>
                    </a:lnTo>
                    <a:lnTo>
                      <a:pt x="109" y="816"/>
                    </a:lnTo>
                    <a:lnTo>
                      <a:pt x="109" y="815"/>
                    </a:lnTo>
                    <a:lnTo>
                      <a:pt x="111" y="814"/>
                    </a:lnTo>
                    <a:lnTo>
                      <a:pt x="113" y="813"/>
                    </a:lnTo>
                    <a:lnTo>
                      <a:pt x="116" y="812"/>
                    </a:lnTo>
                    <a:lnTo>
                      <a:pt x="122" y="808"/>
                    </a:lnTo>
                    <a:lnTo>
                      <a:pt x="129" y="803"/>
                    </a:lnTo>
                    <a:lnTo>
                      <a:pt x="138" y="802"/>
                    </a:lnTo>
                    <a:lnTo>
                      <a:pt x="141" y="806"/>
                    </a:lnTo>
                    <a:lnTo>
                      <a:pt x="151" y="816"/>
                    </a:lnTo>
                    <a:lnTo>
                      <a:pt x="152" y="815"/>
                    </a:lnTo>
                    <a:lnTo>
                      <a:pt x="152" y="813"/>
                    </a:lnTo>
                    <a:lnTo>
                      <a:pt x="153" y="812"/>
                    </a:lnTo>
                    <a:lnTo>
                      <a:pt x="153" y="809"/>
                    </a:lnTo>
                    <a:lnTo>
                      <a:pt x="155" y="810"/>
                    </a:lnTo>
                    <a:lnTo>
                      <a:pt x="156" y="810"/>
                    </a:lnTo>
                    <a:lnTo>
                      <a:pt x="158" y="812"/>
                    </a:lnTo>
                    <a:lnTo>
                      <a:pt x="159" y="813"/>
                    </a:lnTo>
                    <a:lnTo>
                      <a:pt x="159" y="814"/>
                    </a:lnTo>
                    <a:lnTo>
                      <a:pt x="166" y="812"/>
                    </a:lnTo>
                    <a:lnTo>
                      <a:pt x="166" y="806"/>
                    </a:lnTo>
                    <a:lnTo>
                      <a:pt x="165" y="805"/>
                    </a:lnTo>
                    <a:lnTo>
                      <a:pt x="159" y="805"/>
                    </a:lnTo>
                    <a:lnTo>
                      <a:pt x="159" y="795"/>
                    </a:lnTo>
                    <a:lnTo>
                      <a:pt x="162" y="789"/>
                    </a:lnTo>
                    <a:lnTo>
                      <a:pt x="173" y="778"/>
                    </a:lnTo>
                    <a:lnTo>
                      <a:pt x="174" y="775"/>
                    </a:lnTo>
                    <a:lnTo>
                      <a:pt x="177" y="773"/>
                    </a:lnTo>
                    <a:lnTo>
                      <a:pt x="184" y="770"/>
                    </a:lnTo>
                    <a:lnTo>
                      <a:pt x="191" y="767"/>
                    </a:lnTo>
                    <a:lnTo>
                      <a:pt x="196" y="765"/>
                    </a:lnTo>
                    <a:lnTo>
                      <a:pt x="200" y="758"/>
                    </a:lnTo>
                    <a:lnTo>
                      <a:pt x="203" y="758"/>
                    </a:lnTo>
                    <a:lnTo>
                      <a:pt x="206" y="759"/>
                    </a:lnTo>
                    <a:lnTo>
                      <a:pt x="209" y="759"/>
                    </a:lnTo>
                    <a:lnTo>
                      <a:pt x="210" y="757"/>
                    </a:lnTo>
                    <a:lnTo>
                      <a:pt x="210" y="756"/>
                    </a:lnTo>
                    <a:lnTo>
                      <a:pt x="212" y="753"/>
                    </a:lnTo>
                    <a:lnTo>
                      <a:pt x="212" y="744"/>
                    </a:lnTo>
                    <a:lnTo>
                      <a:pt x="233" y="721"/>
                    </a:lnTo>
                    <a:lnTo>
                      <a:pt x="235" y="722"/>
                    </a:lnTo>
                    <a:lnTo>
                      <a:pt x="237" y="722"/>
                    </a:lnTo>
                    <a:lnTo>
                      <a:pt x="240" y="723"/>
                    </a:lnTo>
                    <a:lnTo>
                      <a:pt x="242" y="723"/>
                    </a:lnTo>
                    <a:lnTo>
                      <a:pt x="244" y="721"/>
                    </a:lnTo>
                    <a:lnTo>
                      <a:pt x="245" y="718"/>
                    </a:lnTo>
                    <a:lnTo>
                      <a:pt x="243" y="718"/>
                    </a:lnTo>
                    <a:lnTo>
                      <a:pt x="237" y="712"/>
                    </a:lnTo>
                    <a:lnTo>
                      <a:pt x="240" y="702"/>
                    </a:lnTo>
                    <a:lnTo>
                      <a:pt x="240" y="688"/>
                    </a:lnTo>
                    <a:lnTo>
                      <a:pt x="242" y="688"/>
                    </a:lnTo>
                    <a:lnTo>
                      <a:pt x="243" y="687"/>
                    </a:lnTo>
                    <a:lnTo>
                      <a:pt x="245" y="687"/>
                    </a:lnTo>
                    <a:lnTo>
                      <a:pt x="247" y="686"/>
                    </a:lnTo>
                    <a:lnTo>
                      <a:pt x="249" y="686"/>
                    </a:lnTo>
                    <a:lnTo>
                      <a:pt x="252" y="687"/>
                    </a:lnTo>
                    <a:lnTo>
                      <a:pt x="251" y="684"/>
                    </a:lnTo>
                    <a:lnTo>
                      <a:pt x="250" y="683"/>
                    </a:lnTo>
                    <a:lnTo>
                      <a:pt x="248" y="682"/>
                    </a:lnTo>
                    <a:lnTo>
                      <a:pt x="241" y="682"/>
                    </a:lnTo>
                    <a:lnTo>
                      <a:pt x="242" y="672"/>
                    </a:lnTo>
                    <a:lnTo>
                      <a:pt x="245" y="666"/>
                    </a:lnTo>
                    <a:lnTo>
                      <a:pt x="250" y="661"/>
                    </a:lnTo>
                    <a:lnTo>
                      <a:pt x="256" y="656"/>
                    </a:lnTo>
                    <a:lnTo>
                      <a:pt x="254" y="651"/>
                    </a:lnTo>
                    <a:lnTo>
                      <a:pt x="255" y="647"/>
                    </a:lnTo>
                    <a:lnTo>
                      <a:pt x="257" y="644"/>
                    </a:lnTo>
                    <a:lnTo>
                      <a:pt x="258" y="639"/>
                    </a:lnTo>
                    <a:lnTo>
                      <a:pt x="258" y="632"/>
                    </a:lnTo>
                    <a:lnTo>
                      <a:pt x="256" y="633"/>
                    </a:lnTo>
                    <a:lnTo>
                      <a:pt x="255" y="634"/>
                    </a:lnTo>
                    <a:lnTo>
                      <a:pt x="254" y="637"/>
                    </a:lnTo>
                    <a:lnTo>
                      <a:pt x="254" y="640"/>
                    </a:lnTo>
                    <a:lnTo>
                      <a:pt x="252" y="642"/>
                    </a:lnTo>
                    <a:lnTo>
                      <a:pt x="252" y="645"/>
                    </a:lnTo>
                    <a:lnTo>
                      <a:pt x="238" y="653"/>
                    </a:lnTo>
                    <a:lnTo>
                      <a:pt x="224" y="660"/>
                    </a:lnTo>
                    <a:lnTo>
                      <a:pt x="222" y="660"/>
                    </a:lnTo>
                    <a:lnTo>
                      <a:pt x="220" y="659"/>
                    </a:lnTo>
                    <a:lnTo>
                      <a:pt x="217" y="656"/>
                    </a:lnTo>
                    <a:lnTo>
                      <a:pt x="216" y="654"/>
                    </a:lnTo>
                    <a:lnTo>
                      <a:pt x="214" y="653"/>
                    </a:lnTo>
                    <a:lnTo>
                      <a:pt x="213" y="652"/>
                    </a:lnTo>
                    <a:lnTo>
                      <a:pt x="213" y="648"/>
                    </a:lnTo>
                    <a:lnTo>
                      <a:pt x="215" y="646"/>
                    </a:lnTo>
                    <a:lnTo>
                      <a:pt x="216" y="646"/>
                    </a:lnTo>
                    <a:lnTo>
                      <a:pt x="217" y="645"/>
                    </a:lnTo>
                    <a:lnTo>
                      <a:pt x="217" y="644"/>
                    </a:lnTo>
                    <a:lnTo>
                      <a:pt x="221" y="644"/>
                    </a:lnTo>
                    <a:lnTo>
                      <a:pt x="222" y="645"/>
                    </a:lnTo>
                    <a:lnTo>
                      <a:pt x="222" y="646"/>
                    </a:lnTo>
                    <a:lnTo>
                      <a:pt x="223" y="647"/>
                    </a:lnTo>
                    <a:lnTo>
                      <a:pt x="223" y="648"/>
                    </a:lnTo>
                    <a:lnTo>
                      <a:pt x="224" y="649"/>
                    </a:lnTo>
                    <a:lnTo>
                      <a:pt x="227" y="649"/>
                    </a:lnTo>
                    <a:lnTo>
                      <a:pt x="229" y="645"/>
                    </a:lnTo>
                    <a:lnTo>
                      <a:pt x="228" y="644"/>
                    </a:lnTo>
                    <a:lnTo>
                      <a:pt x="226" y="642"/>
                    </a:lnTo>
                    <a:lnTo>
                      <a:pt x="224" y="641"/>
                    </a:lnTo>
                    <a:lnTo>
                      <a:pt x="222" y="640"/>
                    </a:lnTo>
                    <a:lnTo>
                      <a:pt x="219" y="639"/>
                    </a:lnTo>
                    <a:lnTo>
                      <a:pt x="216" y="638"/>
                    </a:lnTo>
                    <a:lnTo>
                      <a:pt x="213" y="634"/>
                    </a:lnTo>
                    <a:lnTo>
                      <a:pt x="213" y="632"/>
                    </a:lnTo>
                    <a:lnTo>
                      <a:pt x="212" y="633"/>
                    </a:lnTo>
                    <a:lnTo>
                      <a:pt x="210" y="635"/>
                    </a:lnTo>
                    <a:lnTo>
                      <a:pt x="210" y="638"/>
                    </a:lnTo>
                    <a:lnTo>
                      <a:pt x="209" y="640"/>
                    </a:lnTo>
                    <a:lnTo>
                      <a:pt x="209" y="641"/>
                    </a:lnTo>
                    <a:lnTo>
                      <a:pt x="208" y="644"/>
                    </a:lnTo>
                    <a:lnTo>
                      <a:pt x="208" y="645"/>
                    </a:lnTo>
                    <a:lnTo>
                      <a:pt x="205" y="645"/>
                    </a:lnTo>
                    <a:lnTo>
                      <a:pt x="202" y="644"/>
                    </a:lnTo>
                    <a:lnTo>
                      <a:pt x="203" y="649"/>
                    </a:lnTo>
                    <a:lnTo>
                      <a:pt x="203" y="654"/>
                    </a:lnTo>
                    <a:lnTo>
                      <a:pt x="202" y="659"/>
                    </a:lnTo>
                    <a:lnTo>
                      <a:pt x="202" y="665"/>
                    </a:lnTo>
                    <a:lnTo>
                      <a:pt x="205" y="672"/>
                    </a:lnTo>
                    <a:lnTo>
                      <a:pt x="201" y="672"/>
                    </a:lnTo>
                    <a:lnTo>
                      <a:pt x="199" y="670"/>
                    </a:lnTo>
                    <a:lnTo>
                      <a:pt x="195" y="663"/>
                    </a:lnTo>
                    <a:lnTo>
                      <a:pt x="194" y="662"/>
                    </a:lnTo>
                    <a:lnTo>
                      <a:pt x="193" y="660"/>
                    </a:lnTo>
                    <a:lnTo>
                      <a:pt x="188" y="653"/>
                    </a:lnTo>
                    <a:lnTo>
                      <a:pt x="186" y="648"/>
                    </a:lnTo>
                    <a:lnTo>
                      <a:pt x="184" y="645"/>
                    </a:lnTo>
                    <a:lnTo>
                      <a:pt x="180" y="646"/>
                    </a:lnTo>
                    <a:lnTo>
                      <a:pt x="178" y="648"/>
                    </a:lnTo>
                    <a:lnTo>
                      <a:pt x="177" y="652"/>
                    </a:lnTo>
                    <a:lnTo>
                      <a:pt x="172" y="647"/>
                    </a:lnTo>
                    <a:lnTo>
                      <a:pt x="166" y="644"/>
                    </a:lnTo>
                    <a:lnTo>
                      <a:pt x="162" y="639"/>
                    </a:lnTo>
                    <a:lnTo>
                      <a:pt x="151" y="646"/>
                    </a:lnTo>
                    <a:lnTo>
                      <a:pt x="141" y="652"/>
                    </a:lnTo>
                    <a:lnTo>
                      <a:pt x="137" y="654"/>
                    </a:lnTo>
                    <a:lnTo>
                      <a:pt x="135" y="656"/>
                    </a:lnTo>
                    <a:lnTo>
                      <a:pt x="131" y="659"/>
                    </a:lnTo>
                    <a:lnTo>
                      <a:pt x="129" y="661"/>
                    </a:lnTo>
                    <a:lnTo>
                      <a:pt x="125" y="662"/>
                    </a:lnTo>
                    <a:lnTo>
                      <a:pt x="127" y="655"/>
                    </a:lnTo>
                    <a:lnTo>
                      <a:pt x="125" y="649"/>
                    </a:lnTo>
                    <a:lnTo>
                      <a:pt x="125" y="645"/>
                    </a:lnTo>
                    <a:lnTo>
                      <a:pt x="129" y="641"/>
                    </a:lnTo>
                    <a:lnTo>
                      <a:pt x="127" y="637"/>
                    </a:lnTo>
                    <a:lnTo>
                      <a:pt x="124" y="635"/>
                    </a:lnTo>
                    <a:lnTo>
                      <a:pt x="123" y="634"/>
                    </a:lnTo>
                    <a:lnTo>
                      <a:pt x="121" y="630"/>
                    </a:lnTo>
                    <a:lnTo>
                      <a:pt x="121" y="626"/>
                    </a:lnTo>
                    <a:lnTo>
                      <a:pt x="122" y="624"/>
                    </a:lnTo>
                    <a:lnTo>
                      <a:pt x="124" y="621"/>
                    </a:lnTo>
                    <a:lnTo>
                      <a:pt x="128" y="614"/>
                    </a:lnTo>
                    <a:lnTo>
                      <a:pt x="127" y="611"/>
                    </a:lnTo>
                    <a:lnTo>
                      <a:pt x="124" y="606"/>
                    </a:lnTo>
                    <a:lnTo>
                      <a:pt x="122" y="603"/>
                    </a:lnTo>
                    <a:lnTo>
                      <a:pt x="121" y="600"/>
                    </a:lnTo>
                    <a:lnTo>
                      <a:pt x="121" y="593"/>
                    </a:lnTo>
                    <a:lnTo>
                      <a:pt x="118" y="591"/>
                    </a:lnTo>
                    <a:lnTo>
                      <a:pt x="116" y="590"/>
                    </a:lnTo>
                    <a:lnTo>
                      <a:pt x="116" y="579"/>
                    </a:lnTo>
                    <a:lnTo>
                      <a:pt x="115" y="578"/>
                    </a:lnTo>
                    <a:lnTo>
                      <a:pt x="113" y="577"/>
                    </a:lnTo>
                    <a:lnTo>
                      <a:pt x="111" y="576"/>
                    </a:lnTo>
                    <a:lnTo>
                      <a:pt x="114" y="568"/>
                    </a:lnTo>
                    <a:lnTo>
                      <a:pt x="118" y="562"/>
                    </a:lnTo>
                    <a:lnTo>
                      <a:pt x="125" y="555"/>
                    </a:lnTo>
                    <a:lnTo>
                      <a:pt x="118" y="550"/>
                    </a:lnTo>
                    <a:lnTo>
                      <a:pt x="115" y="556"/>
                    </a:lnTo>
                    <a:lnTo>
                      <a:pt x="111" y="563"/>
                    </a:lnTo>
                    <a:lnTo>
                      <a:pt x="108" y="569"/>
                    </a:lnTo>
                    <a:lnTo>
                      <a:pt x="103" y="574"/>
                    </a:lnTo>
                    <a:lnTo>
                      <a:pt x="103" y="576"/>
                    </a:lnTo>
                    <a:lnTo>
                      <a:pt x="108" y="581"/>
                    </a:lnTo>
                    <a:lnTo>
                      <a:pt x="108" y="586"/>
                    </a:lnTo>
                    <a:lnTo>
                      <a:pt x="107" y="589"/>
                    </a:lnTo>
                    <a:lnTo>
                      <a:pt x="106" y="589"/>
                    </a:lnTo>
                    <a:lnTo>
                      <a:pt x="103" y="588"/>
                    </a:lnTo>
                    <a:lnTo>
                      <a:pt x="102" y="586"/>
                    </a:lnTo>
                    <a:lnTo>
                      <a:pt x="101" y="586"/>
                    </a:lnTo>
                    <a:lnTo>
                      <a:pt x="94" y="591"/>
                    </a:lnTo>
                    <a:lnTo>
                      <a:pt x="88" y="596"/>
                    </a:lnTo>
                    <a:lnTo>
                      <a:pt x="80" y="598"/>
                    </a:lnTo>
                    <a:lnTo>
                      <a:pt x="77" y="598"/>
                    </a:lnTo>
                    <a:lnTo>
                      <a:pt x="73" y="597"/>
                    </a:lnTo>
                    <a:lnTo>
                      <a:pt x="71" y="596"/>
                    </a:lnTo>
                    <a:lnTo>
                      <a:pt x="67" y="596"/>
                    </a:lnTo>
                    <a:lnTo>
                      <a:pt x="66" y="595"/>
                    </a:lnTo>
                    <a:lnTo>
                      <a:pt x="66" y="591"/>
                    </a:lnTo>
                    <a:lnTo>
                      <a:pt x="67" y="589"/>
                    </a:lnTo>
                    <a:lnTo>
                      <a:pt x="67" y="586"/>
                    </a:lnTo>
                    <a:lnTo>
                      <a:pt x="64" y="583"/>
                    </a:lnTo>
                    <a:lnTo>
                      <a:pt x="59" y="579"/>
                    </a:lnTo>
                    <a:lnTo>
                      <a:pt x="56" y="575"/>
                    </a:lnTo>
                    <a:lnTo>
                      <a:pt x="54" y="568"/>
                    </a:lnTo>
                    <a:lnTo>
                      <a:pt x="52" y="569"/>
                    </a:lnTo>
                    <a:lnTo>
                      <a:pt x="49" y="569"/>
                    </a:lnTo>
                    <a:lnTo>
                      <a:pt x="45" y="562"/>
                    </a:lnTo>
                    <a:lnTo>
                      <a:pt x="44" y="561"/>
                    </a:lnTo>
                    <a:lnTo>
                      <a:pt x="43" y="558"/>
                    </a:lnTo>
                    <a:lnTo>
                      <a:pt x="42" y="557"/>
                    </a:lnTo>
                    <a:lnTo>
                      <a:pt x="39" y="557"/>
                    </a:lnTo>
                    <a:lnTo>
                      <a:pt x="43" y="554"/>
                    </a:lnTo>
                    <a:lnTo>
                      <a:pt x="45" y="550"/>
                    </a:lnTo>
                    <a:lnTo>
                      <a:pt x="49" y="546"/>
                    </a:lnTo>
                    <a:lnTo>
                      <a:pt x="52" y="542"/>
                    </a:lnTo>
                    <a:lnTo>
                      <a:pt x="53" y="542"/>
                    </a:lnTo>
                    <a:lnTo>
                      <a:pt x="56" y="543"/>
                    </a:lnTo>
                    <a:lnTo>
                      <a:pt x="58" y="546"/>
                    </a:lnTo>
                    <a:lnTo>
                      <a:pt x="63" y="546"/>
                    </a:lnTo>
                    <a:lnTo>
                      <a:pt x="63" y="551"/>
                    </a:lnTo>
                    <a:lnTo>
                      <a:pt x="60" y="554"/>
                    </a:lnTo>
                    <a:lnTo>
                      <a:pt x="59" y="556"/>
                    </a:lnTo>
                    <a:lnTo>
                      <a:pt x="58" y="557"/>
                    </a:lnTo>
                    <a:lnTo>
                      <a:pt x="61" y="557"/>
                    </a:lnTo>
                    <a:lnTo>
                      <a:pt x="64" y="556"/>
                    </a:lnTo>
                    <a:lnTo>
                      <a:pt x="68" y="551"/>
                    </a:lnTo>
                    <a:lnTo>
                      <a:pt x="71" y="550"/>
                    </a:lnTo>
                    <a:lnTo>
                      <a:pt x="73" y="550"/>
                    </a:lnTo>
                    <a:lnTo>
                      <a:pt x="73" y="555"/>
                    </a:lnTo>
                    <a:lnTo>
                      <a:pt x="74" y="556"/>
                    </a:lnTo>
                    <a:lnTo>
                      <a:pt x="74" y="557"/>
                    </a:lnTo>
                    <a:lnTo>
                      <a:pt x="75" y="558"/>
                    </a:lnTo>
                    <a:lnTo>
                      <a:pt x="82" y="556"/>
                    </a:lnTo>
                    <a:lnTo>
                      <a:pt x="85" y="553"/>
                    </a:lnTo>
                    <a:lnTo>
                      <a:pt x="84" y="548"/>
                    </a:lnTo>
                    <a:lnTo>
                      <a:pt x="82" y="541"/>
                    </a:lnTo>
                    <a:lnTo>
                      <a:pt x="80" y="535"/>
                    </a:lnTo>
                    <a:lnTo>
                      <a:pt x="72" y="540"/>
                    </a:lnTo>
                    <a:lnTo>
                      <a:pt x="64" y="540"/>
                    </a:lnTo>
                    <a:lnTo>
                      <a:pt x="56" y="536"/>
                    </a:lnTo>
                    <a:lnTo>
                      <a:pt x="45" y="535"/>
                    </a:lnTo>
                    <a:lnTo>
                      <a:pt x="47" y="533"/>
                    </a:lnTo>
                    <a:lnTo>
                      <a:pt x="51" y="533"/>
                    </a:lnTo>
                    <a:lnTo>
                      <a:pt x="53" y="532"/>
                    </a:lnTo>
                    <a:lnTo>
                      <a:pt x="54" y="532"/>
                    </a:lnTo>
                    <a:lnTo>
                      <a:pt x="54" y="529"/>
                    </a:lnTo>
                    <a:lnTo>
                      <a:pt x="52" y="527"/>
                    </a:lnTo>
                    <a:lnTo>
                      <a:pt x="45" y="527"/>
                    </a:lnTo>
                    <a:lnTo>
                      <a:pt x="46" y="526"/>
                    </a:lnTo>
                    <a:lnTo>
                      <a:pt x="46" y="521"/>
                    </a:lnTo>
                    <a:lnTo>
                      <a:pt x="45" y="522"/>
                    </a:lnTo>
                    <a:lnTo>
                      <a:pt x="43" y="518"/>
                    </a:lnTo>
                    <a:lnTo>
                      <a:pt x="45" y="514"/>
                    </a:lnTo>
                    <a:lnTo>
                      <a:pt x="50" y="512"/>
                    </a:lnTo>
                    <a:lnTo>
                      <a:pt x="54" y="507"/>
                    </a:lnTo>
                    <a:lnTo>
                      <a:pt x="56" y="502"/>
                    </a:lnTo>
                    <a:lnTo>
                      <a:pt x="54" y="501"/>
                    </a:lnTo>
                    <a:lnTo>
                      <a:pt x="53" y="502"/>
                    </a:lnTo>
                    <a:lnTo>
                      <a:pt x="51" y="504"/>
                    </a:lnTo>
                    <a:lnTo>
                      <a:pt x="50" y="506"/>
                    </a:lnTo>
                    <a:lnTo>
                      <a:pt x="47" y="507"/>
                    </a:lnTo>
                    <a:lnTo>
                      <a:pt x="45" y="509"/>
                    </a:lnTo>
                    <a:lnTo>
                      <a:pt x="40" y="512"/>
                    </a:lnTo>
                    <a:lnTo>
                      <a:pt x="40" y="516"/>
                    </a:lnTo>
                    <a:lnTo>
                      <a:pt x="39" y="518"/>
                    </a:lnTo>
                    <a:lnTo>
                      <a:pt x="38" y="520"/>
                    </a:lnTo>
                    <a:lnTo>
                      <a:pt x="37" y="521"/>
                    </a:lnTo>
                    <a:lnTo>
                      <a:pt x="37" y="527"/>
                    </a:lnTo>
                    <a:lnTo>
                      <a:pt x="35" y="525"/>
                    </a:lnTo>
                    <a:lnTo>
                      <a:pt x="35" y="520"/>
                    </a:lnTo>
                    <a:lnTo>
                      <a:pt x="33" y="519"/>
                    </a:lnTo>
                    <a:lnTo>
                      <a:pt x="33" y="516"/>
                    </a:lnTo>
                    <a:lnTo>
                      <a:pt x="32" y="515"/>
                    </a:lnTo>
                    <a:lnTo>
                      <a:pt x="28" y="515"/>
                    </a:lnTo>
                    <a:lnTo>
                      <a:pt x="28" y="511"/>
                    </a:lnTo>
                    <a:lnTo>
                      <a:pt x="32" y="506"/>
                    </a:lnTo>
                    <a:lnTo>
                      <a:pt x="31" y="505"/>
                    </a:lnTo>
                    <a:lnTo>
                      <a:pt x="30" y="502"/>
                    </a:lnTo>
                    <a:lnTo>
                      <a:pt x="32" y="499"/>
                    </a:lnTo>
                    <a:lnTo>
                      <a:pt x="31" y="495"/>
                    </a:lnTo>
                    <a:lnTo>
                      <a:pt x="29" y="493"/>
                    </a:lnTo>
                    <a:lnTo>
                      <a:pt x="26" y="492"/>
                    </a:lnTo>
                    <a:lnTo>
                      <a:pt x="26" y="491"/>
                    </a:lnTo>
                    <a:lnTo>
                      <a:pt x="30" y="491"/>
                    </a:lnTo>
                    <a:lnTo>
                      <a:pt x="32" y="490"/>
                    </a:lnTo>
                    <a:lnTo>
                      <a:pt x="35" y="490"/>
                    </a:lnTo>
                    <a:lnTo>
                      <a:pt x="35" y="480"/>
                    </a:lnTo>
                    <a:lnTo>
                      <a:pt x="37" y="472"/>
                    </a:lnTo>
                    <a:lnTo>
                      <a:pt x="42" y="466"/>
                    </a:lnTo>
                    <a:lnTo>
                      <a:pt x="46" y="462"/>
                    </a:lnTo>
                    <a:lnTo>
                      <a:pt x="50" y="456"/>
                    </a:lnTo>
                    <a:lnTo>
                      <a:pt x="54" y="456"/>
                    </a:lnTo>
                    <a:lnTo>
                      <a:pt x="56" y="457"/>
                    </a:lnTo>
                    <a:lnTo>
                      <a:pt x="58" y="458"/>
                    </a:lnTo>
                    <a:lnTo>
                      <a:pt x="59" y="459"/>
                    </a:lnTo>
                    <a:lnTo>
                      <a:pt x="61" y="460"/>
                    </a:lnTo>
                    <a:lnTo>
                      <a:pt x="64" y="460"/>
                    </a:lnTo>
                    <a:lnTo>
                      <a:pt x="67" y="459"/>
                    </a:lnTo>
                    <a:lnTo>
                      <a:pt x="65" y="458"/>
                    </a:lnTo>
                    <a:lnTo>
                      <a:pt x="64" y="457"/>
                    </a:lnTo>
                    <a:lnTo>
                      <a:pt x="61" y="456"/>
                    </a:lnTo>
                    <a:lnTo>
                      <a:pt x="58" y="456"/>
                    </a:lnTo>
                    <a:lnTo>
                      <a:pt x="58" y="453"/>
                    </a:lnTo>
                    <a:lnTo>
                      <a:pt x="59" y="451"/>
                    </a:lnTo>
                    <a:lnTo>
                      <a:pt x="61" y="450"/>
                    </a:lnTo>
                    <a:lnTo>
                      <a:pt x="63" y="450"/>
                    </a:lnTo>
                    <a:lnTo>
                      <a:pt x="65" y="449"/>
                    </a:lnTo>
                    <a:lnTo>
                      <a:pt x="67" y="444"/>
                    </a:lnTo>
                    <a:lnTo>
                      <a:pt x="66" y="443"/>
                    </a:lnTo>
                    <a:lnTo>
                      <a:pt x="63" y="443"/>
                    </a:lnTo>
                    <a:lnTo>
                      <a:pt x="63" y="444"/>
                    </a:lnTo>
                    <a:lnTo>
                      <a:pt x="61" y="443"/>
                    </a:lnTo>
                    <a:lnTo>
                      <a:pt x="60" y="441"/>
                    </a:lnTo>
                    <a:lnTo>
                      <a:pt x="60" y="432"/>
                    </a:lnTo>
                    <a:lnTo>
                      <a:pt x="61" y="430"/>
                    </a:lnTo>
                    <a:lnTo>
                      <a:pt x="63" y="429"/>
                    </a:lnTo>
                    <a:lnTo>
                      <a:pt x="65" y="429"/>
                    </a:lnTo>
                    <a:lnTo>
                      <a:pt x="70" y="431"/>
                    </a:lnTo>
                    <a:lnTo>
                      <a:pt x="72" y="431"/>
                    </a:lnTo>
                    <a:lnTo>
                      <a:pt x="72" y="429"/>
                    </a:lnTo>
                    <a:lnTo>
                      <a:pt x="68" y="425"/>
                    </a:lnTo>
                    <a:lnTo>
                      <a:pt x="68" y="423"/>
                    </a:lnTo>
                    <a:lnTo>
                      <a:pt x="70" y="421"/>
                    </a:lnTo>
                    <a:lnTo>
                      <a:pt x="72" y="420"/>
                    </a:lnTo>
                    <a:lnTo>
                      <a:pt x="75" y="418"/>
                    </a:lnTo>
                    <a:lnTo>
                      <a:pt x="78" y="420"/>
                    </a:lnTo>
                    <a:lnTo>
                      <a:pt x="81" y="421"/>
                    </a:lnTo>
                    <a:lnTo>
                      <a:pt x="86" y="423"/>
                    </a:lnTo>
                    <a:lnTo>
                      <a:pt x="84" y="428"/>
                    </a:lnTo>
                    <a:lnTo>
                      <a:pt x="82" y="431"/>
                    </a:lnTo>
                    <a:lnTo>
                      <a:pt x="88" y="430"/>
                    </a:lnTo>
                    <a:lnTo>
                      <a:pt x="95" y="430"/>
                    </a:lnTo>
                    <a:lnTo>
                      <a:pt x="101" y="429"/>
                    </a:lnTo>
                    <a:lnTo>
                      <a:pt x="108" y="425"/>
                    </a:lnTo>
                    <a:lnTo>
                      <a:pt x="113" y="420"/>
                    </a:lnTo>
                    <a:lnTo>
                      <a:pt x="116" y="414"/>
                    </a:lnTo>
                    <a:lnTo>
                      <a:pt x="121" y="408"/>
                    </a:lnTo>
                    <a:lnTo>
                      <a:pt x="131" y="410"/>
                    </a:lnTo>
                    <a:lnTo>
                      <a:pt x="142" y="410"/>
                    </a:lnTo>
                    <a:lnTo>
                      <a:pt x="144" y="409"/>
                    </a:lnTo>
                    <a:lnTo>
                      <a:pt x="148" y="407"/>
                    </a:lnTo>
                    <a:lnTo>
                      <a:pt x="150" y="404"/>
                    </a:lnTo>
                    <a:lnTo>
                      <a:pt x="155" y="397"/>
                    </a:lnTo>
                    <a:lnTo>
                      <a:pt x="157" y="395"/>
                    </a:lnTo>
                    <a:lnTo>
                      <a:pt x="157" y="392"/>
                    </a:lnTo>
                    <a:lnTo>
                      <a:pt x="156" y="389"/>
                    </a:lnTo>
                    <a:lnTo>
                      <a:pt x="155" y="386"/>
                    </a:lnTo>
                    <a:lnTo>
                      <a:pt x="153" y="383"/>
                    </a:lnTo>
                    <a:lnTo>
                      <a:pt x="153" y="369"/>
                    </a:lnTo>
                    <a:lnTo>
                      <a:pt x="151" y="365"/>
                    </a:lnTo>
                    <a:lnTo>
                      <a:pt x="149" y="362"/>
                    </a:lnTo>
                    <a:lnTo>
                      <a:pt x="146" y="359"/>
                    </a:lnTo>
                    <a:lnTo>
                      <a:pt x="142" y="354"/>
                    </a:lnTo>
                    <a:lnTo>
                      <a:pt x="145" y="355"/>
                    </a:lnTo>
                    <a:lnTo>
                      <a:pt x="149" y="354"/>
                    </a:lnTo>
                    <a:lnTo>
                      <a:pt x="151" y="353"/>
                    </a:lnTo>
                    <a:lnTo>
                      <a:pt x="155" y="351"/>
                    </a:lnTo>
                    <a:lnTo>
                      <a:pt x="156" y="348"/>
                    </a:lnTo>
                    <a:lnTo>
                      <a:pt x="157" y="345"/>
                    </a:lnTo>
                    <a:lnTo>
                      <a:pt x="157" y="343"/>
                    </a:lnTo>
                    <a:lnTo>
                      <a:pt x="156" y="339"/>
                    </a:lnTo>
                    <a:lnTo>
                      <a:pt x="152" y="336"/>
                    </a:lnTo>
                    <a:lnTo>
                      <a:pt x="152" y="332"/>
                    </a:lnTo>
                    <a:lnTo>
                      <a:pt x="153" y="330"/>
                    </a:lnTo>
                    <a:lnTo>
                      <a:pt x="148" y="330"/>
                    </a:lnTo>
                    <a:lnTo>
                      <a:pt x="145" y="331"/>
                    </a:lnTo>
                    <a:lnTo>
                      <a:pt x="144" y="333"/>
                    </a:lnTo>
                    <a:lnTo>
                      <a:pt x="143" y="334"/>
                    </a:lnTo>
                    <a:lnTo>
                      <a:pt x="141" y="339"/>
                    </a:lnTo>
                    <a:lnTo>
                      <a:pt x="137" y="336"/>
                    </a:lnTo>
                    <a:lnTo>
                      <a:pt x="132" y="337"/>
                    </a:lnTo>
                    <a:lnTo>
                      <a:pt x="127" y="340"/>
                    </a:lnTo>
                    <a:lnTo>
                      <a:pt x="121" y="346"/>
                    </a:lnTo>
                    <a:lnTo>
                      <a:pt x="115" y="351"/>
                    </a:lnTo>
                    <a:lnTo>
                      <a:pt x="111" y="357"/>
                    </a:lnTo>
                    <a:lnTo>
                      <a:pt x="110" y="355"/>
                    </a:lnTo>
                    <a:lnTo>
                      <a:pt x="109" y="353"/>
                    </a:lnTo>
                    <a:lnTo>
                      <a:pt x="108" y="352"/>
                    </a:lnTo>
                    <a:lnTo>
                      <a:pt x="106" y="347"/>
                    </a:lnTo>
                    <a:lnTo>
                      <a:pt x="105" y="346"/>
                    </a:lnTo>
                    <a:lnTo>
                      <a:pt x="102" y="345"/>
                    </a:lnTo>
                    <a:lnTo>
                      <a:pt x="99" y="345"/>
                    </a:lnTo>
                    <a:lnTo>
                      <a:pt x="98" y="346"/>
                    </a:lnTo>
                    <a:lnTo>
                      <a:pt x="98" y="350"/>
                    </a:lnTo>
                    <a:lnTo>
                      <a:pt x="99" y="350"/>
                    </a:lnTo>
                    <a:lnTo>
                      <a:pt x="98" y="351"/>
                    </a:lnTo>
                    <a:lnTo>
                      <a:pt x="96" y="351"/>
                    </a:lnTo>
                    <a:lnTo>
                      <a:pt x="96" y="348"/>
                    </a:lnTo>
                    <a:lnTo>
                      <a:pt x="95" y="347"/>
                    </a:lnTo>
                    <a:lnTo>
                      <a:pt x="84" y="347"/>
                    </a:lnTo>
                    <a:lnTo>
                      <a:pt x="58" y="350"/>
                    </a:lnTo>
                    <a:lnTo>
                      <a:pt x="49" y="347"/>
                    </a:lnTo>
                    <a:lnTo>
                      <a:pt x="40" y="344"/>
                    </a:lnTo>
                    <a:lnTo>
                      <a:pt x="32" y="341"/>
                    </a:lnTo>
                    <a:lnTo>
                      <a:pt x="32" y="334"/>
                    </a:lnTo>
                    <a:lnTo>
                      <a:pt x="31" y="329"/>
                    </a:lnTo>
                    <a:lnTo>
                      <a:pt x="30" y="322"/>
                    </a:lnTo>
                    <a:lnTo>
                      <a:pt x="26" y="317"/>
                    </a:lnTo>
                    <a:lnTo>
                      <a:pt x="29" y="316"/>
                    </a:lnTo>
                    <a:lnTo>
                      <a:pt x="33" y="311"/>
                    </a:lnTo>
                    <a:lnTo>
                      <a:pt x="40" y="311"/>
                    </a:lnTo>
                    <a:lnTo>
                      <a:pt x="38" y="305"/>
                    </a:lnTo>
                    <a:lnTo>
                      <a:pt x="32" y="302"/>
                    </a:lnTo>
                    <a:lnTo>
                      <a:pt x="18" y="299"/>
                    </a:lnTo>
                    <a:lnTo>
                      <a:pt x="11" y="296"/>
                    </a:lnTo>
                    <a:lnTo>
                      <a:pt x="6" y="290"/>
                    </a:lnTo>
                    <a:lnTo>
                      <a:pt x="4" y="288"/>
                    </a:lnTo>
                    <a:lnTo>
                      <a:pt x="0" y="285"/>
                    </a:lnTo>
                    <a:lnTo>
                      <a:pt x="4" y="283"/>
                    </a:lnTo>
                    <a:lnTo>
                      <a:pt x="7" y="283"/>
                    </a:lnTo>
                    <a:lnTo>
                      <a:pt x="14" y="280"/>
                    </a:lnTo>
                    <a:lnTo>
                      <a:pt x="15" y="277"/>
                    </a:lnTo>
                    <a:lnTo>
                      <a:pt x="15" y="274"/>
                    </a:lnTo>
                    <a:lnTo>
                      <a:pt x="21" y="275"/>
                    </a:lnTo>
                    <a:lnTo>
                      <a:pt x="25" y="274"/>
                    </a:lnTo>
                    <a:lnTo>
                      <a:pt x="33" y="266"/>
                    </a:lnTo>
                    <a:lnTo>
                      <a:pt x="39" y="263"/>
                    </a:lnTo>
                    <a:lnTo>
                      <a:pt x="44" y="263"/>
                    </a:lnTo>
                    <a:lnTo>
                      <a:pt x="49" y="266"/>
                    </a:lnTo>
                    <a:lnTo>
                      <a:pt x="56" y="266"/>
                    </a:lnTo>
                    <a:lnTo>
                      <a:pt x="56" y="263"/>
                    </a:lnTo>
                    <a:lnTo>
                      <a:pt x="54" y="261"/>
                    </a:lnTo>
                    <a:lnTo>
                      <a:pt x="53" y="260"/>
                    </a:lnTo>
                    <a:lnTo>
                      <a:pt x="53" y="257"/>
                    </a:lnTo>
                    <a:lnTo>
                      <a:pt x="54" y="255"/>
                    </a:lnTo>
                    <a:lnTo>
                      <a:pt x="59" y="253"/>
                    </a:lnTo>
                    <a:lnTo>
                      <a:pt x="60" y="252"/>
                    </a:lnTo>
                    <a:lnTo>
                      <a:pt x="63" y="250"/>
                    </a:lnTo>
                    <a:lnTo>
                      <a:pt x="70" y="250"/>
                    </a:lnTo>
                    <a:lnTo>
                      <a:pt x="73" y="247"/>
                    </a:lnTo>
                    <a:lnTo>
                      <a:pt x="79" y="245"/>
                    </a:lnTo>
                    <a:lnTo>
                      <a:pt x="86" y="243"/>
                    </a:lnTo>
                    <a:lnTo>
                      <a:pt x="93" y="246"/>
                    </a:lnTo>
                    <a:lnTo>
                      <a:pt x="92" y="248"/>
                    </a:lnTo>
                    <a:lnTo>
                      <a:pt x="92" y="252"/>
                    </a:lnTo>
                    <a:lnTo>
                      <a:pt x="87" y="261"/>
                    </a:lnTo>
                    <a:lnTo>
                      <a:pt x="84" y="261"/>
                    </a:lnTo>
                    <a:lnTo>
                      <a:pt x="86" y="263"/>
                    </a:lnTo>
                    <a:lnTo>
                      <a:pt x="89" y="266"/>
                    </a:lnTo>
                    <a:lnTo>
                      <a:pt x="92" y="268"/>
                    </a:lnTo>
                    <a:lnTo>
                      <a:pt x="93" y="271"/>
                    </a:lnTo>
                    <a:lnTo>
                      <a:pt x="98" y="273"/>
                    </a:lnTo>
                    <a:lnTo>
                      <a:pt x="105" y="271"/>
                    </a:lnTo>
                    <a:lnTo>
                      <a:pt x="110" y="270"/>
                    </a:lnTo>
                    <a:lnTo>
                      <a:pt x="114" y="271"/>
                    </a:lnTo>
                    <a:lnTo>
                      <a:pt x="114" y="276"/>
                    </a:lnTo>
                    <a:lnTo>
                      <a:pt x="117" y="276"/>
                    </a:lnTo>
                    <a:lnTo>
                      <a:pt x="120" y="275"/>
                    </a:lnTo>
                    <a:lnTo>
                      <a:pt x="122" y="275"/>
                    </a:lnTo>
                    <a:lnTo>
                      <a:pt x="124" y="274"/>
                    </a:lnTo>
                    <a:lnTo>
                      <a:pt x="127" y="274"/>
                    </a:lnTo>
                    <a:lnTo>
                      <a:pt x="129" y="275"/>
                    </a:lnTo>
                    <a:lnTo>
                      <a:pt x="130" y="276"/>
                    </a:lnTo>
                    <a:lnTo>
                      <a:pt x="131" y="278"/>
                    </a:lnTo>
                    <a:lnTo>
                      <a:pt x="134" y="277"/>
                    </a:lnTo>
                    <a:lnTo>
                      <a:pt x="136" y="275"/>
                    </a:lnTo>
                    <a:lnTo>
                      <a:pt x="142" y="263"/>
                    </a:lnTo>
                    <a:lnTo>
                      <a:pt x="144" y="262"/>
                    </a:lnTo>
                    <a:lnTo>
                      <a:pt x="145" y="263"/>
                    </a:lnTo>
                    <a:lnTo>
                      <a:pt x="146" y="263"/>
                    </a:lnTo>
                    <a:lnTo>
                      <a:pt x="146" y="269"/>
                    </a:lnTo>
                    <a:lnTo>
                      <a:pt x="148" y="270"/>
                    </a:lnTo>
                    <a:lnTo>
                      <a:pt x="149" y="270"/>
                    </a:lnTo>
                    <a:lnTo>
                      <a:pt x="151" y="268"/>
                    </a:lnTo>
                    <a:lnTo>
                      <a:pt x="152" y="266"/>
                    </a:lnTo>
                    <a:lnTo>
                      <a:pt x="152" y="261"/>
                    </a:lnTo>
                    <a:lnTo>
                      <a:pt x="151" y="259"/>
                    </a:lnTo>
                    <a:lnTo>
                      <a:pt x="153" y="256"/>
                    </a:lnTo>
                    <a:lnTo>
                      <a:pt x="167" y="256"/>
                    </a:lnTo>
                    <a:lnTo>
                      <a:pt x="170" y="255"/>
                    </a:lnTo>
                    <a:lnTo>
                      <a:pt x="170" y="248"/>
                    </a:lnTo>
                    <a:lnTo>
                      <a:pt x="169" y="246"/>
                    </a:lnTo>
                    <a:lnTo>
                      <a:pt x="167" y="245"/>
                    </a:lnTo>
                    <a:lnTo>
                      <a:pt x="166" y="242"/>
                    </a:lnTo>
                    <a:lnTo>
                      <a:pt x="158" y="242"/>
                    </a:lnTo>
                    <a:lnTo>
                      <a:pt x="153" y="240"/>
                    </a:lnTo>
                    <a:lnTo>
                      <a:pt x="151" y="240"/>
                    </a:lnTo>
                    <a:lnTo>
                      <a:pt x="149" y="241"/>
                    </a:lnTo>
                    <a:lnTo>
                      <a:pt x="148" y="241"/>
                    </a:lnTo>
                    <a:lnTo>
                      <a:pt x="146" y="243"/>
                    </a:lnTo>
                    <a:lnTo>
                      <a:pt x="144" y="246"/>
                    </a:lnTo>
                    <a:lnTo>
                      <a:pt x="141" y="246"/>
                    </a:lnTo>
                    <a:lnTo>
                      <a:pt x="141" y="242"/>
                    </a:lnTo>
                    <a:lnTo>
                      <a:pt x="138" y="240"/>
                    </a:lnTo>
                    <a:lnTo>
                      <a:pt x="137" y="240"/>
                    </a:lnTo>
                    <a:lnTo>
                      <a:pt x="136" y="239"/>
                    </a:lnTo>
                    <a:lnTo>
                      <a:pt x="136" y="232"/>
                    </a:lnTo>
                    <a:lnTo>
                      <a:pt x="137" y="229"/>
                    </a:lnTo>
                    <a:lnTo>
                      <a:pt x="138" y="228"/>
                    </a:lnTo>
                    <a:lnTo>
                      <a:pt x="139" y="226"/>
                    </a:lnTo>
                    <a:lnTo>
                      <a:pt x="139" y="225"/>
                    </a:lnTo>
                    <a:lnTo>
                      <a:pt x="138" y="222"/>
                    </a:lnTo>
                    <a:lnTo>
                      <a:pt x="134" y="220"/>
                    </a:lnTo>
                    <a:lnTo>
                      <a:pt x="131" y="220"/>
                    </a:lnTo>
                    <a:lnTo>
                      <a:pt x="129" y="219"/>
                    </a:lnTo>
                    <a:lnTo>
                      <a:pt x="128" y="219"/>
                    </a:lnTo>
                    <a:lnTo>
                      <a:pt x="125" y="217"/>
                    </a:lnTo>
                    <a:lnTo>
                      <a:pt x="125" y="212"/>
                    </a:lnTo>
                    <a:lnTo>
                      <a:pt x="121" y="217"/>
                    </a:lnTo>
                    <a:lnTo>
                      <a:pt x="114" y="218"/>
                    </a:lnTo>
                    <a:lnTo>
                      <a:pt x="106" y="218"/>
                    </a:lnTo>
                    <a:lnTo>
                      <a:pt x="99" y="215"/>
                    </a:lnTo>
                    <a:lnTo>
                      <a:pt x="95" y="199"/>
                    </a:lnTo>
                    <a:lnTo>
                      <a:pt x="89" y="186"/>
                    </a:lnTo>
                    <a:lnTo>
                      <a:pt x="80" y="176"/>
                    </a:lnTo>
                    <a:lnTo>
                      <a:pt x="71" y="166"/>
                    </a:lnTo>
                    <a:lnTo>
                      <a:pt x="60" y="158"/>
                    </a:lnTo>
                    <a:lnTo>
                      <a:pt x="50" y="149"/>
                    </a:lnTo>
                    <a:lnTo>
                      <a:pt x="54" y="136"/>
                    </a:lnTo>
                    <a:lnTo>
                      <a:pt x="58" y="123"/>
                    </a:lnTo>
                    <a:lnTo>
                      <a:pt x="74" y="124"/>
                    </a:lnTo>
                    <a:lnTo>
                      <a:pt x="87" y="122"/>
                    </a:lnTo>
                    <a:lnTo>
                      <a:pt x="98" y="119"/>
                    </a:lnTo>
                    <a:lnTo>
                      <a:pt x="105" y="113"/>
                    </a:lnTo>
                    <a:lnTo>
                      <a:pt x="111" y="103"/>
                    </a:lnTo>
                    <a:lnTo>
                      <a:pt x="116" y="99"/>
                    </a:lnTo>
                    <a:lnTo>
                      <a:pt x="116" y="94"/>
                    </a:lnTo>
                    <a:lnTo>
                      <a:pt x="117" y="91"/>
                    </a:lnTo>
                    <a:lnTo>
                      <a:pt x="117" y="86"/>
                    </a:lnTo>
                    <a:lnTo>
                      <a:pt x="118" y="82"/>
                    </a:lnTo>
                    <a:lnTo>
                      <a:pt x="124" y="73"/>
                    </a:lnTo>
                    <a:lnTo>
                      <a:pt x="130" y="66"/>
                    </a:lnTo>
                    <a:lnTo>
                      <a:pt x="134" y="58"/>
                    </a:lnTo>
                    <a:lnTo>
                      <a:pt x="145" y="57"/>
                    </a:lnTo>
                    <a:lnTo>
                      <a:pt x="155" y="53"/>
                    </a:lnTo>
                    <a:lnTo>
                      <a:pt x="162" y="47"/>
                    </a:lnTo>
                    <a:lnTo>
                      <a:pt x="169" y="40"/>
                    </a:lnTo>
                    <a:lnTo>
                      <a:pt x="171" y="43"/>
                    </a:lnTo>
                    <a:lnTo>
                      <a:pt x="171" y="47"/>
                    </a:lnTo>
                    <a:lnTo>
                      <a:pt x="170" y="50"/>
                    </a:lnTo>
                    <a:lnTo>
                      <a:pt x="170" y="51"/>
                    </a:lnTo>
                    <a:lnTo>
                      <a:pt x="169" y="52"/>
                    </a:lnTo>
                    <a:lnTo>
                      <a:pt x="171" y="52"/>
                    </a:lnTo>
                    <a:lnTo>
                      <a:pt x="172" y="53"/>
                    </a:lnTo>
                    <a:lnTo>
                      <a:pt x="173" y="53"/>
                    </a:lnTo>
                    <a:lnTo>
                      <a:pt x="174" y="54"/>
                    </a:lnTo>
                    <a:lnTo>
                      <a:pt x="177" y="50"/>
                    </a:lnTo>
                    <a:lnTo>
                      <a:pt x="181" y="43"/>
                    </a:lnTo>
                    <a:lnTo>
                      <a:pt x="185" y="40"/>
                    </a:lnTo>
                    <a:lnTo>
                      <a:pt x="184" y="39"/>
                    </a:lnTo>
                    <a:lnTo>
                      <a:pt x="177" y="39"/>
                    </a:lnTo>
                    <a:lnTo>
                      <a:pt x="174" y="37"/>
                    </a:lnTo>
                    <a:lnTo>
                      <a:pt x="174" y="35"/>
                    </a:lnTo>
                    <a:lnTo>
                      <a:pt x="176" y="32"/>
                    </a:lnTo>
                    <a:lnTo>
                      <a:pt x="181" y="26"/>
                    </a:lnTo>
                    <a:lnTo>
                      <a:pt x="183" y="26"/>
                    </a:lnTo>
                    <a:lnTo>
                      <a:pt x="183" y="29"/>
                    </a:lnTo>
                    <a:lnTo>
                      <a:pt x="184" y="31"/>
                    </a:lnTo>
                    <a:lnTo>
                      <a:pt x="184" y="32"/>
                    </a:lnTo>
                    <a:lnTo>
                      <a:pt x="192" y="30"/>
                    </a:lnTo>
                    <a:lnTo>
                      <a:pt x="199" y="29"/>
                    </a:lnTo>
                    <a:lnTo>
                      <a:pt x="207" y="26"/>
                    </a:lnTo>
                    <a:lnTo>
                      <a:pt x="216" y="19"/>
                    </a:lnTo>
                    <a:lnTo>
                      <a:pt x="223" y="10"/>
                    </a:lnTo>
                    <a:lnTo>
                      <a:pt x="22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 75">
                <a:extLst>
                  <a:ext uri="{FF2B5EF4-FFF2-40B4-BE49-F238E27FC236}">
                    <a16:creationId xmlns:a16="http://schemas.microsoft.com/office/drawing/2014/main" id="{EF7AFB76-55FF-4B77-8D4E-9CD9FB65D4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59375" y="5314951"/>
                <a:ext cx="266700" cy="131763"/>
              </a:xfrm>
              <a:custGeom>
                <a:avLst/>
                <a:gdLst/>
                <a:ahLst/>
                <a:cxnLst>
                  <a:cxn ang="0">
                    <a:pos x="44" y="39"/>
                  </a:cxn>
                  <a:cxn ang="0">
                    <a:pos x="62" y="52"/>
                  </a:cxn>
                  <a:cxn ang="0">
                    <a:pos x="69" y="61"/>
                  </a:cxn>
                  <a:cxn ang="0">
                    <a:pos x="71" y="55"/>
                  </a:cxn>
                  <a:cxn ang="0">
                    <a:pos x="78" y="48"/>
                  </a:cxn>
                  <a:cxn ang="0">
                    <a:pos x="77" y="55"/>
                  </a:cxn>
                  <a:cxn ang="0">
                    <a:pos x="80" y="59"/>
                  </a:cxn>
                  <a:cxn ang="0">
                    <a:pos x="92" y="56"/>
                  </a:cxn>
                  <a:cxn ang="0">
                    <a:pos x="102" y="64"/>
                  </a:cxn>
                  <a:cxn ang="0">
                    <a:pos x="108" y="68"/>
                  </a:cxn>
                  <a:cxn ang="0">
                    <a:pos x="112" y="71"/>
                  </a:cxn>
                  <a:cxn ang="0">
                    <a:pos x="105" y="73"/>
                  </a:cxn>
                  <a:cxn ang="0">
                    <a:pos x="100" y="74"/>
                  </a:cxn>
                  <a:cxn ang="0">
                    <a:pos x="94" y="81"/>
                  </a:cxn>
                  <a:cxn ang="0">
                    <a:pos x="73" y="76"/>
                  </a:cxn>
                  <a:cxn ang="0">
                    <a:pos x="74" y="70"/>
                  </a:cxn>
                  <a:cxn ang="0">
                    <a:pos x="67" y="71"/>
                  </a:cxn>
                  <a:cxn ang="0">
                    <a:pos x="58" y="64"/>
                  </a:cxn>
                  <a:cxn ang="0">
                    <a:pos x="44" y="57"/>
                  </a:cxn>
                  <a:cxn ang="0">
                    <a:pos x="22" y="53"/>
                  </a:cxn>
                  <a:cxn ang="0">
                    <a:pos x="2" y="45"/>
                  </a:cxn>
                  <a:cxn ang="0">
                    <a:pos x="0" y="40"/>
                  </a:cxn>
                  <a:cxn ang="0">
                    <a:pos x="5" y="36"/>
                  </a:cxn>
                  <a:cxn ang="0">
                    <a:pos x="3" y="32"/>
                  </a:cxn>
                  <a:cxn ang="0">
                    <a:pos x="6" y="35"/>
                  </a:cxn>
                  <a:cxn ang="0">
                    <a:pos x="8" y="40"/>
                  </a:cxn>
                  <a:cxn ang="0">
                    <a:pos x="10" y="32"/>
                  </a:cxn>
                  <a:cxn ang="0">
                    <a:pos x="8" y="29"/>
                  </a:cxn>
                  <a:cxn ang="0">
                    <a:pos x="13" y="29"/>
                  </a:cxn>
                  <a:cxn ang="0">
                    <a:pos x="17" y="25"/>
                  </a:cxn>
                  <a:cxn ang="0">
                    <a:pos x="17" y="25"/>
                  </a:cxn>
                  <a:cxn ang="0">
                    <a:pos x="118" y="13"/>
                  </a:cxn>
                  <a:cxn ang="0">
                    <a:pos x="127" y="19"/>
                  </a:cxn>
                  <a:cxn ang="0">
                    <a:pos x="138" y="22"/>
                  </a:cxn>
                  <a:cxn ang="0">
                    <a:pos x="152" y="34"/>
                  </a:cxn>
                  <a:cxn ang="0">
                    <a:pos x="168" y="40"/>
                  </a:cxn>
                  <a:cxn ang="0">
                    <a:pos x="162" y="57"/>
                  </a:cxn>
                  <a:cxn ang="0">
                    <a:pos x="154" y="57"/>
                  </a:cxn>
                  <a:cxn ang="0">
                    <a:pos x="145" y="54"/>
                  </a:cxn>
                  <a:cxn ang="0">
                    <a:pos x="137" y="48"/>
                  </a:cxn>
                  <a:cxn ang="0">
                    <a:pos x="137" y="42"/>
                  </a:cxn>
                  <a:cxn ang="0">
                    <a:pos x="130" y="40"/>
                  </a:cxn>
                  <a:cxn ang="0">
                    <a:pos x="116" y="21"/>
                  </a:cxn>
                  <a:cxn ang="0">
                    <a:pos x="108" y="0"/>
                  </a:cxn>
                  <a:cxn ang="0">
                    <a:pos x="116" y="10"/>
                  </a:cxn>
                  <a:cxn ang="0">
                    <a:pos x="114" y="12"/>
                  </a:cxn>
                  <a:cxn ang="0">
                    <a:pos x="112" y="12"/>
                  </a:cxn>
                  <a:cxn ang="0">
                    <a:pos x="108" y="20"/>
                  </a:cxn>
                  <a:cxn ang="0">
                    <a:pos x="140" y="68"/>
                  </a:cxn>
                  <a:cxn ang="0">
                    <a:pos x="129" y="63"/>
                  </a:cxn>
                  <a:cxn ang="0">
                    <a:pos x="116" y="68"/>
                  </a:cxn>
                  <a:cxn ang="0">
                    <a:pos x="112" y="56"/>
                  </a:cxn>
                  <a:cxn ang="0">
                    <a:pos x="112" y="46"/>
                  </a:cxn>
                  <a:cxn ang="0">
                    <a:pos x="106" y="43"/>
                  </a:cxn>
                  <a:cxn ang="0">
                    <a:pos x="100" y="43"/>
                  </a:cxn>
                  <a:cxn ang="0">
                    <a:pos x="101" y="47"/>
                  </a:cxn>
                  <a:cxn ang="0">
                    <a:pos x="104" y="53"/>
                  </a:cxn>
                  <a:cxn ang="0">
                    <a:pos x="90" y="48"/>
                  </a:cxn>
                  <a:cxn ang="0">
                    <a:pos x="79" y="46"/>
                  </a:cxn>
                  <a:cxn ang="0">
                    <a:pos x="88" y="35"/>
                  </a:cxn>
                  <a:cxn ang="0">
                    <a:pos x="87" y="18"/>
                  </a:cxn>
                  <a:cxn ang="0">
                    <a:pos x="93" y="5"/>
                  </a:cxn>
                </a:cxnLst>
                <a:rect l="0" t="0" r="r" b="b"/>
                <a:pathLst>
                  <a:path w="168" h="83">
                    <a:moveTo>
                      <a:pt x="17" y="25"/>
                    </a:moveTo>
                    <a:lnTo>
                      <a:pt x="19" y="25"/>
                    </a:lnTo>
                    <a:lnTo>
                      <a:pt x="44" y="39"/>
                    </a:lnTo>
                    <a:lnTo>
                      <a:pt x="58" y="43"/>
                    </a:lnTo>
                    <a:lnTo>
                      <a:pt x="60" y="48"/>
                    </a:lnTo>
                    <a:lnTo>
                      <a:pt x="62" y="52"/>
                    </a:lnTo>
                    <a:lnTo>
                      <a:pt x="65" y="54"/>
                    </a:lnTo>
                    <a:lnTo>
                      <a:pt x="66" y="57"/>
                    </a:lnTo>
                    <a:lnTo>
                      <a:pt x="69" y="61"/>
                    </a:lnTo>
                    <a:lnTo>
                      <a:pt x="70" y="61"/>
                    </a:lnTo>
                    <a:lnTo>
                      <a:pt x="71" y="60"/>
                    </a:lnTo>
                    <a:lnTo>
                      <a:pt x="71" y="55"/>
                    </a:lnTo>
                    <a:lnTo>
                      <a:pt x="73" y="53"/>
                    </a:lnTo>
                    <a:lnTo>
                      <a:pt x="76" y="53"/>
                    </a:lnTo>
                    <a:lnTo>
                      <a:pt x="78" y="48"/>
                    </a:lnTo>
                    <a:lnTo>
                      <a:pt x="80" y="47"/>
                    </a:lnTo>
                    <a:lnTo>
                      <a:pt x="76" y="54"/>
                    </a:lnTo>
                    <a:lnTo>
                      <a:pt x="77" y="55"/>
                    </a:lnTo>
                    <a:lnTo>
                      <a:pt x="77" y="56"/>
                    </a:lnTo>
                    <a:lnTo>
                      <a:pt x="79" y="57"/>
                    </a:lnTo>
                    <a:lnTo>
                      <a:pt x="80" y="59"/>
                    </a:lnTo>
                    <a:lnTo>
                      <a:pt x="83" y="57"/>
                    </a:lnTo>
                    <a:lnTo>
                      <a:pt x="86" y="56"/>
                    </a:lnTo>
                    <a:lnTo>
                      <a:pt x="92" y="56"/>
                    </a:lnTo>
                    <a:lnTo>
                      <a:pt x="93" y="60"/>
                    </a:lnTo>
                    <a:lnTo>
                      <a:pt x="98" y="64"/>
                    </a:lnTo>
                    <a:lnTo>
                      <a:pt x="102" y="64"/>
                    </a:lnTo>
                    <a:lnTo>
                      <a:pt x="107" y="63"/>
                    </a:lnTo>
                    <a:lnTo>
                      <a:pt x="107" y="66"/>
                    </a:lnTo>
                    <a:lnTo>
                      <a:pt x="108" y="68"/>
                    </a:lnTo>
                    <a:lnTo>
                      <a:pt x="111" y="69"/>
                    </a:lnTo>
                    <a:lnTo>
                      <a:pt x="111" y="70"/>
                    </a:lnTo>
                    <a:lnTo>
                      <a:pt x="112" y="71"/>
                    </a:lnTo>
                    <a:lnTo>
                      <a:pt x="112" y="74"/>
                    </a:lnTo>
                    <a:lnTo>
                      <a:pt x="108" y="74"/>
                    </a:lnTo>
                    <a:lnTo>
                      <a:pt x="105" y="73"/>
                    </a:lnTo>
                    <a:lnTo>
                      <a:pt x="102" y="73"/>
                    </a:lnTo>
                    <a:lnTo>
                      <a:pt x="101" y="74"/>
                    </a:lnTo>
                    <a:lnTo>
                      <a:pt x="100" y="74"/>
                    </a:lnTo>
                    <a:lnTo>
                      <a:pt x="100" y="78"/>
                    </a:lnTo>
                    <a:lnTo>
                      <a:pt x="101" y="83"/>
                    </a:lnTo>
                    <a:lnTo>
                      <a:pt x="94" y="81"/>
                    </a:lnTo>
                    <a:lnTo>
                      <a:pt x="87" y="80"/>
                    </a:lnTo>
                    <a:lnTo>
                      <a:pt x="79" y="78"/>
                    </a:lnTo>
                    <a:lnTo>
                      <a:pt x="73" y="76"/>
                    </a:lnTo>
                    <a:lnTo>
                      <a:pt x="73" y="75"/>
                    </a:lnTo>
                    <a:lnTo>
                      <a:pt x="74" y="74"/>
                    </a:lnTo>
                    <a:lnTo>
                      <a:pt x="74" y="70"/>
                    </a:lnTo>
                    <a:lnTo>
                      <a:pt x="73" y="70"/>
                    </a:lnTo>
                    <a:lnTo>
                      <a:pt x="69" y="73"/>
                    </a:lnTo>
                    <a:lnTo>
                      <a:pt x="67" y="71"/>
                    </a:lnTo>
                    <a:lnTo>
                      <a:pt x="65" y="70"/>
                    </a:lnTo>
                    <a:lnTo>
                      <a:pt x="60" y="70"/>
                    </a:lnTo>
                    <a:lnTo>
                      <a:pt x="58" y="64"/>
                    </a:lnTo>
                    <a:lnTo>
                      <a:pt x="55" y="61"/>
                    </a:lnTo>
                    <a:lnTo>
                      <a:pt x="49" y="60"/>
                    </a:lnTo>
                    <a:lnTo>
                      <a:pt x="44" y="57"/>
                    </a:lnTo>
                    <a:lnTo>
                      <a:pt x="41" y="53"/>
                    </a:lnTo>
                    <a:lnTo>
                      <a:pt x="31" y="54"/>
                    </a:lnTo>
                    <a:lnTo>
                      <a:pt x="22" y="53"/>
                    </a:lnTo>
                    <a:lnTo>
                      <a:pt x="13" y="49"/>
                    </a:lnTo>
                    <a:lnTo>
                      <a:pt x="2" y="48"/>
                    </a:lnTo>
                    <a:lnTo>
                      <a:pt x="2" y="45"/>
                    </a:lnTo>
                    <a:lnTo>
                      <a:pt x="1" y="43"/>
                    </a:lnTo>
                    <a:lnTo>
                      <a:pt x="0" y="41"/>
                    </a:lnTo>
                    <a:lnTo>
                      <a:pt x="0" y="40"/>
                    </a:lnTo>
                    <a:lnTo>
                      <a:pt x="1" y="38"/>
                    </a:lnTo>
                    <a:lnTo>
                      <a:pt x="6" y="38"/>
                    </a:lnTo>
                    <a:lnTo>
                      <a:pt x="5" y="36"/>
                    </a:lnTo>
                    <a:lnTo>
                      <a:pt x="5" y="35"/>
                    </a:lnTo>
                    <a:lnTo>
                      <a:pt x="3" y="34"/>
                    </a:lnTo>
                    <a:lnTo>
                      <a:pt x="3" y="32"/>
                    </a:lnTo>
                    <a:lnTo>
                      <a:pt x="5" y="31"/>
                    </a:lnTo>
                    <a:lnTo>
                      <a:pt x="6" y="31"/>
                    </a:lnTo>
                    <a:lnTo>
                      <a:pt x="6" y="35"/>
                    </a:lnTo>
                    <a:lnTo>
                      <a:pt x="7" y="35"/>
                    </a:lnTo>
                    <a:lnTo>
                      <a:pt x="8" y="36"/>
                    </a:lnTo>
                    <a:lnTo>
                      <a:pt x="8" y="40"/>
                    </a:lnTo>
                    <a:lnTo>
                      <a:pt x="9" y="40"/>
                    </a:lnTo>
                    <a:lnTo>
                      <a:pt x="10" y="39"/>
                    </a:lnTo>
                    <a:lnTo>
                      <a:pt x="10" y="32"/>
                    </a:lnTo>
                    <a:lnTo>
                      <a:pt x="9" y="31"/>
                    </a:lnTo>
                    <a:lnTo>
                      <a:pt x="8" y="31"/>
                    </a:lnTo>
                    <a:lnTo>
                      <a:pt x="8" y="29"/>
                    </a:lnTo>
                    <a:lnTo>
                      <a:pt x="9" y="29"/>
                    </a:lnTo>
                    <a:lnTo>
                      <a:pt x="12" y="28"/>
                    </a:lnTo>
                    <a:lnTo>
                      <a:pt x="13" y="29"/>
                    </a:lnTo>
                    <a:lnTo>
                      <a:pt x="16" y="29"/>
                    </a:lnTo>
                    <a:lnTo>
                      <a:pt x="17" y="28"/>
                    </a:lnTo>
                    <a:lnTo>
                      <a:pt x="17" y="25"/>
                    </a:lnTo>
                    <a:close/>
                    <a:moveTo>
                      <a:pt x="12" y="22"/>
                    </a:moveTo>
                    <a:lnTo>
                      <a:pt x="15" y="22"/>
                    </a:lnTo>
                    <a:lnTo>
                      <a:pt x="17" y="25"/>
                    </a:lnTo>
                    <a:lnTo>
                      <a:pt x="12" y="22"/>
                    </a:lnTo>
                    <a:close/>
                    <a:moveTo>
                      <a:pt x="114" y="13"/>
                    </a:moveTo>
                    <a:lnTo>
                      <a:pt x="118" y="13"/>
                    </a:lnTo>
                    <a:lnTo>
                      <a:pt x="120" y="15"/>
                    </a:lnTo>
                    <a:lnTo>
                      <a:pt x="123" y="17"/>
                    </a:lnTo>
                    <a:lnTo>
                      <a:pt x="127" y="19"/>
                    </a:lnTo>
                    <a:lnTo>
                      <a:pt x="132" y="20"/>
                    </a:lnTo>
                    <a:lnTo>
                      <a:pt x="135" y="20"/>
                    </a:lnTo>
                    <a:lnTo>
                      <a:pt x="138" y="22"/>
                    </a:lnTo>
                    <a:lnTo>
                      <a:pt x="147" y="31"/>
                    </a:lnTo>
                    <a:lnTo>
                      <a:pt x="150" y="33"/>
                    </a:lnTo>
                    <a:lnTo>
                      <a:pt x="152" y="34"/>
                    </a:lnTo>
                    <a:lnTo>
                      <a:pt x="162" y="34"/>
                    </a:lnTo>
                    <a:lnTo>
                      <a:pt x="166" y="36"/>
                    </a:lnTo>
                    <a:lnTo>
                      <a:pt x="168" y="40"/>
                    </a:lnTo>
                    <a:lnTo>
                      <a:pt x="163" y="45"/>
                    </a:lnTo>
                    <a:lnTo>
                      <a:pt x="163" y="55"/>
                    </a:lnTo>
                    <a:lnTo>
                      <a:pt x="162" y="57"/>
                    </a:lnTo>
                    <a:lnTo>
                      <a:pt x="161" y="59"/>
                    </a:lnTo>
                    <a:lnTo>
                      <a:pt x="156" y="59"/>
                    </a:lnTo>
                    <a:lnTo>
                      <a:pt x="154" y="57"/>
                    </a:lnTo>
                    <a:lnTo>
                      <a:pt x="152" y="56"/>
                    </a:lnTo>
                    <a:lnTo>
                      <a:pt x="147" y="56"/>
                    </a:lnTo>
                    <a:lnTo>
                      <a:pt x="145" y="54"/>
                    </a:lnTo>
                    <a:lnTo>
                      <a:pt x="143" y="53"/>
                    </a:lnTo>
                    <a:lnTo>
                      <a:pt x="142" y="50"/>
                    </a:lnTo>
                    <a:lnTo>
                      <a:pt x="137" y="48"/>
                    </a:lnTo>
                    <a:lnTo>
                      <a:pt x="136" y="46"/>
                    </a:lnTo>
                    <a:lnTo>
                      <a:pt x="136" y="45"/>
                    </a:lnTo>
                    <a:lnTo>
                      <a:pt x="137" y="42"/>
                    </a:lnTo>
                    <a:lnTo>
                      <a:pt x="134" y="42"/>
                    </a:lnTo>
                    <a:lnTo>
                      <a:pt x="133" y="41"/>
                    </a:lnTo>
                    <a:lnTo>
                      <a:pt x="130" y="40"/>
                    </a:lnTo>
                    <a:lnTo>
                      <a:pt x="129" y="40"/>
                    </a:lnTo>
                    <a:lnTo>
                      <a:pt x="126" y="33"/>
                    </a:lnTo>
                    <a:lnTo>
                      <a:pt x="116" y="21"/>
                    </a:lnTo>
                    <a:lnTo>
                      <a:pt x="114" y="13"/>
                    </a:lnTo>
                    <a:close/>
                    <a:moveTo>
                      <a:pt x="100" y="0"/>
                    </a:moveTo>
                    <a:lnTo>
                      <a:pt x="108" y="0"/>
                    </a:lnTo>
                    <a:lnTo>
                      <a:pt x="111" y="1"/>
                    </a:lnTo>
                    <a:lnTo>
                      <a:pt x="115" y="6"/>
                    </a:lnTo>
                    <a:lnTo>
                      <a:pt x="116" y="10"/>
                    </a:lnTo>
                    <a:lnTo>
                      <a:pt x="115" y="12"/>
                    </a:lnTo>
                    <a:lnTo>
                      <a:pt x="115" y="13"/>
                    </a:lnTo>
                    <a:lnTo>
                      <a:pt x="114" y="12"/>
                    </a:lnTo>
                    <a:lnTo>
                      <a:pt x="114" y="13"/>
                    </a:lnTo>
                    <a:lnTo>
                      <a:pt x="112" y="13"/>
                    </a:lnTo>
                    <a:lnTo>
                      <a:pt x="112" y="12"/>
                    </a:lnTo>
                    <a:lnTo>
                      <a:pt x="109" y="12"/>
                    </a:lnTo>
                    <a:lnTo>
                      <a:pt x="109" y="19"/>
                    </a:lnTo>
                    <a:lnTo>
                      <a:pt x="108" y="20"/>
                    </a:lnTo>
                    <a:lnTo>
                      <a:pt x="107" y="20"/>
                    </a:lnTo>
                    <a:lnTo>
                      <a:pt x="123" y="43"/>
                    </a:lnTo>
                    <a:lnTo>
                      <a:pt x="140" y="68"/>
                    </a:lnTo>
                    <a:lnTo>
                      <a:pt x="137" y="70"/>
                    </a:lnTo>
                    <a:lnTo>
                      <a:pt x="135" y="69"/>
                    </a:lnTo>
                    <a:lnTo>
                      <a:pt x="129" y="63"/>
                    </a:lnTo>
                    <a:lnTo>
                      <a:pt x="125" y="63"/>
                    </a:lnTo>
                    <a:lnTo>
                      <a:pt x="120" y="68"/>
                    </a:lnTo>
                    <a:lnTo>
                      <a:pt x="116" y="68"/>
                    </a:lnTo>
                    <a:lnTo>
                      <a:pt x="118" y="64"/>
                    </a:lnTo>
                    <a:lnTo>
                      <a:pt x="116" y="60"/>
                    </a:lnTo>
                    <a:lnTo>
                      <a:pt x="112" y="56"/>
                    </a:lnTo>
                    <a:lnTo>
                      <a:pt x="109" y="53"/>
                    </a:lnTo>
                    <a:lnTo>
                      <a:pt x="108" y="49"/>
                    </a:lnTo>
                    <a:lnTo>
                      <a:pt x="112" y="46"/>
                    </a:lnTo>
                    <a:lnTo>
                      <a:pt x="111" y="45"/>
                    </a:lnTo>
                    <a:lnTo>
                      <a:pt x="108" y="43"/>
                    </a:lnTo>
                    <a:lnTo>
                      <a:pt x="106" y="43"/>
                    </a:lnTo>
                    <a:lnTo>
                      <a:pt x="104" y="42"/>
                    </a:lnTo>
                    <a:lnTo>
                      <a:pt x="101" y="42"/>
                    </a:lnTo>
                    <a:lnTo>
                      <a:pt x="100" y="43"/>
                    </a:lnTo>
                    <a:lnTo>
                      <a:pt x="99" y="43"/>
                    </a:lnTo>
                    <a:lnTo>
                      <a:pt x="100" y="45"/>
                    </a:lnTo>
                    <a:lnTo>
                      <a:pt x="101" y="47"/>
                    </a:lnTo>
                    <a:lnTo>
                      <a:pt x="102" y="48"/>
                    </a:lnTo>
                    <a:lnTo>
                      <a:pt x="104" y="50"/>
                    </a:lnTo>
                    <a:lnTo>
                      <a:pt x="104" y="53"/>
                    </a:lnTo>
                    <a:lnTo>
                      <a:pt x="98" y="52"/>
                    </a:lnTo>
                    <a:lnTo>
                      <a:pt x="93" y="50"/>
                    </a:lnTo>
                    <a:lnTo>
                      <a:pt x="90" y="48"/>
                    </a:lnTo>
                    <a:lnTo>
                      <a:pt x="86" y="47"/>
                    </a:lnTo>
                    <a:lnTo>
                      <a:pt x="81" y="48"/>
                    </a:lnTo>
                    <a:lnTo>
                      <a:pt x="79" y="46"/>
                    </a:lnTo>
                    <a:lnTo>
                      <a:pt x="80" y="45"/>
                    </a:lnTo>
                    <a:lnTo>
                      <a:pt x="81" y="42"/>
                    </a:lnTo>
                    <a:lnTo>
                      <a:pt x="88" y="35"/>
                    </a:lnTo>
                    <a:lnTo>
                      <a:pt x="88" y="31"/>
                    </a:lnTo>
                    <a:lnTo>
                      <a:pt x="87" y="25"/>
                    </a:lnTo>
                    <a:lnTo>
                      <a:pt x="87" y="18"/>
                    </a:lnTo>
                    <a:lnTo>
                      <a:pt x="88" y="12"/>
                    </a:lnTo>
                    <a:lnTo>
                      <a:pt x="91" y="7"/>
                    </a:lnTo>
                    <a:lnTo>
                      <a:pt x="93" y="5"/>
                    </a:lnTo>
                    <a:lnTo>
                      <a:pt x="97" y="4"/>
                    </a:lnTo>
                    <a:lnTo>
                      <a:pt x="10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 76">
                <a:extLst>
                  <a:ext uri="{FF2B5EF4-FFF2-40B4-BE49-F238E27FC236}">
                    <a16:creationId xmlns:a16="http://schemas.microsoft.com/office/drawing/2014/main" id="{C1FF1736-AE66-4EB3-9261-FACC7A0706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2900" y="5381626"/>
                <a:ext cx="266700" cy="222250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6" y="14"/>
                  </a:cxn>
                  <a:cxn ang="0">
                    <a:pos x="50" y="36"/>
                  </a:cxn>
                  <a:cxn ang="0">
                    <a:pos x="60" y="41"/>
                  </a:cxn>
                  <a:cxn ang="0">
                    <a:pos x="66" y="54"/>
                  </a:cxn>
                  <a:cxn ang="0">
                    <a:pos x="80" y="61"/>
                  </a:cxn>
                  <a:cxn ang="0">
                    <a:pos x="90" y="69"/>
                  </a:cxn>
                  <a:cxn ang="0">
                    <a:pos x="108" y="71"/>
                  </a:cxn>
                  <a:cxn ang="0">
                    <a:pos x="139" y="77"/>
                  </a:cxn>
                  <a:cxn ang="0">
                    <a:pos x="146" y="75"/>
                  </a:cxn>
                  <a:cxn ang="0">
                    <a:pos x="167" y="110"/>
                  </a:cxn>
                  <a:cxn ang="0">
                    <a:pos x="161" y="140"/>
                  </a:cxn>
                  <a:cxn ang="0">
                    <a:pos x="159" y="134"/>
                  </a:cxn>
                  <a:cxn ang="0">
                    <a:pos x="158" y="125"/>
                  </a:cxn>
                  <a:cxn ang="0">
                    <a:pos x="154" y="116"/>
                  </a:cxn>
                  <a:cxn ang="0">
                    <a:pos x="144" y="129"/>
                  </a:cxn>
                  <a:cxn ang="0">
                    <a:pos x="148" y="122"/>
                  </a:cxn>
                  <a:cxn ang="0">
                    <a:pos x="138" y="103"/>
                  </a:cxn>
                  <a:cxn ang="0">
                    <a:pos x="129" y="95"/>
                  </a:cxn>
                  <a:cxn ang="0">
                    <a:pos x="122" y="85"/>
                  </a:cxn>
                  <a:cxn ang="0">
                    <a:pos x="118" y="95"/>
                  </a:cxn>
                  <a:cxn ang="0">
                    <a:pos x="111" y="97"/>
                  </a:cxn>
                  <a:cxn ang="0">
                    <a:pos x="106" y="103"/>
                  </a:cxn>
                  <a:cxn ang="0">
                    <a:pos x="108" y="110"/>
                  </a:cxn>
                  <a:cxn ang="0">
                    <a:pos x="101" y="115"/>
                  </a:cxn>
                  <a:cxn ang="0">
                    <a:pos x="103" y="106"/>
                  </a:cxn>
                  <a:cxn ang="0">
                    <a:pos x="101" y="98"/>
                  </a:cxn>
                  <a:cxn ang="0">
                    <a:pos x="108" y="88"/>
                  </a:cxn>
                  <a:cxn ang="0">
                    <a:pos x="103" y="87"/>
                  </a:cxn>
                  <a:cxn ang="0">
                    <a:pos x="98" y="87"/>
                  </a:cxn>
                  <a:cxn ang="0">
                    <a:pos x="87" y="80"/>
                  </a:cxn>
                  <a:cxn ang="0">
                    <a:pos x="78" y="75"/>
                  </a:cxn>
                  <a:cxn ang="0">
                    <a:pos x="73" y="73"/>
                  </a:cxn>
                  <a:cxn ang="0">
                    <a:pos x="69" y="69"/>
                  </a:cxn>
                  <a:cxn ang="0">
                    <a:pos x="57" y="56"/>
                  </a:cxn>
                  <a:cxn ang="0">
                    <a:pos x="53" y="62"/>
                  </a:cxn>
                  <a:cxn ang="0">
                    <a:pos x="40" y="61"/>
                  </a:cxn>
                  <a:cxn ang="0">
                    <a:pos x="40" y="56"/>
                  </a:cxn>
                  <a:cxn ang="0">
                    <a:pos x="45" y="50"/>
                  </a:cxn>
                  <a:cxn ang="0">
                    <a:pos x="39" y="50"/>
                  </a:cxn>
                  <a:cxn ang="0">
                    <a:pos x="38" y="45"/>
                  </a:cxn>
                  <a:cxn ang="0">
                    <a:pos x="39" y="39"/>
                  </a:cxn>
                  <a:cxn ang="0">
                    <a:pos x="31" y="34"/>
                  </a:cxn>
                  <a:cxn ang="0">
                    <a:pos x="23" y="29"/>
                  </a:cxn>
                  <a:cxn ang="0">
                    <a:pos x="30" y="26"/>
                  </a:cxn>
                  <a:cxn ang="0">
                    <a:pos x="20" y="27"/>
                  </a:cxn>
                  <a:cxn ang="0">
                    <a:pos x="14" y="17"/>
                  </a:cxn>
                  <a:cxn ang="0">
                    <a:pos x="10" y="20"/>
                  </a:cxn>
                  <a:cxn ang="0">
                    <a:pos x="0" y="13"/>
                  </a:cxn>
                </a:cxnLst>
                <a:rect l="0" t="0" r="r" b="b"/>
                <a:pathLst>
                  <a:path w="168" h="140">
                    <a:moveTo>
                      <a:pt x="4" y="0"/>
                    </a:moveTo>
                    <a:lnTo>
                      <a:pt x="11" y="0"/>
                    </a:lnTo>
                    <a:lnTo>
                      <a:pt x="12" y="1"/>
                    </a:lnTo>
                    <a:lnTo>
                      <a:pt x="12" y="4"/>
                    </a:lnTo>
                    <a:lnTo>
                      <a:pt x="13" y="5"/>
                    </a:lnTo>
                    <a:lnTo>
                      <a:pt x="13" y="7"/>
                    </a:lnTo>
                    <a:lnTo>
                      <a:pt x="14" y="8"/>
                    </a:lnTo>
                    <a:lnTo>
                      <a:pt x="26" y="14"/>
                    </a:lnTo>
                    <a:lnTo>
                      <a:pt x="38" y="24"/>
                    </a:lnTo>
                    <a:lnTo>
                      <a:pt x="49" y="34"/>
                    </a:lnTo>
                    <a:lnTo>
                      <a:pt x="50" y="35"/>
                    </a:lnTo>
                    <a:lnTo>
                      <a:pt x="50" y="36"/>
                    </a:lnTo>
                    <a:lnTo>
                      <a:pt x="52" y="36"/>
                    </a:lnTo>
                    <a:lnTo>
                      <a:pt x="54" y="38"/>
                    </a:lnTo>
                    <a:lnTo>
                      <a:pt x="56" y="40"/>
                    </a:lnTo>
                    <a:lnTo>
                      <a:pt x="60" y="41"/>
                    </a:lnTo>
                    <a:lnTo>
                      <a:pt x="62" y="43"/>
                    </a:lnTo>
                    <a:lnTo>
                      <a:pt x="64" y="47"/>
                    </a:lnTo>
                    <a:lnTo>
                      <a:pt x="66" y="49"/>
                    </a:lnTo>
                    <a:lnTo>
                      <a:pt x="66" y="54"/>
                    </a:lnTo>
                    <a:lnTo>
                      <a:pt x="67" y="55"/>
                    </a:lnTo>
                    <a:lnTo>
                      <a:pt x="74" y="55"/>
                    </a:lnTo>
                    <a:lnTo>
                      <a:pt x="77" y="56"/>
                    </a:lnTo>
                    <a:lnTo>
                      <a:pt x="80" y="61"/>
                    </a:lnTo>
                    <a:lnTo>
                      <a:pt x="82" y="62"/>
                    </a:lnTo>
                    <a:lnTo>
                      <a:pt x="84" y="64"/>
                    </a:lnTo>
                    <a:lnTo>
                      <a:pt x="87" y="66"/>
                    </a:lnTo>
                    <a:lnTo>
                      <a:pt x="90" y="69"/>
                    </a:lnTo>
                    <a:lnTo>
                      <a:pt x="90" y="73"/>
                    </a:lnTo>
                    <a:lnTo>
                      <a:pt x="95" y="69"/>
                    </a:lnTo>
                    <a:lnTo>
                      <a:pt x="101" y="70"/>
                    </a:lnTo>
                    <a:lnTo>
                      <a:pt x="108" y="71"/>
                    </a:lnTo>
                    <a:lnTo>
                      <a:pt x="113" y="73"/>
                    </a:lnTo>
                    <a:lnTo>
                      <a:pt x="126" y="73"/>
                    </a:lnTo>
                    <a:lnTo>
                      <a:pt x="133" y="74"/>
                    </a:lnTo>
                    <a:lnTo>
                      <a:pt x="139" y="77"/>
                    </a:lnTo>
                    <a:lnTo>
                      <a:pt x="142" y="77"/>
                    </a:lnTo>
                    <a:lnTo>
                      <a:pt x="144" y="76"/>
                    </a:lnTo>
                    <a:lnTo>
                      <a:pt x="145" y="76"/>
                    </a:lnTo>
                    <a:lnTo>
                      <a:pt x="146" y="75"/>
                    </a:lnTo>
                    <a:lnTo>
                      <a:pt x="151" y="75"/>
                    </a:lnTo>
                    <a:lnTo>
                      <a:pt x="155" y="96"/>
                    </a:lnTo>
                    <a:lnTo>
                      <a:pt x="160" y="104"/>
                    </a:lnTo>
                    <a:lnTo>
                      <a:pt x="167" y="110"/>
                    </a:lnTo>
                    <a:lnTo>
                      <a:pt x="168" y="122"/>
                    </a:lnTo>
                    <a:lnTo>
                      <a:pt x="167" y="132"/>
                    </a:lnTo>
                    <a:lnTo>
                      <a:pt x="163" y="140"/>
                    </a:lnTo>
                    <a:lnTo>
                      <a:pt x="161" y="140"/>
                    </a:lnTo>
                    <a:lnTo>
                      <a:pt x="160" y="139"/>
                    </a:lnTo>
                    <a:lnTo>
                      <a:pt x="160" y="138"/>
                    </a:lnTo>
                    <a:lnTo>
                      <a:pt x="159" y="136"/>
                    </a:lnTo>
                    <a:lnTo>
                      <a:pt x="159" y="134"/>
                    </a:lnTo>
                    <a:lnTo>
                      <a:pt x="158" y="133"/>
                    </a:lnTo>
                    <a:lnTo>
                      <a:pt x="156" y="133"/>
                    </a:lnTo>
                    <a:lnTo>
                      <a:pt x="156" y="129"/>
                    </a:lnTo>
                    <a:lnTo>
                      <a:pt x="158" y="125"/>
                    </a:lnTo>
                    <a:lnTo>
                      <a:pt x="158" y="122"/>
                    </a:lnTo>
                    <a:lnTo>
                      <a:pt x="156" y="118"/>
                    </a:lnTo>
                    <a:lnTo>
                      <a:pt x="156" y="115"/>
                    </a:lnTo>
                    <a:lnTo>
                      <a:pt x="154" y="116"/>
                    </a:lnTo>
                    <a:lnTo>
                      <a:pt x="153" y="117"/>
                    </a:lnTo>
                    <a:lnTo>
                      <a:pt x="152" y="120"/>
                    </a:lnTo>
                    <a:lnTo>
                      <a:pt x="152" y="129"/>
                    </a:lnTo>
                    <a:lnTo>
                      <a:pt x="144" y="129"/>
                    </a:lnTo>
                    <a:lnTo>
                      <a:pt x="144" y="126"/>
                    </a:lnTo>
                    <a:lnTo>
                      <a:pt x="145" y="124"/>
                    </a:lnTo>
                    <a:lnTo>
                      <a:pt x="147" y="123"/>
                    </a:lnTo>
                    <a:lnTo>
                      <a:pt x="148" y="122"/>
                    </a:lnTo>
                    <a:lnTo>
                      <a:pt x="151" y="120"/>
                    </a:lnTo>
                    <a:lnTo>
                      <a:pt x="145" y="116"/>
                    </a:lnTo>
                    <a:lnTo>
                      <a:pt x="141" y="110"/>
                    </a:lnTo>
                    <a:lnTo>
                      <a:pt x="138" y="103"/>
                    </a:lnTo>
                    <a:lnTo>
                      <a:pt x="133" y="97"/>
                    </a:lnTo>
                    <a:lnTo>
                      <a:pt x="132" y="96"/>
                    </a:lnTo>
                    <a:lnTo>
                      <a:pt x="130" y="96"/>
                    </a:lnTo>
                    <a:lnTo>
                      <a:pt x="129" y="95"/>
                    </a:lnTo>
                    <a:lnTo>
                      <a:pt x="126" y="94"/>
                    </a:lnTo>
                    <a:lnTo>
                      <a:pt x="124" y="89"/>
                    </a:lnTo>
                    <a:lnTo>
                      <a:pt x="124" y="85"/>
                    </a:lnTo>
                    <a:lnTo>
                      <a:pt x="122" y="85"/>
                    </a:lnTo>
                    <a:lnTo>
                      <a:pt x="119" y="88"/>
                    </a:lnTo>
                    <a:lnTo>
                      <a:pt x="119" y="91"/>
                    </a:lnTo>
                    <a:lnTo>
                      <a:pt x="118" y="94"/>
                    </a:lnTo>
                    <a:lnTo>
                      <a:pt x="118" y="95"/>
                    </a:lnTo>
                    <a:lnTo>
                      <a:pt x="117" y="96"/>
                    </a:lnTo>
                    <a:lnTo>
                      <a:pt x="115" y="96"/>
                    </a:lnTo>
                    <a:lnTo>
                      <a:pt x="113" y="97"/>
                    </a:lnTo>
                    <a:lnTo>
                      <a:pt x="111" y="97"/>
                    </a:lnTo>
                    <a:lnTo>
                      <a:pt x="109" y="98"/>
                    </a:lnTo>
                    <a:lnTo>
                      <a:pt x="108" y="99"/>
                    </a:lnTo>
                    <a:lnTo>
                      <a:pt x="108" y="101"/>
                    </a:lnTo>
                    <a:lnTo>
                      <a:pt x="106" y="103"/>
                    </a:lnTo>
                    <a:lnTo>
                      <a:pt x="106" y="105"/>
                    </a:lnTo>
                    <a:lnTo>
                      <a:pt x="105" y="106"/>
                    </a:lnTo>
                    <a:lnTo>
                      <a:pt x="106" y="109"/>
                    </a:lnTo>
                    <a:lnTo>
                      <a:pt x="108" y="110"/>
                    </a:lnTo>
                    <a:lnTo>
                      <a:pt x="108" y="112"/>
                    </a:lnTo>
                    <a:lnTo>
                      <a:pt x="105" y="117"/>
                    </a:lnTo>
                    <a:lnTo>
                      <a:pt x="103" y="117"/>
                    </a:lnTo>
                    <a:lnTo>
                      <a:pt x="101" y="115"/>
                    </a:lnTo>
                    <a:lnTo>
                      <a:pt x="101" y="112"/>
                    </a:lnTo>
                    <a:lnTo>
                      <a:pt x="102" y="110"/>
                    </a:lnTo>
                    <a:lnTo>
                      <a:pt x="103" y="109"/>
                    </a:lnTo>
                    <a:lnTo>
                      <a:pt x="103" y="106"/>
                    </a:lnTo>
                    <a:lnTo>
                      <a:pt x="104" y="105"/>
                    </a:lnTo>
                    <a:lnTo>
                      <a:pt x="103" y="103"/>
                    </a:lnTo>
                    <a:lnTo>
                      <a:pt x="103" y="101"/>
                    </a:lnTo>
                    <a:lnTo>
                      <a:pt x="101" y="98"/>
                    </a:lnTo>
                    <a:lnTo>
                      <a:pt x="101" y="96"/>
                    </a:lnTo>
                    <a:lnTo>
                      <a:pt x="103" y="91"/>
                    </a:lnTo>
                    <a:lnTo>
                      <a:pt x="105" y="89"/>
                    </a:lnTo>
                    <a:lnTo>
                      <a:pt x="108" y="88"/>
                    </a:lnTo>
                    <a:lnTo>
                      <a:pt x="108" y="87"/>
                    </a:lnTo>
                    <a:lnTo>
                      <a:pt x="106" y="85"/>
                    </a:lnTo>
                    <a:lnTo>
                      <a:pt x="105" y="85"/>
                    </a:lnTo>
                    <a:lnTo>
                      <a:pt x="103" y="87"/>
                    </a:lnTo>
                    <a:lnTo>
                      <a:pt x="102" y="87"/>
                    </a:lnTo>
                    <a:lnTo>
                      <a:pt x="101" y="88"/>
                    </a:lnTo>
                    <a:lnTo>
                      <a:pt x="99" y="88"/>
                    </a:lnTo>
                    <a:lnTo>
                      <a:pt x="98" y="87"/>
                    </a:lnTo>
                    <a:lnTo>
                      <a:pt x="97" y="84"/>
                    </a:lnTo>
                    <a:lnTo>
                      <a:pt x="88" y="84"/>
                    </a:lnTo>
                    <a:lnTo>
                      <a:pt x="87" y="83"/>
                    </a:lnTo>
                    <a:lnTo>
                      <a:pt x="87" y="80"/>
                    </a:lnTo>
                    <a:lnTo>
                      <a:pt x="81" y="80"/>
                    </a:lnTo>
                    <a:lnTo>
                      <a:pt x="80" y="78"/>
                    </a:lnTo>
                    <a:lnTo>
                      <a:pt x="80" y="76"/>
                    </a:lnTo>
                    <a:lnTo>
                      <a:pt x="78" y="75"/>
                    </a:lnTo>
                    <a:lnTo>
                      <a:pt x="78" y="74"/>
                    </a:lnTo>
                    <a:lnTo>
                      <a:pt x="75" y="74"/>
                    </a:lnTo>
                    <a:lnTo>
                      <a:pt x="73" y="75"/>
                    </a:lnTo>
                    <a:lnTo>
                      <a:pt x="73" y="73"/>
                    </a:lnTo>
                    <a:lnTo>
                      <a:pt x="75" y="70"/>
                    </a:lnTo>
                    <a:lnTo>
                      <a:pt x="75" y="68"/>
                    </a:lnTo>
                    <a:lnTo>
                      <a:pt x="71" y="68"/>
                    </a:lnTo>
                    <a:lnTo>
                      <a:pt x="69" y="69"/>
                    </a:lnTo>
                    <a:lnTo>
                      <a:pt x="62" y="69"/>
                    </a:lnTo>
                    <a:lnTo>
                      <a:pt x="60" y="64"/>
                    </a:lnTo>
                    <a:lnTo>
                      <a:pt x="59" y="61"/>
                    </a:lnTo>
                    <a:lnTo>
                      <a:pt x="57" y="56"/>
                    </a:lnTo>
                    <a:lnTo>
                      <a:pt x="56" y="56"/>
                    </a:lnTo>
                    <a:lnTo>
                      <a:pt x="54" y="57"/>
                    </a:lnTo>
                    <a:lnTo>
                      <a:pt x="53" y="60"/>
                    </a:lnTo>
                    <a:lnTo>
                      <a:pt x="53" y="62"/>
                    </a:lnTo>
                    <a:lnTo>
                      <a:pt x="49" y="61"/>
                    </a:lnTo>
                    <a:lnTo>
                      <a:pt x="47" y="60"/>
                    </a:lnTo>
                    <a:lnTo>
                      <a:pt x="42" y="60"/>
                    </a:lnTo>
                    <a:lnTo>
                      <a:pt x="40" y="61"/>
                    </a:lnTo>
                    <a:lnTo>
                      <a:pt x="37" y="62"/>
                    </a:lnTo>
                    <a:lnTo>
                      <a:pt x="37" y="57"/>
                    </a:lnTo>
                    <a:lnTo>
                      <a:pt x="38" y="56"/>
                    </a:lnTo>
                    <a:lnTo>
                      <a:pt x="40" y="56"/>
                    </a:lnTo>
                    <a:lnTo>
                      <a:pt x="41" y="55"/>
                    </a:lnTo>
                    <a:lnTo>
                      <a:pt x="44" y="55"/>
                    </a:lnTo>
                    <a:lnTo>
                      <a:pt x="45" y="54"/>
                    </a:lnTo>
                    <a:lnTo>
                      <a:pt x="45" y="50"/>
                    </a:lnTo>
                    <a:lnTo>
                      <a:pt x="44" y="49"/>
                    </a:lnTo>
                    <a:lnTo>
                      <a:pt x="42" y="49"/>
                    </a:lnTo>
                    <a:lnTo>
                      <a:pt x="41" y="50"/>
                    </a:lnTo>
                    <a:lnTo>
                      <a:pt x="39" y="50"/>
                    </a:lnTo>
                    <a:lnTo>
                      <a:pt x="38" y="52"/>
                    </a:lnTo>
                    <a:lnTo>
                      <a:pt x="37" y="52"/>
                    </a:lnTo>
                    <a:lnTo>
                      <a:pt x="37" y="47"/>
                    </a:lnTo>
                    <a:lnTo>
                      <a:pt x="38" y="45"/>
                    </a:lnTo>
                    <a:lnTo>
                      <a:pt x="37" y="43"/>
                    </a:lnTo>
                    <a:lnTo>
                      <a:pt x="40" y="43"/>
                    </a:lnTo>
                    <a:lnTo>
                      <a:pt x="40" y="40"/>
                    </a:lnTo>
                    <a:lnTo>
                      <a:pt x="39" y="39"/>
                    </a:lnTo>
                    <a:lnTo>
                      <a:pt x="38" y="36"/>
                    </a:lnTo>
                    <a:lnTo>
                      <a:pt x="35" y="35"/>
                    </a:lnTo>
                    <a:lnTo>
                      <a:pt x="33" y="35"/>
                    </a:lnTo>
                    <a:lnTo>
                      <a:pt x="31" y="34"/>
                    </a:lnTo>
                    <a:lnTo>
                      <a:pt x="27" y="34"/>
                    </a:lnTo>
                    <a:lnTo>
                      <a:pt x="26" y="33"/>
                    </a:lnTo>
                    <a:lnTo>
                      <a:pt x="24" y="32"/>
                    </a:lnTo>
                    <a:lnTo>
                      <a:pt x="23" y="29"/>
                    </a:lnTo>
                    <a:lnTo>
                      <a:pt x="24" y="28"/>
                    </a:lnTo>
                    <a:lnTo>
                      <a:pt x="28" y="28"/>
                    </a:lnTo>
                    <a:lnTo>
                      <a:pt x="30" y="27"/>
                    </a:lnTo>
                    <a:lnTo>
                      <a:pt x="30" y="26"/>
                    </a:lnTo>
                    <a:lnTo>
                      <a:pt x="27" y="24"/>
                    </a:lnTo>
                    <a:lnTo>
                      <a:pt x="24" y="24"/>
                    </a:lnTo>
                    <a:lnTo>
                      <a:pt x="21" y="25"/>
                    </a:lnTo>
                    <a:lnTo>
                      <a:pt x="20" y="27"/>
                    </a:lnTo>
                    <a:lnTo>
                      <a:pt x="18" y="28"/>
                    </a:lnTo>
                    <a:lnTo>
                      <a:pt x="17" y="29"/>
                    </a:lnTo>
                    <a:lnTo>
                      <a:pt x="14" y="29"/>
                    </a:lnTo>
                    <a:lnTo>
                      <a:pt x="14" y="17"/>
                    </a:lnTo>
                    <a:lnTo>
                      <a:pt x="12" y="17"/>
                    </a:lnTo>
                    <a:lnTo>
                      <a:pt x="11" y="18"/>
                    </a:lnTo>
                    <a:lnTo>
                      <a:pt x="11" y="19"/>
                    </a:lnTo>
                    <a:lnTo>
                      <a:pt x="10" y="20"/>
                    </a:lnTo>
                    <a:lnTo>
                      <a:pt x="10" y="25"/>
                    </a:lnTo>
                    <a:lnTo>
                      <a:pt x="9" y="26"/>
                    </a:lnTo>
                    <a:lnTo>
                      <a:pt x="4" y="20"/>
                    </a:lnTo>
                    <a:lnTo>
                      <a:pt x="0" y="13"/>
                    </a:lnTo>
                    <a:lnTo>
                      <a:pt x="0" y="6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 77">
                <a:extLst>
                  <a:ext uri="{FF2B5EF4-FFF2-40B4-BE49-F238E27FC236}">
                    <a16:creationId xmlns:a16="http://schemas.microsoft.com/office/drawing/2014/main" id="{208F94D3-E4BC-4C16-9342-1B5FED4C13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35525" y="5430838"/>
                <a:ext cx="4763" cy="3175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3" y="0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  <a:moveTo>
                      <a:pt x="3" y="0"/>
                    </a:moveTo>
                    <a:lnTo>
                      <a:pt x="1" y="1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 78">
                <a:extLst>
                  <a:ext uri="{FF2B5EF4-FFF2-40B4-BE49-F238E27FC236}">
                    <a16:creationId xmlns:a16="http://schemas.microsoft.com/office/drawing/2014/main" id="{4618CC0C-C387-4D09-86DF-535C48E6D0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0525" y="5494338"/>
                <a:ext cx="42863" cy="412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" y="0"/>
                  </a:cxn>
                  <a:cxn ang="0">
                    <a:pos x="17" y="2"/>
                  </a:cxn>
                  <a:cxn ang="0">
                    <a:pos x="17" y="6"/>
                  </a:cxn>
                  <a:cxn ang="0">
                    <a:pos x="19" y="11"/>
                  </a:cxn>
                  <a:cxn ang="0">
                    <a:pos x="23" y="14"/>
                  </a:cxn>
                  <a:cxn ang="0">
                    <a:pos x="27" y="17"/>
                  </a:cxn>
                  <a:cxn ang="0">
                    <a:pos x="27" y="19"/>
                  </a:cxn>
                  <a:cxn ang="0">
                    <a:pos x="26" y="20"/>
                  </a:cxn>
                  <a:cxn ang="0">
                    <a:pos x="24" y="21"/>
                  </a:cxn>
                  <a:cxn ang="0">
                    <a:pos x="23" y="21"/>
                  </a:cxn>
                  <a:cxn ang="0">
                    <a:pos x="20" y="23"/>
                  </a:cxn>
                  <a:cxn ang="0">
                    <a:pos x="19" y="24"/>
                  </a:cxn>
                  <a:cxn ang="0">
                    <a:pos x="19" y="26"/>
                  </a:cxn>
                  <a:cxn ang="0">
                    <a:pos x="14" y="17"/>
                  </a:cxn>
                  <a:cxn ang="0">
                    <a:pos x="5" y="9"/>
                  </a:cxn>
                  <a:cxn ang="0">
                    <a:pos x="0" y="0"/>
                  </a:cxn>
                </a:cxnLst>
                <a:rect l="0" t="0" r="r" b="b"/>
                <a:pathLst>
                  <a:path w="27" h="26">
                    <a:moveTo>
                      <a:pt x="0" y="0"/>
                    </a:moveTo>
                    <a:lnTo>
                      <a:pt x="15" y="0"/>
                    </a:lnTo>
                    <a:lnTo>
                      <a:pt x="17" y="2"/>
                    </a:lnTo>
                    <a:lnTo>
                      <a:pt x="17" y="6"/>
                    </a:lnTo>
                    <a:lnTo>
                      <a:pt x="19" y="11"/>
                    </a:lnTo>
                    <a:lnTo>
                      <a:pt x="23" y="14"/>
                    </a:lnTo>
                    <a:lnTo>
                      <a:pt x="27" y="17"/>
                    </a:lnTo>
                    <a:lnTo>
                      <a:pt x="27" y="19"/>
                    </a:lnTo>
                    <a:lnTo>
                      <a:pt x="26" y="20"/>
                    </a:lnTo>
                    <a:lnTo>
                      <a:pt x="24" y="21"/>
                    </a:lnTo>
                    <a:lnTo>
                      <a:pt x="23" y="21"/>
                    </a:lnTo>
                    <a:lnTo>
                      <a:pt x="20" y="23"/>
                    </a:lnTo>
                    <a:lnTo>
                      <a:pt x="19" y="24"/>
                    </a:lnTo>
                    <a:lnTo>
                      <a:pt x="19" y="26"/>
                    </a:lnTo>
                    <a:lnTo>
                      <a:pt x="14" y="17"/>
                    </a:lnTo>
                    <a:lnTo>
                      <a:pt x="5" y="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 79">
                <a:extLst>
                  <a:ext uri="{FF2B5EF4-FFF2-40B4-BE49-F238E27FC236}">
                    <a16:creationId xmlns:a16="http://schemas.microsoft.com/office/drawing/2014/main" id="{C2A71A27-FB90-4907-AD7D-B6530C911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4800" y="5511801"/>
                <a:ext cx="9525" cy="1428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2" y="0"/>
                  </a:cxn>
                  <a:cxn ang="0">
                    <a:pos x="3" y="1"/>
                  </a:cxn>
                  <a:cxn ang="0">
                    <a:pos x="3" y="2"/>
                  </a:cxn>
                  <a:cxn ang="0">
                    <a:pos x="5" y="3"/>
                  </a:cxn>
                  <a:cxn ang="0">
                    <a:pos x="6" y="3"/>
                  </a:cxn>
                  <a:cxn ang="0">
                    <a:pos x="6" y="9"/>
                  </a:cxn>
                  <a:cxn ang="0">
                    <a:pos x="5" y="9"/>
                  </a:cxn>
                  <a:cxn ang="0">
                    <a:pos x="5" y="8"/>
                  </a:cxn>
                  <a:cxn ang="0">
                    <a:pos x="3" y="7"/>
                  </a:cxn>
                  <a:cxn ang="0">
                    <a:pos x="3" y="5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" y="0"/>
                  </a:cxn>
                </a:cxnLst>
                <a:rect l="0" t="0" r="r" b="b"/>
                <a:pathLst>
                  <a:path w="6" h="9">
                    <a:moveTo>
                      <a:pt x="1" y="0"/>
                    </a:moveTo>
                    <a:lnTo>
                      <a:pt x="2" y="0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5" y="8"/>
                    </a:lnTo>
                    <a:lnTo>
                      <a:pt x="3" y="7"/>
                    </a:lnTo>
                    <a:lnTo>
                      <a:pt x="3" y="5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 80">
                <a:extLst>
                  <a:ext uri="{FF2B5EF4-FFF2-40B4-BE49-F238E27FC236}">
                    <a16:creationId xmlns:a16="http://schemas.microsoft.com/office/drawing/2014/main" id="{C05A43E9-AB74-494D-99A3-6E529D47D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7050" y="5535613"/>
                <a:ext cx="36513" cy="47625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1" y="4"/>
                  </a:cxn>
                  <a:cxn ang="0">
                    <a:pos x="17" y="9"/>
                  </a:cxn>
                  <a:cxn ang="0">
                    <a:pos x="22" y="19"/>
                  </a:cxn>
                  <a:cxn ang="0">
                    <a:pos x="23" y="30"/>
                  </a:cxn>
                  <a:cxn ang="0">
                    <a:pos x="21" y="29"/>
                  </a:cxn>
                  <a:cxn ang="0">
                    <a:pos x="19" y="28"/>
                  </a:cxn>
                  <a:cxn ang="0">
                    <a:pos x="15" y="19"/>
                  </a:cxn>
                  <a:cxn ang="0">
                    <a:pos x="13" y="18"/>
                  </a:cxn>
                  <a:cxn ang="0">
                    <a:pos x="11" y="18"/>
                  </a:cxn>
                  <a:cxn ang="0">
                    <a:pos x="11" y="21"/>
                  </a:cxn>
                  <a:cxn ang="0">
                    <a:pos x="13" y="21"/>
                  </a:cxn>
                  <a:cxn ang="0">
                    <a:pos x="13" y="22"/>
                  </a:cxn>
                  <a:cxn ang="0">
                    <a:pos x="9" y="22"/>
                  </a:cxn>
                  <a:cxn ang="0">
                    <a:pos x="9" y="23"/>
                  </a:cxn>
                  <a:cxn ang="0">
                    <a:pos x="8" y="23"/>
                  </a:cxn>
                  <a:cxn ang="0">
                    <a:pos x="8" y="30"/>
                  </a:cxn>
                  <a:cxn ang="0">
                    <a:pos x="3" y="26"/>
                  </a:cxn>
                  <a:cxn ang="0">
                    <a:pos x="3" y="8"/>
                  </a:cxn>
                  <a:cxn ang="0">
                    <a:pos x="0" y="6"/>
                  </a:cxn>
                  <a:cxn ang="0">
                    <a:pos x="1" y="4"/>
                  </a:cxn>
                  <a:cxn ang="0">
                    <a:pos x="2" y="0"/>
                  </a:cxn>
                </a:cxnLst>
                <a:rect l="0" t="0" r="r" b="b"/>
                <a:pathLst>
                  <a:path w="23" h="30">
                    <a:moveTo>
                      <a:pt x="2" y="0"/>
                    </a:moveTo>
                    <a:lnTo>
                      <a:pt x="11" y="4"/>
                    </a:lnTo>
                    <a:lnTo>
                      <a:pt x="17" y="9"/>
                    </a:lnTo>
                    <a:lnTo>
                      <a:pt x="22" y="19"/>
                    </a:lnTo>
                    <a:lnTo>
                      <a:pt x="23" y="30"/>
                    </a:lnTo>
                    <a:lnTo>
                      <a:pt x="21" y="29"/>
                    </a:lnTo>
                    <a:lnTo>
                      <a:pt x="19" y="28"/>
                    </a:lnTo>
                    <a:lnTo>
                      <a:pt x="15" y="19"/>
                    </a:lnTo>
                    <a:lnTo>
                      <a:pt x="13" y="18"/>
                    </a:lnTo>
                    <a:lnTo>
                      <a:pt x="11" y="18"/>
                    </a:lnTo>
                    <a:lnTo>
                      <a:pt x="11" y="21"/>
                    </a:lnTo>
                    <a:lnTo>
                      <a:pt x="13" y="21"/>
                    </a:lnTo>
                    <a:lnTo>
                      <a:pt x="13" y="22"/>
                    </a:lnTo>
                    <a:lnTo>
                      <a:pt x="9" y="22"/>
                    </a:lnTo>
                    <a:lnTo>
                      <a:pt x="9" y="23"/>
                    </a:lnTo>
                    <a:lnTo>
                      <a:pt x="8" y="23"/>
                    </a:lnTo>
                    <a:lnTo>
                      <a:pt x="8" y="30"/>
                    </a:lnTo>
                    <a:lnTo>
                      <a:pt x="3" y="26"/>
                    </a:lnTo>
                    <a:lnTo>
                      <a:pt x="3" y="8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 81">
                <a:extLst>
                  <a:ext uri="{FF2B5EF4-FFF2-40B4-BE49-F238E27FC236}">
                    <a16:creationId xmlns:a16="http://schemas.microsoft.com/office/drawing/2014/main" id="{CEA598C2-5F61-4E4B-AEFC-8DE76B4305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9738" y="5548313"/>
                <a:ext cx="90488" cy="793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3"/>
                  </a:cxn>
                  <a:cxn ang="0">
                    <a:pos x="6" y="4"/>
                  </a:cxn>
                  <a:cxn ang="0">
                    <a:pos x="7" y="6"/>
                  </a:cxn>
                  <a:cxn ang="0">
                    <a:pos x="9" y="7"/>
                  </a:cxn>
                  <a:cxn ang="0">
                    <a:pos x="21" y="8"/>
                  </a:cxn>
                  <a:cxn ang="0">
                    <a:pos x="30" y="13"/>
                  </a:cxn>
                  <a:cxn ang="0">
                    <a:pos x="35" y="20"/>
                  </a:cxn>
                  <a:cxn ang="0">
                    <a:pos x="34" y="31"/>
                  </a:cxn>
                  <a:cxn ang="0">
                    <a:pos x="35" y="32"/>
                  </a:cxn>
                  <a:cxn ang="0">
                    <a:pos x="36" y="32"/>
                  </a:cxn>
                  <a:cxn ang="0">
                    <a:pos x="37" y="31"/>
                  </a:cxn>
                  <a:cxn ang="0">
                    <a:pos x="40" y="31"/>
                  </a:cxn>
                  <a:cxn ang="0">
                    <a:pos x="41" y="29"/>
                  </a:cxn>
                  <a:cxn ang="0">
                    <a:pos x="44" y="29"/>
                  </a:cxn>
                  <a:cxn ang="0">
                    <a:pos x="48" y="31"/>
                  </a:cxn>
                  <a:cxn ang="0">
                    <a:pos x="55" y="42"/>
                  </a:cxn>
                  <a:cxn ang="0">
                    <a:pos x="57" y="50"/>
                  </a:cxn>
                  <a:cxn ang="0">
                    <a:pos x="55" y="49"/>
                  </a:cxn>
                  <a:cxn ang="0">
                    <a:pos x="52" y="50"/>
                  </a:cxn>
                  <a:cxn ang="0">
                    <a:pos x="48" y="48"/>
                  </a:cxn>
                  <a:cxn ang="0">
                    <a:pos x="45" y="46"/>
                  </a:cxn>
                  <a:cxn ang="0">
                    <a:pos x="44" y="42"/>
                  </a:cxn>
                  <a:cxn ang="0">
                    <a:pos x="42" y="40"/>
                  </a:cxn>
                  <a:cxn ang="0">
                    <a:pos x="40" y="39"/>
                  </a:cxn>
                  <a:cxn ang="0">
                    <a:pos x="38" y="39"/>
                  </a:cxn>
                  <a:cxn ang="0">
                    <a:pos x="36" y="40"/>
                  </a:cxn>
                  <a:cxn ang="0">
                    <a:pos x="35" y="41"/>
                  </a:cxn>
                  <a:cxn ang="0">
                    <a:pos x="31" y="39"/>
                  </a:cxn>
                  <a:cxn ang="0">
                    <a:pos x="29" y="36"/>
                  </a:cxn>
                  <a:cxn ang="0">
                    <a:pos x="26" y="34"/>
                  </a:cxn>
                  <a:cxn ang="0">
                    <a:pos x="23" y="32"/>
                  </a:cxn>
                  <a:cxn ang="0">
                    <a:pos x="21" y="28"/>
                  </a:cxn>
                  <a:cxn ang="0">
                    <a:pos x="20" y="24"/>
                  </a:cxn>
                  <a:cxn ang="0">
                    <a:pos x="17" y="26"/>
                  </a:cxn>
                  <a:cxn ang="0">
                    <a:pos x="17" y="27"/>
                  </a:cxn>
                  <a:cxn ang="0">
                    <a:pos x="16" y="28"/>
                  </a:cxn>
                  <a:cxn ang="0">
                    <a:pos x="12" y="28"/>
                  </a:cxn>
                  <a:cxn ang="0">
                    <a:pos x="13" y="22"/>
                  </a:cxn>
                  <a:cxn ang="0">
                    <a:pos x="12" y="18"/>
                  </a:cxn>
                  <a:cxn ang="0">
                    <a:pos x="9" y="14"/>
                  </a:cxn>
                  <a:cxn ang="0">
                    <a:pos x="7" y="10"/>
                  </a:cxn>
                  <a:cxn ang="0">
                    <a:pos x="0" y="0"/>
                  </a:cxn>
                </a:cxnLst>
                <a:rect l="0" t="0" r="r" b="b"/>
                <a:pathLst>
                  <a:path w="57" h="50">
                    <a:moveTo>
                      <a:pt x="0" y="0"/>
                    </a:moveTo>
                    <a:lnTo>
                      <a:pt x="3" y="0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7" y="6"/>
                    </a:lnTo>
                    <a:lnTo>
                      <a:pt x="9" y="7"/>
                    </a:lnTo>
                    <a:lnTo>
                      <a:pt x="21" y="8"/>
                    </a:lnTo>
                    <a:lnTo>
                      <a:pt x="30" y="13"/>
                    </a:lnTo>
                    <a:lnTo>
                      <a:pt x="35" y="20"/>
                    </a:lnTo>
                    <a:lnTo>
                      <a:pt x="34" y="31"/>
                    </a:lnTo>
                    <a:lnTo>
                      <a:pt x="35" y="32"/>
                    </a:lnTo>
                    <a:lnTo>
                      <a:pt x="36" y="32"/>
                    </a:lnTo>
                    <a:lnTo>
                      <a:pt x="37" y="31"/>
                    </a:lnTo>
                    <a:lnTo>
                      <a:pt x="40" y="31"/>
                    </a:lnTo>
                    <a:lnTo>
                      <a:pt x="41" y="29"/>
                    </a:lnTo>
                    <a:lnTo>
                      <a:pt x="44" y="29"/>
                    </a:lnTo>
                    <a:lnTo>
                      <a:pt x="48" y="31"/>
                    </a:lnTo>
                    <a:lnTo>
                      <a:pt x="55" y="42"/>
                    </a:lnTo>
                    <a:lnTo>
                      <a:pt x="57" y="50"/>
                    </a:lnTo>
                    <a:lnTo>
                      <a:pt x="55" y="49"/>
                    </a:lnTo>
                    <a:lnTo>
                      <a:pt x="52" y="50"/>
                    </a:lnTo>
                    <a:lnTo>
                      <a:pt x="48" y="48"/>
                    </a:lnTo>
                    <a:lnTo>
                      <a:pt x="45" y="46"/>
                    </a:lnTo>
                    <a:lnTo>
                      <a:pt x="44" y="42"/>
                    </a:lnTo>
                    <a:lnTo>
                      <a:pt x="42" y="40"/>
                    </a:lnTo>
                    <a:lnTo>
                      <a:pt x="40" y="39"/>
                    </a:lnTo>
                    <a:lnTo>
                      <a:pt x="38" y="39"/>
                    </a:lnTo>
                    <a:lnTo>
                      <a:pt x="36" y="40"/>
                    </a:lnTo>
                    <a:lnTo>
                      <a:pt x="35" y="41"/>
                    </a:lnTo>
                    <a:lnTo>
                      <a:pt x="31" y="39"/>
                    </a:lnTo>
                    <a:lnTo>
                      <a:pt x="29" y="36"/>
                    </a:lnTo>
                    <a:lnTo>
                      <a:pt x="26" y="34"/>
                    </a:lnTo>
                    <a:lnTo>
                      <a:pt x="23" y="32"/>
                    </a:lnTo>
                    <a:lnTo>
                      <a:pt x="21" y="28"/>
                    </a:lnTo>
                    <a:lnTo>
                      <a:pt x="20" y="24"/>
                    </a:lnTo>
                    <a:lnTo>
                      <a:pt x="17" y="26"/>
                    </a:lnTo>
                    <a:lnTo>
                      <a:pt x="17" y="27"/>
                    </a:lnTo>
                    <a:lnTo>
                      <a:pt x="16" y="28"/>
                    </a:lnTo>
                    <a:lnTo>
                      <a:pt x="12" y="28"/>
                    </a:lnTo>
                    <a:lnTo>
                      <a:pt x="13" y="22"/>
                    </a:lnTo>
                    <a:lnTo>
                      <a:pt x="12" y="18"/>
                    </a:lnTo>
                    <a:lnTo>
                      <a:pt x="9" y="14"/>
                    </a:lnTo>
                    <a:lnTo>
                      <a:pt x="7" y="1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 82">
                <a:extLst>
                  <a:ext uri="{FF2B5EF4-FFF2-40B4-BE49-F238E27FC236}">
                    <a16:creationId xmlns:a16="http://schemas.microsoft.com/office/drawing/2014/main" id="{481A39C0-8DC3-4E8A-993E-9BAE8882C4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4063" y="5637213"/>
                <a:ext cx="104775" cy="76200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48" y="6"/>
                  </a:cxn>
                  <a:cxn ang="0">
                    <a:pos x="50" y="8"/>
                  </a:cxn>
                  <a:cxn ang="0">
                    <a:pos x="52" y="5"/>
                  </a:cxn>
                  <a:cxn ang="0">
                    <a:pos x="54" y="1"/>
                  </a:cxn>
                  <a:cxn ang="0">
                    <a:pos x="58" y="0"/>
                  </a:cxn>
                  <a:cxn ang="0">
                    <a:pos x="59" y="4"/>
                  </a:cxn>
                  <a:cxn ang="0">
                    <a:pos x="58" y="8"/>
                  </a:cxn>
                  <a:cxn ang="0">
                    <a:pos x="59" y="11"/>
                  </a:cxn>
                  <a:cxn ang="0">
                    <a:pos x="63" y="13"/>
                  </a:cxn>
                  <a:cxn ang="0">
                    <a:pos x="66" y="14"/>
                  </a:cxn>
                  <a:cxn ang="0">
                    <a:pos x="63" y="22"/>
                  </a:cxn>
                  <a:cxn ang="0">
                    <a:pos x="57" y="20"/>
                  </a:cxn>
                  <a:cxn ang="0">
                    <a:pos x="47" y="22"/>
                  </a:cxn>
                  <a:cxn ang="0">
                    <a:pos x="45" y="28"/>
                  </a:cxn>
                  <a:cxn ang="0">
                    <a:pos x="42" y="31"/>
                  </a:cxn>
                  <a:cxn ang="0">
                    <a:pos x="41" y="38"/>
                  </a:cxn>
                  <a:cxn ang="0">
                    <a:pos x="35" y="39"/>
                  </a:cxn>
                  <a:cxn ang="0">
                    <a:pos x="31" y="43"/>
                  </a:cxn>
                  <a:cxn ang="0">
                    <a:pos x="28" y="48"/>
                  </a:cxn>
                  <a:cxn ang="0">
                    <a:pos x="27" y="45"/>
                  </a:cxn>
                  <a:cxn ang="0">
                    <a:pos x="28" y="41"/>
                  </a:cxn>
                  <a:cxn ang="0">
                    <a:pos x="21" y="46"/>
                  </a:cxn>
                  <a:cxn ang="0">
                    <a:pos x="20" y="45"/>
                  </a:cxn>
                  <a:cxn ang="0">
                    <a:pos x="13" y="40"/>
                  </a:cxn>
                  <a:cxn ang="0">
                    <a:pos x="8" y="43"/>
                  </a:cxn>
                  <a:cxn ang="0">
                    <a:pos x="7" y="45"/>
                  </a:cxn>
                  <a:cxn ang="0">
                    <a:pos x="5" y="39"/>
                  </a:cxn>
                  <a:cxn ang="0">
                    <a:pos x="0" y="33"/>
                  </a:cxn>
                  <a:cxn ang="0">
                    <a:pos x="6" y="22"/>
                  </a:cxn>
                  <a:cxn ang="0">
                    <a:pos x="16" y="22"/>
                  </a:cxn>
                  <a:cxn ang="0">
                    <a:pos x="22" y="31"/>
                  </a:cxn>
                  <a:cxn ang="0">
                    <a:pos x="28" y="35"/>
                  </a:cxn>
                  <a:cxn ang="0">
                    <a:pos x="27" y="27"/>
                  </a:cxn>
                  <a:cxn ang="0">
                    <a:pos x="28" y="15"/>
                  </a:cxn>
                  <a:cxn ang="0">
                    <a:pos x="22" y="7"/>
                  </a:cxn>
                  <a:cxn ang="0">
                    <a:pos x="26" y="5"/>
                  </a:cxn>
                  <a:cxn ang="0">
                    <a:pos x="28" y="8"/>
                  </a:cxn>
                  <a:cxn ang="0">
                    <a:pos x="31" y="13"/>
                  </a:cxn>
                  <a:cxn ang="0">
                    <a:pos x="34" y="12"/>
                  </a:cxn>
                  <a:cxn ang="0">
                    <a:pos x="35" y="12"/>
                  </a:cxn>
                  <a:cxn ang="0">
                    <a:pos x="38" y="13"/>
                  </a:cxn>
                  <a:cxn ang="0">
                    <a:pos x="41" y="10"/>
                  </a:cxn>
                </a:cxnLst>
                <a:rect l="0" t="0" r="r" b="b"/>
                <a:pathLst>
                  <a:path w="66" h="48">
                    <a:moveTo>
                      <a:pt x="41" y="0"/>
                    </a:moveTo>
                    <a:lnTo>
                      <a:pt x="44" y="0"/>
                    </a:lnTo>
                    <a:lnTo>
                      <a:pt x="45" y="1"/>
                    </a:lnTo>
                    <a:lnTo>
                      <a:pt x="48" y="6"/>
                    </a:lnTo>
                    <a:lnTo>
                      <a:pt x="48" y="10"/>
                    </a:lnTo>
                    <a:lnTo>
                      <a:pt x="50" y="8"/>
                    </a:lnTo>
                    <a:lnTo>
                      <a:pt x="51" y="7"/>
                    </a:lnTo>
                    <a:lnTo>
                      <a:pt x="52" y="5"/>
                    </a:lnTo>
                    <a:lnTo>
                      <a:pt x="54" y="4"/>
                    </a:lnTo>
                    <a:lnTo>
                      <a:pt x="54" y="1"/>
                    </a:lnTo>
                    <a:lnTo>
                      <a:pt x="56" y="0"/>
                    </a:lnTo>
                    <a:lnTo>
                      <a:pt x="58" y="0"/>
                    </a:lnTo>
                    <a:lnTo>
                      <a:pt x="58" y="1"/>
                    </a:lnTo>
                    <a:lnTo>
                      <a:pt x="59" y="4"/>
                    </a:lnTo>
                    <a:lnTo>
                      <a:pt x="58" y="6"/>
                    </a:lnTo>
                    <a:lnTo>
                      <a:pt x="58" y="8"/>
                    </a:lnTo>
                    <a:lnTo>
                      <a:pt x="59" y="10"/>
                    </a:lnTo>
                    <a:lnTo>
                      <a:pt x="59" y="11"/>
                    </a:lnTo>
                    <a:lnTo>
                      <a:pt x="61" y="12"/>
                    </a:lnTo>
                    <a:lnTo>
                      <a:pt x="63" y="13"/>
                    </a:lnTo>
                    <a:lnTo>
                      <a:pt x="66" y="13"/>
                    </a:lnTo>
                    <a:lnTo>
                      <a:pt x="66" y="14"/>
                    </a:lnTo>
                    <a:lnTo>
                      <a:pt x="63" y="18"/>
                    </a:lnTo>
                    <a:lnTo>
                      <a:pt x="63" y="22"/>
                    </a:lnTo>
                    <a:lnTo>
                      <a:pt x="61" y="21"/>
                    </a:lnTo>
                    <a:lnTo>
                      <a:pt x="57" y="20"/>
                    </a:lnTo>
                    <a:lnTo>
                      <a:pt x="51" y="20"/>
                    </a:lnTo>
                    <a:lnTo>
                      <a:pt x="47" y="22"/>
                    </a:lnTo>
                    <a:lnTo>
                      <a:pt x="45" y="25"/>
                    </a:lnTo>
                    <a:lnTo>
                      <a:pt x="45" y="28"/>
                    </a:lnTo>
                    <a:lnTo>
                      <a:pt x="43" y="29"/>
                    </a:lnTo>
                    <a:lnTo>
                      <a:pt x="42" y="31"/>
                    </a:lnTo>
                    <a:lnTo>
                      <a:pt x="42" y="35"/>
                    </a:lnTo>
                    <a:lnTo>
                      <a:pt x="41" y="38"/>
                    </a:lnTo>
                    <a:lnTo>
                      <a:pt x="37" y="38"/>
                    </a:lnTo>
                    <a:lnTo>
                      <a:pt x="35" y="39"/>
                    </a:lnTo>
                    <a:lnTo>
                      <a:pt x="33" y="41"/>
                    </a:lnTo>
                    <a:lnTo>
                      <a:pt x="31" y="43"/>
                    </a:lnTo>
                    <a:lnTo>
                      <a:pt x="29" y="46"/>
                    </a:lnTo>
                    <a:lnTo>
                      <a:pt x="28" y="48"/>
                    </a:lnTo>
                    <a:lnTo>
                      <a:pt x="27" y="47"/>
                    </a:lnTo>
                    <a:lnTo>
                      <a:pt x="27" y="45"/>
                    </a:lnTo>
                    <a:lnTo>
                      <a:pt x="28" y="43"/>
                    </a:lnTo>
                    <a:lnTo>
                      <a:pt x="28" y="41"/>
                    </a:lnTo>
                    <a:lnTo>
                      <a:pt x="26" y="41"/>
                    </a:lnTo>
                    <a:lnTo>
                      <a:pt x="21" y="46"/>
                    </a:lnTo>
                    <a:lnTo>
                      <a:pt x="20" y="46"/>
                    </a:lnTo>
                    <a:lnTo>
                      <a:pt x="20" y="45"/>
                    </a:lnTo>
                    <a:lnTo>
                      <a:pt x="15" y="40"/>
                    </a:lnTo>
                    <a:lnTo>
                      <a:pt x="13" y="40"/>
                    </a:lnTo>
                    <a:lnTo>
                      <a:pt x="11" y="41"/>
                    </a:lnTo>
                    <a:lnTo>
                      <a:pt x="8" y="43"/>
                    </a:lnTo>
                    <a:lnTo>
                      <a:pt x="8" y="45"/>
                    </a:lnTo>
                    <a:lnTo>
                      <a:pt x="7" y="45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1" y="35"/>
                    </a:lnTo>
                    <a:lnTo>
                      <a:pt x="0" y="33"/>
                    </a:lnTo>
                    <a:lnTo>
                      <a:pt x="1" y="29"/>
                    </a:lnTo>
                    <a:lnTo>
                      <a:pt x="6" y="22"/>
                    </a:lnTo>
                    <a:lnTo>
                      <a:pt x="15" y="18"/>
                    </a:lnTo>
                    <a:lnTo>
                      <a:pt x="16" y="22"/>
                    </a:lnTo>
                    <a:lnTo>
                      <a:pt x="18" y="26"/>
                    </a:lnTo>
                    <a:lnTo>
                      <a:pt x="22" y="31"/>
                    </a:lnTo>
                    <a:lnTo>
                      <a:pt x="26" y="33"/>
                    </a:lnTo>
                    <a:lnTo>
                      <a:pt x="28" y="35"/>
                    </a:lnTo>
                    <a:lnTo>
                      <a:pt x="27" y="33"/>
                    </a:lnTo>
                    <a:lnTo>
                      <a:pt x="27" y="27"/>
                    </a:lnTo>
                    <a:lnTo>
                      <a:pt x="28" y="25"/>
                    </a:lnTo>
                    <a:lnTo>
                      <a:pt x="28" y="15"/>
                    </a:lnTo>
                    <a:lnTo>
                      <a:pt x="21" y="8"/>
                    </a:lnTo>
                    <a:lnTo>
                      <a:pt x="22" y="7"/>
                    </a:lnTo>
                    <a:lnTo>
                      <a:pt x="23" y="5"/>
                    </a:lnTo>
                    <a:lnTo>
                      <a:pt x="26" y="5"/>
                    </a:lnTo>
                    <a:lnTo>
                      <a:pt x="27" y="6"/>
                    </a:lnTo>
                    <a:lnTo>
                      <a:pt x="28" y="8"/>
                    </a:lnTo>
                    <a:lnTo>
                      <a:pt x="28" y="13"/>
                    </a:lnTo>
                    <a:lnTo>
                      <a:pt x="31" y="13"/>
                    </a:lnTo>
                    <a:lnTo>
                      <a:pt x="33" y="12"/>
                    </a:lnTo>
                    <a:lnTo>
                      <a:pt x="34" y="12"/>
                    </a:lnTo>
                    <a:lnTo>
                      <a:pt x="35" y="11"/>
                    </a:lnTo>
                    <a:lnTo>
                      <a:pt x="35" y="12"/>
                    </a:lnTo>
                    <a:lnTo>
                      <a:pt x="36" y="13"/>
                    </a:lnTo>
                    <a:lnTo>
                      <a:pt x="38" y="13"/>
                    </a:lnTo>
                    <a:lnTo>
                      <a:pt x="40" y="12"/>
                    </a:lnTo>
                    <a:lnTo>
                      <a:pt x="41" y="10"/>
                    </a:lnTo>
                    <a:lnTo>
                      <a:pt x="4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83">
                <a:extLst>
                  <a:ext uri="{FF2B5EF4-FFF2-40B4-BE49-F238E27FC236}">
                    <a16:creationId xmlns:a16="http://schemas.microsoft.com/office/drawing/2014/main" id="{E6DD15A8-C9FA-449F-9A8B-F0F8D4EB6E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9150" y="5700713"/>
                <a:ext cx="11113" cy="9525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7" y="0"/>
                  </a:cxn>
                  <a:cxn ang="0">
                    <a:pos x="6" y="1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2" y="6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1" y="1"/>
                  </a:cxn>
                  <a:cxn ang="0">
                    <a:pos x="3" y="0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0"/>
                    </a:lnTo>
                    <a:lnTo>
                      <a:pt x="6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6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84">
                <a:extLst>
                  <a:ext uri="{FF2B5EF4-FFF2-40B4-BE49-F238E27FC236}">
                    <a16:creationId xmlns:a16="http://schemas.microsoft.com/office/drawing/2014/main" id="{A409C497-A0BF-4CB5-B196-89A481C87A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95813" y="5716588"/>
                <a:ext cx="14288" cy="20638"/>
              </a:xfrm>
              <a:custGeom>
                <a:avLst/>
                <a:gdLst/>
                <a:ahLst/>
                <a:cxnLst>
                  <a:cxn ang="0">
                    <a:pos x="6" y="5"/>
                  </a:cxn>
                  <a:cxn ang="0">
                    <a:pos x="6" y="9"/>
                  </a:cxn>
                  <a:cxn ang="0">
                    <a:pos x="1" y="13"/>
                  </a:cxn>
                  <a:cxn ang="0">
                    <a:pos x="0" y="13"/>
                  </a:cxn>
                  <a:cxn ang="0">
                    <a:pos x="0" y="10"/>
                  </a:cxn>
                  <a:cxn ang="0">
                    <a:pos x="2" y="9"/>
                  </a:cxn>
                  <a:cxn ang="0">
                    <a:pos x="6" y="5"/>
                  </a:cxn>
                  <a:cxn ang="0">
                    <a:pos x="7" y="3"/>
                  </a:cxn>
                  <a:cxn ang="0">
                    <a:pos x="6" y="5"/>
                  </a:cxn>
                  <a:cxn ang="0">
                    <a:pos x="6" y="4"/>
                  </a:cxn>
                  <a:cxn ang="0">
                    <a:pos x="7" y="3"/>
                  </a:cxn>
                  <a:cxn ang="0">
                    <a:pos x="8" y="0"/>
                  </a:cxn>
                  <a:cxn ang="0">
                    <a:pos x="9" y="2"/>
                  </a:cxn>
                  <a:cxn ang="0">
                    <a:pos x="8" y="3"/>
                  </a:cxn>
                  <a:cxn ang="0">
                    <a:pos x="7" y="3"/>
                  </a:cxn>
                  <a:cxn ang="0">
                    <a:pos x="8" y="0"/>
                  </a:cxn>
                </a:cxnLst>
                <a:rect l="0" t="0" r="r" b="b"/>
                <a:pathLst>
                  <a:path w="9" h="13">
                    <a:moveTo>
                      <a:pt x="6" y="5"/>
                    </a:moveTo>
                    <a:lnTo>
                      <a:pt x="6" y="9"/>
                    </a:lnTo>
                    <a:lnTo>
                      <a:pt x="1" y="13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2" y="9"/>
                    </a:lnTo>
                    <a:lnTo>
                      <a:pt x="6" y="5"/>
                    </a:lnTo>
                    <a:close/>
                    <a:moveTo>
                      <a:pt x="7" y="3"/>
                    </a:moveTo>
                    <a:lnTo>
                      <a:pt x="6" y="5"/>
                    </a:lnTo>
                    <a:lnTo>
                      <a:pt x="6" y="4"/>
                    </a:lnTo>
                    <a:lnTo>
                      <a:pt x="7" y="3"/>
                    </a:lnTo>
                    <a:close/>
                    <a:moveTo>
                      <a:pt x="8" y="0"/>
                    </a:moveTo>
                    <a:lnTo>
                      <a:pt x="9" y="2"/>
                    </a:lnTo>
                    <a:lnTo>
                      <a:pt x="8" y="3"/>
                    </a:lnTo>
                    <a:lnTo>
                      <a:pt x="7" y="3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85">
                <a:extLst>
                  <a:ext uri="{FF2B5EF4-FFF2-40B4-BE49-F238E27FC236}">
                    <a16:creationId xmlns:a16="http://schemas.microsoft.com/office/drawing/2014/main" id="{7BFD16CD-FD3C-4F36-A4D6-ACA79ACE6E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78300" y="5867401"/>
                <a:ext cx="23813" cy="26988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6" y="7"/>
                  </a:cxn>
                  <a:cxn ang="0">
                    <a:pos x="6" y="9"/>
                  </a:cxn>
                  <a:cxn ang="0">
                    <a:pos x="0" y="9"/>
                  </a:cxn>
                  <a:cxn ang="0">
                    <a:pos x="0" y="7"/>
                  </a:cxn>
                  <a:cxn ang="0">
                    <a:pos x="13" y="0"/>
                  </a:cxn>
                  <a:cxn ang="0">
                    <a:pos x="14" y="1"/>
                  </a:cxn>
                  <a:cxn ang="0">
                    <a:pos x="14" y="7"/>
                  </a:cxn>
                  <a:cxn ang="0">
                    <a:pos x="15" y="12"/>
                  </a:cxn>
                  <a:cxn ang="0">
                    <a:pos x="14" y="15"/>
                  </a:cxn>
                  <a:cxn ang="0">
                    <a:pos x="13" y="17"/>
                  </a:cxn>
                  <a:cxn ang="0">
                    <a:pos x="10" y="17"/>
                  </a:cxn>
                  <a:cxn ang="0">
                    <a:pos x="9" y="16"/>
                  </a:cxn>
                  <a:cxn ang="0">
                    <a:pos x="9" y="14"/>
                  </a:cxn>
                  <a:cxn ang="0">
                    <a:pos x="8" y="13"/>
                  </a:cxn>
                  <a:cxn ang="0">
                    <a:pos x="8" y="10"/>
                  </a:cxn>
                  <a:cxn ang="0">
                    <a:pos x="7" y="9"/>
                  </a:cxn>
                  <a:cxn ang="0">
                    <a:pos x="6" y="9"/>
                  </a:cxn>
                  <a:cxn ang="0">
                    <a:pos x="8" y="8"/>
                  </a:cxn>
                  <a:cxn ang="0">
                    <a:pos x="9" y="7"/>
                  </a:cxn>
                  <a:cxn ang="0">
                    <a:pos x="13" y="0"/>
                  </a:cxn>
                </a:cxnLst>
                <a:rect l="0" t="0" r="r" b="b"/>
                <a:pathLst>
                  <a:path w="15" h="17">
                    <a:moveTo>
                      <a:pt x="0" y="7"/>
                    </a:moveTo>
                    <a:lnTo>
                      <a:pt x="6" y="7"/>
                    </a:lnTo>
                    <a:lnTo>
                      <a:pt x="6" y="9"/>
                    </a:lnTo>
                    <a:lnTo>
                      <a:pt x="0" y="9"/>
                    </a:lnTo>
                    <a:lnTo>
                      <a:pt x="0" y="7"/>
                    </a:lnTo>
                    <a:close/>
                    <a:moveTo>
                      <a:pt x="13" y="0"/>
                    </a:moveTo>
                    <a:lnTo>
                      <a:pt x="14" y="1"/>
                    </a:lnTo>
                    <a:lnTo>
                      <a:pt x="14" y="7"/>
                    </a:lnTo>
                    <a:lnTo>
                      <a:pt x="15" y="12"/>
                    </a:lnTo>
                    <a:lnTo>
                      <a:pt x="14" y="15"/>
                    </a:lnTo>
                    <a:lnTo>
                      <a:pt x="13" y="17"/>
                    </a:lnTo>
                    <a:lnTo>
                      <a:pt x="10" y="17"/>
                    </a:lnTo>
                    <a:lnTo>
                      <a:pt x="9" y="16"/>
                    </a:lnTo>
                    <a:lnTo>
                      <a:pt x="9" y="14"/>
                    </a:lnTo>
                    <a:lnTo>
                      <a:pt x="8" y="13"/>
                    </a:lnTo>
                    <a:lnTo>
                      <a:pt x="8" y="10"/>
                    </a:lnTo>
                    <a:lnTo>
                      <a:pt x="7" y="9"/>
                    </a:lnTo>
                    <a:lnTo>
                      <a:pt x="6" y="9"/>
                    </a:lnTo>
                    <a:lnTo>
                      <a:pt x="8" y="8"/>
                    </a:lnTo>
                    <a:lnTo>
                      <a:pt x="9" y="7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 86">
                <a:extLst>
                  <a:ext uri="{FF2B5EF4-FFF2-40B4-BE49-F238E27FC236}">
                    <a16:creationId xmlns:a16="http://schemas.microsoft.com/office/drawing/2014/main" id="{9DA6FAA3-A265-4CBA-BC63-D4866ACB04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450" y="5964238"/>
                <a:ext cx="38100" cy="26988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5" y="4"/>
                  </a:cxn>
                  <a:cxn ang="0">
                    <a:pos x="17" y="5"/>
                  </a:cxn>
                  <a:cxn ang="0">
                    <a:pos x="21" y="5"/>
                  </a:cxn>
                  <a:cxn ang="0">
                    <a:pos x="24" y="3"/>
                  </a:cxn>
                  <a:cxn ang="0">
                    <a:pos x="18" y="9"/>
                  </a:cxn>
                  <a:cxn ang="0">
                    <a:pos x="17" y="9"/>
                  </a:cxn>
                  <a:cxn ang="0">
                    <a:pos x="15" y="10"/>
                  </a:cxn>
                  <a:cxn ang="0">
                    <a:pos x="14" y="10"/>
                  </a:cxn>
                  <a:cxn ang="0">
                    <a:pos x="13" y="14"/>
                  </a:cxn>
                  <a:cxn ang="0">
                    <a:pos x="12" y="16"/>
                  </a:cxn>
                  <a:cxn ang="0">
                    <a:pos x="10" y="17"/>
                  </a:cxn>
                  <a:cxn ang="0">
                    <a:pos x="6" y="17"/>
                  </a:cxn>
                  <a:cxn ang="0">
                    <a:pos x="13" y="10"/>
                  </a:cxn>
                  <a:cxn ang="0">
                    <a:pos x="8" y="10"/>
                  </a:cxn>
                  <a:cxn ang="0">
                    <a:pos x="6" y="9"/>
                  </a:cxn>
                  <a:cxn ang="0">
                    <a:pos x="5" y="8"/>
                  </a:cxn>
                  <a:cxn ang="0">
                    <a:pos x="3" y="7"/>
                  </a:cxn>
                  <a:cxn ang="0">
                    <a:pos x="0" y="7"/>
                  </a:cxn>
                  <a:cxn ang="0">
                    <a:pos x="1" y="4"/>
                  </a:cxn>
                  <a:cxn ang="0">
                    <a:pos x="4" y="2"/>
                  </a:cxn>
                  <a:cxn ang="0">
                    <a:pos x="6" y="1"/>
                  </a:cxn>
                  <a:cxn ang="0">
                    <a:pos x="10" y="0"/>
                  </a:cxn>
                </a:cxnLst>
                <a:rect l="0" t="0" r="r" b="b"/>
                <a:pathLst>
                  <a:path w="24" h="17">
                    <a:moveTo>
                      <a:pt x="10" y="0"/>
                    </a:moveTo>
                    <a:lnTo>
                      <a:pt x="14" y="0"/>
                    </a:lnTo>
                    <a:lnTo>
                      <a:pt x="14" y="2"/>
                    </a:lnTo>
                    <a:lnTo>
                      <a:pt x="15" y="4"/>
                    </a:lnTo>
                    <a:lnTo>
                      <a:pt x="17" y="5"/>
                    </a:lnTo>
                    <a:lnTo>
                      <a:pt x="21" y="5"/>
                    </a:lnTo>
                    <a:lnTo>
                      <a:pt x="24" y="3"/>
                    </a:lnTo>
                    <a:lnTo>
                      <a:pt x="18" y="9"/>
                    </a:lnTo>
                    <a:lnTo>
                      <a:pt x="17" y="9"/>
                    </a:lnTo>
                    <a:lnTo>
                      <a:pt x="15" y="10"/>
                    </a:lnTo>
                    <a:lnTo>
                      <a:pt x="14" y="10"/>
                    </a:lnTo>
                    <a:lnTo>
                      <a:pt x="13" y="14"/>
                    </a:lnTo>
                    <a:lnTo>
                      <a:pt x="12" y="16"/>
                    </a:lnTo>
                    <a:lnTo>
                      <a:pt x="10" y="17"/>
                    </a:lnTo>
                    <a:lnTo>
                      <a:pt x="6" y="17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6" y="9"/>
                    </a:lnTo>
                    <a:lnTo>
                      <a:pt x="5" y="8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4" y="2"/>
                    </a:lnTo>
                    <a:lnTo>
                      <a:pt x="6" y="1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 87">
                <a:extLst>
                  <a:ext uri="{FF2B5EF4-FFF2-40B4-BE49-F238E27FC236}">
                    <a16:creationId xmlns:a16="http://schemas.microsoft.com/office/drawing/2014/main" id="{6B06290F-311C-4187-8084-22448F9120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750" y="6000751"/>
                <a:ext cx="12700" cy="793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8" y="0"/>
                  </a:cxn>
                  <a:cxn ang="0">
                    <a:pos x="7" y="2"/>
                  </a:cxn>
                  <a:cxn ang="0">
                    <a:pos x="2" y="5"/>
                  </a:cxn>
                  <a:cxn ang="0">
                    <a:pos x="1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4" y="1"/>
                  </a:cxn>
                  <a:cxn ang="0">
                    <a:pos x="5" y="1"/>
                  </a:cxn>
                  <a:cxn ang="0">
                    <a:pos x="7" y="0"/>
                  </a:cxn>
                </a:cxnLst>
                <a:rect l="0" t="0" r="r" b="b"/>
                <a:pathLst>
                  <a:path w="8" h="5">
                    <a:moveTo>
                      <a:pt x="7" y="0"/>
                    </a:moveTo>
                    <a:lnTo>
                      <a:pt x="8" y="0"/>
                    </a:lnTo>
                    <a:lnTo>
                      <a:pt x="7" y="2"/>
                    </a:lnTo>
                    <a:lnTo>
                      <a:pt x="2" y="5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 88">
                <a:extLst>
                  <a:ext uri="{FF2B5EF4-FFF2-40B4-BE49-F238E27FC236}">
                    <a16:creationId xmlns:a16="http://schemas.microsoft.com/office/drawing/2014/main" id="{8725D77C-5CF9-490A-9B2E-C54D889637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3125" y="6024563"/>
                <a:ext cx="11113" cy="206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  <a:cxn ang="0">
                    <a:pos x="7" y="6"/>
                  </a:cxn>
                  <a:cxn ang="0">
                    <a:pos x="7" y="8"/>
                  </a:cxn>
                  <a:cxn ang="0">
                    <a:pos x="6" y="11"/>
                  </a:cxn>
                  <a:cxn ang="0">
                    <a:pos x="3" y="13"/>
                  </a:cxn>
                  <a:cxn ang="0">
                    <a:pos x="2" y="13"/>
                  </a:cxn>
                  <a:cxn ang="0">
                    <a:pos x="2" y="11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2" y="7"/>
                  </a:cxn>
                  <a:cxn ang="0">
                    <a:pos x="1" y="6"/>
                  </a:cxn>
                  <a:cxn ang="0">
                    <a:pos x="1" y="5"/>
                  </a:cxn>
                  <a:cxn ang="0">
                    <a:pos x="0" y="4"/>
                  </a:cxn>
                  <a:cxn ang="0">
                    <a:pos x="0" y="0"/>
                  </a:cxn>
                </a:cxnLst>
                <a:rect l="0" t="0" r="r" b="b"/>
                <a:pathLst>
                  <a:path w="7" h="13">
                    <a:moveTo>
                      <a:pt x="0" y="0"/>
                    </a:moveTo>
                    <a:lnTo>
                      <a:pt x="2" y="2"/>
                    </a:lnTo>
                    <a:lnTo>
                      <a:pt x="4" y="4"/>
                    </a:lnTo>
                    <a:lnTo>
                      <a:pt x="7" y="6"/>
                    </a:lnTo>
                    <a:lnTo>
                      <a:pt x="7" y="8"/>
                    </a:lnTo>
                    <a:lnTo>
                      <a:pt x="6" y="11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2" y="7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 89">
                <a:extLst>
                  <a:ext uri="{FF2B5EF4-FFF2-40B4-BE49-F238E27FC236}">
                    <a16:creationId xmlns:a16="http://schemas.microsoft.com/office/drawing/2014/main" id="{AA4375F2-66DE-464F-9865-57A12EF396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138" y="6064251"/>
                <a:ext cx="11113" cy="31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7" y="1"/>
                  </a:cxn>
                  <a:cxn ang="0">
                    <a:pos x="5" y="2"/>
                  </a:cxn>
                  <a:cxn ang="0">
                    <a:pos x="1" y="2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3" y="0"/>
                    </a:lnTo>
                    <a:lnTo>
                      <a:pt x="7" y="1"/>
                    </a:lnTo>
                    <a:lnTo>
                      <a:pt x="5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109">
              <a:extLst>
                <a:ext uri="{FF2B5EF4-FFF2-40B4-BE49-F238E27FC236}">
                  <a16:creationId xmlns:a16="http://schemas.microsoft.com/office/drawing/2014/main" id="{410AFEDD-C6AE-496F-908C-37E6399BE9FC}"/>
                </a:ext>
              </a:extLst>
            </p:cNvPr>
            <p:cNvGrpSpPr/>
            <p:nvPr/>
          </p:nvGrpSpPr>
          <p:grpSpPr>
            <a:xfrm>
              <a:off x="7775520" y="5189496"/>
              <a:ext cx="600426" cy="420659"/>
              <a:chOff x="7127875" y="5226051"/>
              <a:chExt cx="530225" cy="371475"/>
            </a:xfrm>
            <a:grpFill/>
          </p:grpSpPr>
          <p:sp>
            <p:nvSpPr>
              <p:cNvPr id="64" name="Freeform 90">
                <a:extLst>
                  <a:ext uri="{FF2B5EF4-FFF2-40B4-BE49-F238E27FC236}">
                    <a16:creationId xmlns:a16="http://schemas.microsoft.com/office/drawing/2014/main" id="{368C5BAB-4216-4F4A-864E-F67FCA4FC8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7875" y="5226051"/>
                <a:ext cx="44450" cy="34925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28" y="3"/>
                  </a:cxn>
                  <a:cxn ang="0">
                    <a:pos x="28" y="11"/>
                  </a:cxn>
                  <a:cxn ang="0">
                    <a:pos x="24" y="17"/>
                  </a:cxn>
                  <a:cxn ang="0">
                    <a:pos x="22" y="22"/>
                  </a:cxn>
                  <a:cxn ang="0">
                    <a:pos x="15" y="22"/>
                  </a:cxn>
                  <a:cxn ang="0">
                    <a:pos x="10" y="20"/>
                  </a:cxn>
                  <a:cxn ang="0">
                    <a:pos x="6" y="17"/>
                  </a:cxn>
                  <a:cxn ang="0">
                    <a:pos x="0" y="14"/>
                  </a:cxn>
                  <a:cxn ang="0">
                    <a:pos x="3" y="7"/>
                  </a:cxn>
                  <a:cxn ang="0">
                    <a:pos x="10" y="1"/>
                  </a:cxn>
                  <a:cxn ang="0">
                    <a:pos x="20" y="0"/>
                  </a:cxn>
                </a:cxnLst>
                <a:rect l="0" t="0" r="r" b="b"/>
                <a:pathLst>
                  <a:path w="28" h="22">
                    <a:moveTo>
                      <a:pt x="20" y="0"/>
                    </a:moveTo>
                    <a:lnTo>
                      <a:pt x="28" y="3"/>
                    </a:lnTo>
                    <a:lnTo>
                      <a:pt x="28" y="11"/>
                    </a:lnTo>
                    <a:lnTo>
                      <a:pt x="24" y="17"/>
                    </a:lnTo>
                    <a:lnTo>
                      <a:pt x="22" y="22"/>
                    </a:lnTo>
                    <a:lnTo>
                      <a:pt x="15" y="22"/>
                    </a:lnTo>
                    <a:lnTo>
                      <a:pt x="10" y="20"/>
                    </a:lnTo>
                    <a:lnTo>
                      <a:pt x="6" y="17"/>
                    </a:lnTo>
                    <a:lnTo>
                      <a:pt x="0" y="14"/>
                    </a:lnTo>
                    <a:lnTo>
                      <a:pt x="3" y="7"/>
                    </a:lnTo>
                    <a:lnTo>
                      <a:pt x="10" y="1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91">
                <a:extLst>
                  <a:ext uri="{FF2B5EF4-FFF2-40B4-BE49-F238E27FC236}">
                    <a16:creationId xmlns:a16="http://schemas.microsoft.com/office/drawing/2014/main" id="{A867B5C7-DF70-4AD7-B424-C7EFE4BA1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2975" y="5292726"/>
                <a:ext cx="52388" cy="42863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9" y="0"/>
                  </a:cxn>
                  <a:cxn ang="0">
                    <a:pos x="22" y="6"/>
                  </a:cxn>
                  <a:cxn ang="0">
                    <a:pos x="32" y="20"/>
                  </a:cxn>
                  <a:cxn ang="0">
                    <a:pos x="33" y="26"/>
                  </a:cxn>
                  <a:cxn ang="0">
                    <a:pos x="31" y="27"/>
                  </a:cxn>
                  <a:cxn ang="0">
                    <a:pos x="29" y="26"/>
                  </a:cxn>
                  <a:cxn ang="0">
                    <a:pos x="25" y="25"/>
                  </a:cxn>
                  <a:cxn ang="0">
                    <a:pos x="17" y="17"/>
                  </a:cxn>
                  <a:cxn ang="0">
                    <a:pos x="16" y="17"/>
                  </a:cxn>
                  <a:cxn ang="0">
                    <a:pos x="16" y="18"/>
                  </a:cxn>
                  <a:cxn ang="0">
                    <a:pos x="15" y="20"/>
                  </a:cxn>
                  <a:cxn ang="0">
                    <a:pos x="13" y="21"/>
                  </a:cxn>
                  <a:cxn ang="0">
                    <a:pos x="13" y="22"/>
                  </a:cxn>
                  <a:cxn ang="0">
                    <a:pos x="10" y="21"/>
                  </a:cxn>
                  <a:cxn ang="0">
                    <a:pos x="6" y="19"/>
                  </a:cxn>
                  <a:cxn ang="0">
                    <a:pos x="2" y="12"/>
                  </a:cxn>
                  <a:cxn ang="0">
                    <a:pos x="0" y="6"/>
                  </a:cxn>
                  <a:cxn ang="0">
                    <a:pos x="5" y="6"/>
                  </a:cxn>
                  <a:cxn ang="0">
                    <a:pos x="9" y="5"/>
                  </a:cxn>
                  <a:cxn ang="0">
                    <a:pos x="11" y="1"/>
                  </a:cxn>
                  <a:cxn ang="0">
                    <a:pos x="15" y="0"/>
                  </a:cxn>
                </a:cxnLst>
                <a:rect l="0" t="0" r="r" b="b"/>
                <a:pathLst>
                  <a:path w="33" h="27">
                    <a:moveTo>
                      <a:pt x="15" y="0"/>
                    </a:moveTo>
                    <a:lnTo>
                      <a:pt x="19" y="0"/>
                    </a:lnTo>
                    <a:lnTo>
                      <a:pt x="22" y="6"/>
                    </a:lnTo>
                    <a:lnTo>
                      <a:pt x="32" y="20"/>
                    </a:lnTo>
                    <a:lnTo>
                      <a:pt x="33" y="26"/>
                    </a:lnTo>
                    <a:lnTo>
                      <a:pt x="31" y="27"/>
                    </a:lnTo>
                    <a:lnTo>
                      <a:pt x="29" y="26"/>
                    </a:lnTo>
                    <a:lnTo>
                      <a:pt x="25" y="25"/>
                    </a:lnTo>
                    <a:lnTo>
                      <a:pt x="17" y="17"/>
                    </a:lnTo>
                    <a:lnTo>
                      <a:pt x="16" y="17"/>
                    </a:lnTo>
                    <a:lnTo>
                      <a:pt x="16" y="18"/>
                    </a:lnTo>
                    <a:lnTo>
                      <a:pt x="15" y="20"/>
                    </a:lnTo>
                    <a:lnTo>
                      <a:pt x="13" y="21"/>
                    </a:lnTo>
                    <a:lnTo>
                      <a:pt x="13" y="22"/>
                    </a:lnTo>
                    <a:lnTo>
                      <a:pt x="10" y="21"/>
                    </a:lnTo>
                    <a:lnTo>
                      <a:pt x="6" y="19"/>
                    </a:lnTo>
                    <a:lnTo>
                      <a:pt x="2" y="12"/>
                    </a:lnTo>
                    <a:lnTo>
                      <a:pt x="0" y="6"/>
                    </a:lnTo>
                    <a:lnTo>
                      <a:pt x="5" y="6"/>
                    </a:lnTo>
                    <a:lnTo>
                      <a:pt x="9" y="5"/>
                    </a:lnTo>
                    <a:lnTo>
                      <a:pt x="11" y="1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92">
                <a:extLst>
                  <a:ext uri="{FF2B5EF4-FFF2-40B4-BE49-F238E27FC236}">
                    <a16:creationId xmlns:a16="http://schemas.microsoft.com/office/drawing/2014/main" id="{D3EC2EFE-95DC-4B74-9B7F-3CF83BED1D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5538" y="5378451"/>
                <a:ext cx="49213" cy="317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21" y="2"/>
                  </a:cxn>
                  <a:cxn ang="0">
                    <a:pos x="28" y="6"/>
                  </a:cxn>
                  <a:cxn ang="0">
                    <a:pos x="31" y="14"/>
                  </a:cxn>
                  <a:cxn ang="0">
                    <a:pos x="21" y="17"/>
                  </a:cxn>
                  <a:cxn ang="0">
                    <a:pos x="9" y="20"/>
                  </a:cxn>
                  <a:cxn ang="0">
                    <a:pos x="7" y="15"/>
                  </a:cxn>
                  <a:cxn ang="0">
                    <a:pos x="6" y="12"/>
                  </a:cxn>
                  <a:cxn ang="0">
                    <a:pos x="3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31" h="20">
                    <a:moveTo>
                      <a:pt x="0" y="0"/>
                    </a:moveTo>
                    <a:lnTo>
                      <a:pt x="11" y="0"/>
                    </a:lnTo>
                    <a:lnTo>
                      <a:pt x="21" y="2"/>
                    </a:lnTo>
                    <a:lnTo>
                      <a:pt x="28" y="6"/>
                    </a:lnTo>
                    <a:lnTo>
                      <a:pt x="31" y="14"/>
                    </a:lnTo>
                    <a:lnTo>
                      <a:pt x="21" y="17"/>
                    </a:lnTo>
                    <a:lnTo>
                      <a:pt x="9" y="20"/>
                    </a:lnTo>
                    <a:lnTo>
                      <a:pt x="7" y="15"/>
                    </a:lnTo>
                    <a:lnTo>
                      <a:pt x="6" y="12"/>
                    </a:lnTo>
                    <a:lnTo>
                      <a:pt x="3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93">
                <a:extLst>
                  <a:ext uri="{FF2B5EF4-FFF2-40B4-BE49-F238E27FC236}">
                    <a16:creationId xmlns:a16="http://schemas.microsoft.com/office/drawing/2014/main" id="{B9ED729F-FB44-4127-A75D-50ECBBDF7C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1563" y="5378451"/>
                <a:ext cx="14288" cy="1270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6" y="0"/>
                  </a:cxn>
                  <a:cxn ang="0">
                    <a:pos x="9" y="3"/>
                  </a:cxn>
                  <a:cxn ang="0">
                    <a:pos x="9" y="8"/>
                  </a:cxn>
                  <a:cxn ang="0">
                    <a:pos x="7" y="7"/>
                  </a:cxn>
                  <a:cxn ang="0">
                    <a:pos x="6" y="6"/>
                  </a:cxn>
                  <a:cxn ang="0">
                    <a:pos x="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1" y="0"/>
                  </a:cxn>
                </a:cxnLst>
                <a:rect l="0" t="0" r="r" b="b"/>
                <a:pathLst>
                  <a:path w="9" h="8">
                    <a:moveTo>
                      <a:pt x="1" y="0"/>
                    </a:moveTo>
                    <a:lnTo>
                      <a:pt x="6" y="0"/>
                    </a:lnTo>
                    <a:lnTo>
                      <a:pt x="9" y="3"/>
                    </a:lnTo>
                    <a:lnTo>
                      <a:pt x="9" y="8"/>
                    </a:lnTo>
                    <a:lnTo>
                      <a:pt x="7" y="7"/>
                    </a:lnTo>
                    <a:lnTo>
                      <a:pt x="6" y="6"/>
                    </a:lnTo>
                    <a:lnTo>
                      <a:pt x="3" y="5"/>
                    </a:lnTo>
                    <a:lnTo>
                      <a:pt x="2" y="3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94">
                <a:extLst>
                  <a:ext uri="{FF2B5EF4-FFF2-40B4-BE49-F238E27FC236}">
                    <a16:creationId xmlns:a16="http://schemas.microsoft.com/office/drawing/2014/main" id="{1D1AE5B9-DDDC-40B1-8DDC-BCF91D74D6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7450" y="5454651"/>
                <a:ext cx="120650" cy="142875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34" y="11"/>
                  </a:cxn>
                  <a:cxn ang="0">
                    <a:pos x="46" y="16"/>
                  </a:cxn>
                  <a:cxn ang="0">
                    <a:pos x="55" y="22"/>
                  </a:cxn>
                  <a:cxn ang="0">
                    <a:pos x="62" y="31"/>
                  </a:cxn>
                  <a:cxn ang="0">
                    <a:pos x="64" y="34"/>
                  </a:cxn>
                  <a:cxn ang="0">
                    <a:pos x="64" y="35"/>
                  </a:cxn>
                  <a:cxn ang="0">
                    <a:pos x="66" y="36"/>
                  </a:cxn>
                  <a:cxn ang="0">
                    <a:pos x="67" y="38"/>
                  </a:cxn>
                  <a:cxn ang="0">
                    <a:pos x="69" y="41"/>
                  </a:cxn>
                  <a:cxn ang="0">
                    <a:pos x="71" y="45"/>
                  </a:cxn>
                  <a:cxn ang="0">
                    <a:pos x="71" y="46"/>
                  </a:cxn>
                  <a:cxn ang="0">
                    <a:pos x="75" y="50"/>
                  </a:cxn>
                  <a:cxn ang="0">
                    <a:pos x="76" y="52"/>
                  </a:cxn>
                  <a:cxn ang="0">
                    <a:pos x="76" y="56"/>
                  </a:cxn>
                  <a:cxn ang="0">
                    <a:pos x="74" y="56"/>
                  </a:cxn>
                  <a:cxn ang="0">
                    <a:pos x="69" y="58"/>
                  </a:cxn>
                  <a:cxn ang="0">
                    <a:pos x="67" y="63"/>
                  </a:cxn>
                  <a:cxn ang="0">
                    <a:pos x="64" y="64"/>
                  </a:cxn>
                  <a:cxn ang="0">
                    <a:pos x="62" y="66"/>
                  </a:cxn>
                  <a:cxn ang="0">
                    <a:pos x="60" y="67"/>
                  </a:cxn>
                  <a:cxn ang="0">
                    <a:pos x="54" y="67"/>
                  </a:cxn>
                  <a:cxn ang="0">
                    <a:pos x="52" y="66"/>
                  </a:cxn>
                  <a:cxn ang="0">
                    <a:pos x="48" y="66"/>
                  </a:cxn>
                  <a:cxn ang="0">
                    <a:pos x="46" y="67"/>
                  </a:cxn>
                  <a:cxn ang="0">
                    <a:pos x="36" y="73"/>
                  </a:cxn>
                  <a:cxn ang="0">
                    <a:pos x="29" y="80"/>
                  </a:cxn>
                  <a:cxn ang="0">
                    <a:pos x="26" y="90"/>
                  </a:cxn>
                  <a:cxn ang="0">
                    <a:pos x="22" y="90"/>
                  </a:cxn>
                  <a:cxn ang="0">
                    <a:pos x="18" y="87"/>
                  </a:cxn>
                  <a:cxn ang="0">
                    <a:pos x="17" y="86"/>
                  </a:cxn>
                  <a:cxn ang="0">
                    <a:pos x="12" y="84"/>
                  </a:cxn>
                  <a:cxn ang="0">
                    <a:pos x="9" y="84"/>
                  </a:cxn>
                  <a:cxn ang="0">
                    <a:pos x="9" y="66"/>
                  </a:cxn>
                  <a:cxn ang="0">
                    <a:pos x="6" y="51"/>
                  </a:cxn>
                  <a:cxn ang="0">
                    <a:pos x="0" y="39"/>
                  </a:cxn>
                  <a:cxn ang="0">
                    <a:pos x="4" y="30"/>
                  </a:cxn>
                  <a:cxn ang="0">
                    <a:pos x="10" y="23"/>
                  </a:cxn>
                  <a:cxn ang="0">
                    <a:pos x="14" y="16"/>
                  </a:cxn>
                  <a:cxn ang="0">
                    <a:pos x="12" y="11"/>
                  </a:cxn>
                  <a:cxn ang="0">
                    <a:pos x="11" y="10"/>
                  </a:cxn>
                  <a:cxn ang="0">
                    <a:pos x="9" y="6"/>
                  </a:cxn>
                  <a:cxn ang="0">
                    <a:pos x="9" y="0"/>
                  </a:cxn>
                </a:cxnLst>
                <a:rect l="0" t="0" r="r" b="b"/>
                <a:pathLst>
                  <a:path w="76" h="90">
                    <a:moveTo>
                      <a:pt x="9" y="0"/>
                    </a:moveTo>
                    <a:lnTo>
                      <a:pt x="34" y="11"/>
                    </a:lnTo>
                    <a:lnTo>
                      <a:pt x="46" y="16"/>
                    </a:lnTo>
                    <a:lnTo>
                      <a:pt x="55" y="22"/>
                    </a:lnTo>
                    <a:lnTo>
                      <a:pt x="62" y="31"/>
                    </a:lnTo>
                    <a:lnTo>
                      <a:pt x="64" y="34"/>
                    </a:lnTo>
                    <a:lnTo>
                      <a:pt x="64" y="35"/>
                    </a:lnTo>
                    <a:lnTo>
                      <a:pt x="66" y="36"/>
                    </a:lnTo>
                    <a:lnTo>
                      <a:pt x="67" y="38"/>
                    </a:lnTo>
                    <a:lnTo>
                      <a:pt x="69" y="41"/>
                    </a:lnTo>
                    <a:lnTo>
                      <a:pt x="71" y="45"/>
                    </a:lnTo>
                    <a:lnTo>
                      <a:pt x="71" y="46"/>
                    </a:lnTo>
                    <a:lnTo>
                      <a:pt x="75" y="50"/>
                    </a:lnTo>
                    <a:lnTo>
                      <a:pt x="76" y="52"/>
                    </a:lnTo>
                    <a:lnTo>
                      <a:pt x="76" y="56"/>
                    </a:lnTo>
                    <a:lnTo>
                      <a:pt x="74" y="56"/>
                    </a:lnTo>
                    <a:lnTo>
                      <a:pt x="69" y="58"/>
                    </a:lnTo>
                    <a:lnTo>
                      <a:pt x="67" y="63"/>
                    </a:lnTo>
                    <a:lnTo>
                      <a:pt x="64" y="64"/>
                    </a:lnTo>
                    <a:lnTo>
                      <a:pt x="62" y="66"/>
                    </a:lnTo>
                    <a:lnTo>
                      <a:pt x="60" y="67"/>
                    </a:lnTo>
                    <a:lnTo>
                      <a:pt x="54" y="67"/>
                    </a:lnTo>
                    <a:lnTo>
                      <a:pt x="52" y="66"/>
                    </a:lnTo>
                    <a:lnTo>
                      <a:pt x="48" y="66"/>
                    </a:lnTo>
                    <a:lnTo>
                      <a:pt x="46" y="67"/>
                    </a:lnTo>
                    <a:lnTo>
                      <a:pt x="36" y="73"/>
                    </a:lnTo>
                    <a:lnTo>
                      <a:pt x="29" y="80"/>
                    </a:lnTo>
                    <a:lnTo>
                      <a:pt x="26" y="90"/>
                    </a:lnTo>
                    <a:lnTo>
                      <a:pt x="22" y="90"/>
                    </a:lnTo>
                    <a:lnTo>
                      <a:pt x="18" y="87"/>
                    </a:lnTo>
                    <a:lnTo>
                      <a:pt x="17" y="86"/>
                    </a:lnTo>
                    <a:lnTo>
                      <a:pt x="12" y="84"/>
                    </a:lnTo>
                    <a:lnTo>
                      <a:pt x="9" y="84"/>
                    </a:lnTo>
                    <a:lnTo>
                      <a:pt x="9" y="66"/>
                    </a:lnTo>
                    <a:lnTo>
                      <a:pt x="6" y="51"/>
                    </a:lnTo>
                    <a:lnTo>
                      <a:pt x="0" y="39"/>
                    </a:lnTo>
                    <a:lnTo>
                      <a:pt x="4" y="30"/>
                    </a:lnTo>
                    <a:lnTo>
                      <a:pt x="10" y="23"/>
                    </a:lnTo>
                    <a:lnTo>
                      <a:pt x="14" y="16"/>
                    </a:lnTo>
                    <a:lnTo>
                      <a:pt x="12" y="11"/>
                    </a:lnTo>
                    <a:lnTo>
                      <a:pt x="11" y="10"/>
                    </a:lnTo>
                    <a:lnTo>
                      <a:pt x="9" y="6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1" name="Freeform 95">
              <a:extLst>
                <a:ext uri="{FF2B5EF4-FFF2-40B4-BE49-F238E27FC236}">
                  <a16:creationId xmlns:a16="http://schemas.microsoft.com/office/drawing/2014/main" id="{4B0F9E0B-30A5-426C-A658-EB7D77035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8627" y="1388183"/>
              <a:ext cx="478185" cy="756827"/>
            </a:xfrm>
            <a:custGeom>
              <a:avLst/>
              <a:gdLst/>
              <a:ahLst/>
              <a:cxnLst>
                <a:cxn ang="0">
                  <a:pos x="138" y="3"/>
                </a:cxn>
                <a:cxn ang="0">
                  <a:pos x="146" y="13"/>
                </a:cxn>
                <a:cxn ang="0">
                  <a:pos x="155" y="15"/>
                </a:cxn>
                <a:cxn ang="0">
                  <a:pos x="173" y="69"/>
                </a:cxn>
                <a:cxn ang="0">
                  <a:pos x="191" y="133"/>
                </a:cxn>
                <a:cxn ang="0">
                  <a:pos x="221" y="151"/>
                </a:cxn>
                <a:cxn ang="0">
                  <a:pos x="243" y="172"/>
                </a:cxn>
                <a:cxn ang="0">
                  <a:pos x="252" y="175"/>
                </a:cxn>
                <a:cxn ang="0">
                  <a:pos x="254" y="188"/>
                </a:cxn>
                <a:cxn ang="0">
                  <a:pos x="258" y="198"/>
                </a:cxn>
                <a:cxn ang="0">
                  <a:pos x="266" y="197"/>
                </a:cxn>
                <a:cxn ang="0">
                  <a:pos x="260" y="212"/>
                </a:cxn>
                <a:cxn ang="0">
                  <a:pos x="248" y="212"/>
                </a:cxn>
                <a:cxn ang="0">
                  <a:pos x="229" y="232"/>
                </a:cxn>
                <a:cxn ang="0">
                  <a:pos x="223" y="230"/>
                </a:cxn>
                <a:cxn ang="0">
                  <a:pos x="221" y="242"/>
                </a:cxn>
                <a:cxn ang="0">
                  <a:pos x="215" y="245"/>
                </a:cxn>
                <a:cxn ang="0">
                  <a:pos x="211" y="251"/>
                </a:cxn>
                <a:cxn ang="0">
                  <a:pos x="200" y="248"/>
                </a:cxn>
                <a:cxn ang="0">
                  <a:pos x="193" y="253"/>
                </a:cxn>
                <a:cxn ang="0">
                  <a:pos x="183" y="252"/>
                </a:cxn>
                <a:cxn ang="0">
                  <a:pos x="169" y="258"/>
                </a:cxn>
                <a:cxn ang="0">
                  <a:pos x="161" y="266"/>
                </a:cxn>
                <a:cxn ang="0">
                  <a:pos x="158" y="280"/>
                </a:cxn>
                <a:cxn ang="0">
                  <a:pos x="152" y="312"/>
                </a:cxn>
                <a:cxn ang="0">
                  <a:pos x="136" y="318"/>
                </a:cxn>
                <a:cxn ang="0">
                  <a:pos x="133" y="325"/>
                </a:cxn>
                <a:cxn ang="0">
                  <a:pos x="119" y="323"/>
                </a:cxn>
                <a:cxn ang="0">
                  <a:pos x="112" y="337"/>
                </a:cxn>
                <a:cxn ang="0">
                  <a:pos x="108" y="336"/>
                </a:cxn>
                <a:cxn ang="0">
                  <a:pos x="98" y="343"/>
                </a:cxn>
                <a:cxn ang="0">
                  <a:pos x="91" y="372"/>
                </a:cxn>
                <a:cxn ang="0">
                  <a:pos x="89" y="381"/>
                </a:cxn>
                <a:cxn ang="0">
                  <a:pos x="83" y="395"/>
                </a:cxn>
                <a:cxn ang="0">
                  <a:pos x="80" y="421"/>
                </a:cxn>
                <a:cxn ang="0">
                  <a:pos x="71" y="415"/>
                </a:cxn>
                <a:cxn ang="0">
                  <a:pos x="63" y="408"/>
                </a:cxn>
                <a:cxn ang="0">
                  <a:pos x="54" y="386"/>
                </a:cxn>
                <a:cxn ang="0">
                  <a:pos x="37" y="335"/>
                </a:cxn>
                <a:cxn ang="0">
                  <a:pos x="31" y="321"/>
                </a:cxn>
                <a:cxn ang="0">
                  <a:pos x="33" y="317"/>
                </a:cxn>
                <a:cxn ang="0">
                  <a:pos x="25" y="309"/>
                </a:cxn>
                <a:cxn ang="0">
                  <a:pos x="23" y="301"/>
                </a:cxn>
                <a:cxn ang="0">
                  <a:pos x="0" y="232"/>
                </a:cxn>
                <a:cxn ang="0">
                  <a:pos x="12" y="228"/>
                </a:cxn>
                <a:cxn ang="0">
                  <a:pos x="18" y="220"/>
                </a:cxn>
                <a:cxn ang="0">
                  <a:pos x="20" y="200"/>
                </a:cxn>
                <a:cxn ang="0">
                  <a:pos x="32" y="174"/>
                </a:cxn>
                <a:cxn ang="0">
                  <a:pos x="37" y="164"/>
                </a:cxn>
                <a:cxn ang="0">
                  <a:pos x="28" y="133"/>
                </a:cxn>
                <a:cxn ang="0">
                  <a:pos x="31" y="120"/>
                </a:cxn>
                <a:cxn ang="0">
                  <a:pos x="34" y="116"/>
                </a:cxn>
                <a:cxn ang="0">
                  <a:pos x="34" y="85"/>
                </a:cxn>
                <a:cxn ang="0">
                  <a:pos x="45" y="56"/>
                </a:cxn>
                <a:cxn ang="0">
                  <a:pos x="56" y="17"/>
                </a:cxn>
                <a:cxn ang="0">
                  <a:pos x="60" y="9"/>
                </a:cxn>
                <a:cxn ang="0">
                  <a:pos x="69" y="7"/>
                </a:cxn>
                <a:cxn ang="0">
                  <a:pos x="77" y="21"/>
                </a:cxn>
                <a:cxn ang="0">
                  <a:pos x="118" y="0"/>
                </a:cxn>
              </a:cxnLst>
              <a:rect l="0" t="0" r="r" b="b"/>
              <a:pathLst>
                <a:path w="266" h="421">
                  <a:moveTo>
                    <a:pt x="118" y="0"/>
                  </a:moveTo>
                  <a:lnTo>
                    <a:pt x="125" y="1"/>
                  </a:lnTo>
                  <a:lnTo>
                    <a:pt x="131" y="1"/>
                  </a:lnTo>
                  <a:lnTo>
                    <a:pt x="138" y="3"/>
                  </a:lnTo>
                  <a:lnTo>
                    <a:pt x="141" y="7"/>
                  </a:lnTo>
                  <a:lnTo>
                    <a:pt x="143" y="10"/>
                  </a:lnTo>
                  <a:lnTo>
                    <a:pt x="144" y="11"/>
                  </a:lnTo>
                  <a:lnTo>
                    <a:pt x="146" y="13"/>
                  </a:lnTo>
                  <a:lnTo>
                    <a:pt x="148" y="13"/>
                  </a:lnTo>
                  <a:lnTo>
                    <a:pt x="151" y="14"/>
                  </a:lnTo>
                  <a:lnTo>
                    <a:pt x="153" y="14"/>
                  </a:lnTo>
                  <a:lnTo>
                    <a:pt x="155" y="15"/>
                  </a:lnTo>
                  <a:lnTo>
                    <a:pt x="158" y="21"/>
                  </a:lnTo>
                  <a:lnTo>
                    <a:pt x="160" y="29"/>
                  </a:lnTo>
                  <a:lnTo>
                    <a:pt x="163" y="39"/>
                  </a:lnTo>
                  <a:lnTo>
                    <a:pt x="173" y="69"/>
                  </a:lnTo>
                  <a:lnTo>
                    <a:pt x="183" y="101"/>
                  </a:lnTo>
                  <a:lnTo>
                    <a:pt x="187" y="109"/>
                  </a:lnTo>
                  <a:lnTo>
                    <a:pt x="190" y="120"/>
                  </a:lnTo>
                  <a:lnTo>
                    <a:pt x="191" y="133"/>
                  </a:lnTo>
                  <a:lnTo>
                    <a:pt x="198" y="137"/>
                  </a:lnTo>
                  <a:lnTo>
                    <a:pt x="208" y="139"/>
                  </a:lnTo>
                  <a:lnTo>
                    <a:pt x="219" y="139"/>
                  </a:lnTo>
                  <a:lnTo>
                    <a:pt x="221" y="151"/>
                  </a:lnTo>
                  <a:lnTo>
                    <a:pt x="225" y="162"/>
                  </a:lnTo>
                  <a:lnTo>
                    <a:pt x="237" y="178"/>
                  </a:lnTo>
                  <a:lnTo>
                    <a:pt x="239" y="175"/>
                  </a:lnTo>
                  <a:lnTo>
                    <a:pt x="243" y="172"/>
                  </a:lnTo>
                  <a:lnTo>
                    <a:pt x="245" y="169"/>
                  </a:lnTo>
                  <a:lnTo>
                    <a:pt x="248" y="170"/>
                  </a:lnTo>
                  <a:lnTo>
                    <a:pt x="251" y="172"/>
                  </a:lnTo>
                  <a:lnTo>
                    <a:pt x="252" y="175"/>
                  </a:lnTo>
                  <a:lnTo>
                    <a:pt x="257" y="179"/>
                  </a:lnTo>
                  <a:lnTo>
                    <a:pt x="259" y="181"/>
                  </a:lnTo>
                  <a:lnTo>
                    <a:pt x="259" y="183"/>
                  </a:lnTo>
                  <a:lnTo>
                    <a:pt x="254" y="188"/>
                  </a:lnTo>
                  <a:lnTo>
                    <a:pt x="253" y="190"/>
                  </a:lnTo>
                  <a:lnTo>
                    <a:pt x="253" y="192"/>
                  </a:lnTo>
                  <a:lnTo>
                    <a:pt x="255" y="197"/>
                  </a:lnTo>
                  <a:lnTo>
                    <a:pt x="258" y="198"/>
                  </a:lnTo>
                  <a:lnTo>
                    <a:pt x="259" y="199"/>
                  </a:lnTo>
                  <a:lnTo>
                    <a:pt x="262" y="199"/>
                  </a:lnTo>
                  <a:lnTo>
                    <a:pt x="265" y="195"/>
                  </a:lnTo>
                  <a:lnTo>
                    <a:pt x="266" y="197"/>
                  </a:lnTo>
                  <a:lnTo>
                    <a:pt x="266" y="203"/>
                  </a:lnTo>
                  <a:lnTo>
                    <a:pt x="265" y="206"/>
                  </a:lnTo>
                  <a:lnTo>
                    <a:pt x="262" y="209"/>
                  </a:lnTo>
                  <a:lnTo>
                    <a:pt x="260" y="212"/>
                  </a:lnTo>
                  <a:lnTo>
                    <a:pt x="257" y="213"/>
                  </a:lnTo>
                  <a:lnTo>
                    <a:pt x="254" y="214"/>
                  </a:lnTo>
                  <a:lnTo>
                    <a:pt x="251" y="214"/>
                  </a:lnTo>
                  <a:lnTo>
                    <a:pt x="248" y="212"/>
                  </a:lnTo>
                  <a:lnTo>
                    <a:pt x="244" y="221"/>
                  </a:lnTo>
                  <a:lnTo>
                    <a:pt x="238" y="228"/>
                  </a:lnTo>
                  <a:lnTo>
                    <a:pt x="231" y="234"/>
                  </a:lnTo>
                  <a:lnTo>
                    <a:pt x="229" y="232"/>
                  </a:lnTo>
                  <a:lnTo>
                    <a:pt x="228" y="230"/>
                  </a:lnTo>
                  <a:lnTo>
                    <a:pt x="226" y="228"/>
                  </a:lnTo>
                  <a:lnTo>
                    <a:pt x="225" y="228"/>
                  </a:lnTo>
                  <a:lnTo>
                    <a:pt x="223" y="230"/>
                  </a:lnTo>
                  <a:lnTo>
                    <a:pt x="222" y="231"/>
                  </a:lnTo>
                  <a:lnTo>
                    <a:pt x="222" y="239"/>
                  </a:lnTo>
                  <a:lnTo>
                    <a:pt x="223" y="240"/>
                  </a:lnTo>
                  <a:lnTo>
                    <a:pt x="221" y="242"/>
                  </a:lnTo>
                  <a:lnTo>
                    <a:pt x="218" y="242"/>
                  </a:lnTo>
                  <a:lnTo>
                    <a:pt x="217" y="244"/>
                  </a:lnTo>
                  <a:lnTo>
                    <a:pt x="216" y="244"/>
                  </a:lnTo>
                  <a:lnTo>
                    <a:pt x="215" y="245"/>
                  </a:lnTo>
                  <a:lnTo>
                    <a:pt x="214" y="247"/>
                  </a:lnTo>
                  <a:lnTo>
                    <a:pt x="214" y="248"/>
                  </a:lnTo>
                  <a:lnTo>
                    <a:pt x="215" y="252"/>
                  </a:lnTo>
                  <a:lnTo>
                    <a:pt x="211" y="251"/>
                  </a:lnTo>
                  <a:lnTo>
                    <a:pt x="209" y="249"/>
                  </a:lnTo>
                  <a:lnTo>
                    <a:pt x="205" y="249"/>
                  </a:lnTo>
                  <a:lnTo>
                    <a:pt x="202" y="248"/>
                  </a:lnTo>
                  <a:lnTo>
                    <a:pt x="200" y="248"/>
                  </a:lnTo>
                  <a:lnTo>
                    <a:pt x="197" y="246"/>
                  </a:lnTo>
                  <a:lnTo>
                    <a:pt x="196" y="248"/>
                  </a:lnTo>
                  <a:lnTo>
                    <a:pt x="194" y="251"/>
                  </a:lnTo>
                  <a:lnTo>
                    <a:pt x="193" y="253"/>
                  </a:lnTo>
                  <a:lnTo>
                    <a:pt x="190" y="255"/>
                  </a:lnTo>
                  <a:lnTo>
                    <a:pt x="188" y="255"/>
                  </a:lnTo>
                  <a:lnTo>
                    <a:pt x="186" y="254"/>
                  </a:lnTo>
                  <a:lnTo>
                    <a:pt x="183" y="252"/>
                  </a:lnTo>
                  <a:lnTo>
                    <a:pt x="183" y="274"/>
                  </a:lnTo>
                  <a:lnTo>
                    <a:pt x="176" y="274"/>
                  </a:lnTo>
                  <a:lnTo>
                    <a:pt x="173" y="272"/>
                  </a:lnTo>
                  <a:lnTo>
                    <a:pt x="169" y="258"/>
                  </a:lnTo>
                  <a:lnTo>
                    <a:pt x="166" y="254"/>
                  </a:lnTo>
                  <a:lnTo>
                    <a:pt x="163" y="253"/>
                  </a:lnTo>
                  <a:lnTo>
                    <a:pt x="161" y="253"/>
                  </a:lnTo>
                  <a:lnTo>
                    <a:pt x="161" y="266"/>
                  </a:lnTo>
                  <a:lnTo>
                    <a:pt x="155" y="266"/>
                  </a:lnTo>
                  <a:lnTo>
                    <a:pt x="155" y="269"/>
                  </a:lnTo>
                  <a:lnTo>
                    <a:pt x="158" y="276"/>
                  </a:lnTo>
                  <a:lnTo>
                    <a:pt x="158" y="280"/>
                  </a:lnTo>
                  <a:lnTo>
                    <a:pt x="156" y="289"/>
                  </a:lnTo>
                  <a:lnTo>
                    <a:pt x="154" y="300"/>
                  </a:lnTo>
                  <a:lnTo>
                    <a:pt x="155" y="310"/>
                  </a:lnTo>
                  <a:lnTo>
                    <a:pt x="152" y="312"/>
                  </a:lnTo>
                  <a:lnTo>
                    <a:pt x="146" y="312"/>
                  </a:lnTo>
                  <a:lnTo>
                    <a:pt x="141" y="314"/>
                  </a:lnTo>
                  <a:lnTo>
                    <a:pt x="138" y="315"/>
                  </a:lnTo>
                  <a:lnTo>
                    <a:pt x="136" y="318"/>
                  </a:lnTo>
                  <a:lnTo>
                    <a:pt x="136" y="324"/>
                  </a:lnTo>
                  <a:lnTo>
                    <a:pt x="134" y="326"/>
                  </a:lnTo>
                  <a:lnTo>
                    <a:pt x="133" y="326"/>
                  </a:lnTo>
                  <a:lnTo>
                    <a:pt x="133" y="325"/>
                  </a:lnTo>
                  <a:lnTo>
                    <a:pt x="132" y="323"/>
                  </a:lnTo>
                  <a:lnTo>
                    <a:pt x="132" y="314"/>
                  </a:lnTo>
                  <a:lnTo>
                    <a:pt x="123" y="321"/>
                  </a:lnTo>
                  <a:lnTo>
                    <a:pt x="119" y="323"/>
                  </a:lnTo>
                  <a:lnTo>
                    <a:pt x="116" y="322"/>
                  </a:lnTo>
                  <a:lnTo>
                    <a:pt x="113" y="316"/>
                  </a:lnTo>
                  <a:lnTo>
                    <a:pt x="110" y="323"/>
                  </a:lnTo>
                  <a:lnTo>
                    <a:pt x="112" y="337"/>
                  </a:lnTo>
                  <a:lnTo>
                    <a:pt x="110" y="344"/>
                  </a:lnTo>
                  <a:lnTo>
                    <a:pt x="109" y="344"/>
                  </a:lnTo>
                  <a:lnTo>
                    <a:pt x="108" y="343"/>
                  </a:lnTo>
                  <a:lnTo>
                    <a:pt x="108" y="336"/>
                  </a:lnTo>
                  <a:lnTo>
                    <a:pt x="106" y="336"/>
                  </a:lnTo>
                  <a:lnTo>
                    <a:pt x="103" y="338"/>
                  </a:lnTo>
                  <a:lnTo>
                    <a:pt x="101" y="339"/>
                  </a:lnTo>
                  <a:lnTo>
                    <a:pt x="98" y="343"/>
                  </a:lnTo>
                  <a:lnTo>
                    <a:pt x="95" y="346"/>
                  </a:lnTo>
                  <a:lnTo>
                    <a:pt x="94" y="350"/>
                  </a:lnTo>
                  <a:lnTo>
                    <a:pt x="94" y="367"/>
                  </a:lnTo>
                  <a:lnTo>
                    <a:pt x="91" y="372"/>
                  </a:lnTo>
                  <a:lnTo>
                    <a:pt x="89" y="373"/>
                  </a:lnTo>
                  <a:lnTo>
                    <a:pt x="88" y="374"/>
                  </a:lnTo>
                  <a:lnTo>
                    <a:pt x="88" y="379"/>
                  </a:lnTo>
                  <a:lnTo>
                    <a:pt x="89" y="381"/>
                  </a:lnTo>
                  <a:lnTo>
                    <a:pt x="90" y="382"/>
                  </a:lnTo>
                  <a:lnTo>
                    <a:pt x="90" y="387"/>
                  </a:lnTo>
                  <a:lnTo>
                    <a:pt x="89" y="389"/>
                  </a:lnTo>
                  <a:lnTo>
                    <a:pt x="83" y="395"/>
                  </a:lnTo>
                  <a:lnTo>
                    <a:pt x="82" y="398"/>
                  </a:lnTo>
                  <a:lnTo>
                    <a:pt x="81" y="405"/>
                  </a:lnTo>
                  <a:lnTo>
                    <a:pt x="81" y="417"/>
                  </a:lnTo>
                  <a:lnTo>
                    <a:pt x="80" y="421"/>
                  </a:lnTo>
                  <a:lnTo>
                    <a:pt x="76" y="421"/>
                  </a:lnTo>
                  <a:lnTo>
                    <a:pt x="74" y="420"/>
                  </a:lnTo>
                  <a:lnTo>
                    <a:pt x="71" y="417"/>
                  </a:lnTo>
                  <a:lnTo>
                    <a:pt x="71" y="415"/>
                  </a:lnTo>
                  <a:lnTo>
                    <a:pt x="70" y="413"/>
                  </a:lnTo>
                  <a:lnTo>
                    <a:pt x="70" y="409"/>
                  </a:lnTo>
                  <a:lnTo>
                    <a:pt x="67" y="409"/>
                  </a:lnTo>
                  <a:lnTo>
                    <a:pt x="63" y="408"/>
                  </a:lnTo>
                  <a:lnTo>
                    <a:pt x="58" y="402"/>
                  </a:lnTo>
                  <a:lnTo>
                    <a:pt x="56" y="400"/>
                  </a:lnTo>
                  <a:lnTo>
                    <a:pt x="54" y="398"/>
                  </a:lnTo>
                  <a:lnTo>
                    <a:pt x="54" y="386"/>
                  </a:lnTo>
                  <a:lnTo>
                    <a:pt x="49" y="374"/>
                  </a:lnTo>
                  <a:lnTo>
                    <a:pt x="40" y="353"/>
                  </a:lnTo>
                  <a:lnTo>
                    <a:pt x="38" y="344"/>
                  </a:lnTo>
                  <a:lnTo>
                    <a:pt x="37" y="335"/>
                  </a:lnTo>
                  <a:lnTo>
                    <a:pt x="34" y="324"/>
                  </a:lnTo>
                  <a:lnTo>
                    <a:pt x="33" y="324"/>
                  </a:lnTo>
                  <a:lnTo>
                    <a:pt x="31" y="323"/>
                  </a:lnTo>
                  <a:lnTo>
                    <a:pt x="31" y="321"/>
                  </a:lnTo>
                  <a:lnTo>
                    <a:pt x="32" y="321"/>
                  </a:lnTo>
                  <a:lnTo>
                    <a:pt x="33" y="319"/>
                  </a:lnTo>
                  <a:lnTo>
                    <a:pt x="34" y="319"/>
                  </a:lnTo>
                  <a:lnTo>
                    <a:pt x="33" y="317"/>
                  </a:lnTo>
                  <a:lnTo>
                    <a:pt x="30" y="314"/>
                  </a:lnTo>
                  <a:lnTo>
                    <a:pt x="27" y="312"/>
                  </a:lnTo>
                  <a:lnTo>
                    <a:pt x="26" y="310"/>
                  </a:lnTo>
                  <a:lnTo>
                    <a:pt x="25" y="309"/>
                  </a:lnTo>
                  <a:lnTo>
                    <a:pt x="25" y="307"/>
                  </a:lnTo>
                  <a:lnTo>
                    <a:pt x="24" y="304"/>
                  </a:lnTo>
                  <a:lnTo>
                    <a:pt x="24" y="302"/>
                  </a:lnTo>
                  <a:lnTo>
                    <a:pt x="23" y="301"/>
                  </a:lnTo>
                  <a:lnTo>
                    <a:pt x="23" y="300"/>
                  </a:lnTo>
                  <a:lnTo>
                    <a:pt x="17" y="277"/>
                  </a:lnTo>
                  <a:lnTo>
                    <a:pt x="10" y="254"/>
                  </a:lnTo>
                  <a:lnTo>
                    <a:pt x="0" y="232"/>
                  </a:lnTo>
                  <a:lnTo>
                    <a:pt x="0" y="231"/>
                  </a:lnTo>
                  <a:lnTo>
                    <a:pt x="2" y="230"/>
                  </a:lnTo>
                  <a:lnTo>
                    <a:pt x="10" y="230"/>
                  </a:lnTo>
                  <a:lnTo>
                    <a:pt x="12" y="228"/>
                  </a:lnTo>
                  <a:lnTo>
                    <a:pt x="14" y="226"/>
                  </a:lnTo>
                  <a:lnTo>
                    <a:pt x="16" y="224"/>
                  </a:lnTo>
                  <a:lnTo>
                    <a:pt x="17" y="223"/>
                  </a:lnTo>
                  <a:lnTo>
                    <a:pt x="18" y="220"/>
                  </a:lnTo>
                  <a:lnTo>
                    <a:pt x="20" y="218"/>
                  </a:lnTo>
                  <a:lnTo>
                    <a:pt x="26" y="218"/>
                  </a:lnTo>
                  <a:lnTo>
                    <a:pt x="20" y="206"/>
                  </a:lnTo>
                  <a:lnTo>
                    <a:pt x="20" y="200"/>
                  </a:lnTo>
                  <a:lnTo>
                    <a:pt x="26" y="189"/>
                  </a:lnTo>
                  <a:lnTo>
                    <a:pt x="34" y="181"/>
                  </a:lnTo>
                  <a:lnTo>
                    <a:pt x="32" y="178"/>
                  </a:lnTo>
                  <a:lnTo>
                    <a:pt x="32" y="174"/>
                  </a:lnTo>
                  <a:lnTo>
                    <a:pt x="33" y="172"/>
                  </a:lnTo>
                  <a:lnTo>
                    <a:pt x="35" y="168"/>
                  </a:lnTo>
                  <a:lnTo>
                    <a:pt x="37" y="167"/>
                  </a:lnTo>
                  <a:lnTo>
                    <a:pt x="37" y="164"/>
                  </a:lnTo>
                  <a:lnTo>
                    <a:pt x="35" y="156"/>
                  </a:lnTo>
                  <a:lnTo>
                    <a:pt x="32" y="148"/>
                  </a:lnTo>
                  <a:lnTo>
                    <a:pt x="30" y="141"/>
                  </a:lnTo>
                  <a:lnTo>
                    <a:pt x="28" y="133"/>
                  </a:lnTo>
                  <a:lnTo>
                    <a:pt x="28" y="128"/>
                  </a:lnTo>
                  <a:lnTo>
                    <a:pt x="30" y="126"/>
                  </a:lnTo>
                  <a:lnTo>
                    <a:pt x="30" y="122"/>
                  </a:lnTo>
                  <a:lnTo>
                    <a:pt x="31" y="120"/>
                  </a:lnTo>
                  <a:lnTo>
                    <a:pt x="31" y="119"/>
                  </a:lnTo>
                  <a:lnTo>
                    <a:pt x="32" y="118"/>
                  </a:lnTo>
                  <a:lnTo>
                    <a:pt x="33" y="118"/>
                  </a:lnTo>
                  <a:lnTo>
                    <a:pt x="34" y="116"/>
                  </a:lnTo>
                  <a:lnTo>
                    <a:pt x="35" y="116"/>
                  </a:lnTo>
                  <a:lnTo>
                    <a:pt x="37" y="115"/>
                  </a:lnTo>
                  <a:lnTo>
                    <a:pt x="37" y="113"/>
                  </a:lnTo>
                  <a:lnTo>
                    <a:pt x="34" y="85"/>
                  </a:lnTo>
                  <a:lnTo>
                    <a:pt x="35" y="78"/>
                  </a:lnTo>
                  <a:lnTo>
                    <a:pt x="39" y="72"/>
                  </a:lnTo>
                  <a:lnTo>
                    <a:pt x="42" y="65"/>
                  </a:lnTo>
                  <a:lnTo>
                    <a:pt x="45" y="56"/>
                  </a:lnTo>
                  <a:lnTo>
                    <a:pt x="46" y="45"/>
                  </a:lnTo>
                  <a:lnTo>
                    <a:pt x="52" y="28"/>
                  </a:lnTo>
                  <a:lnTo>
                    <a:pt x="54" y="24"/>
                  </a:lnTo>
                  <a:lnTo>
                    <a:pt x="56" y="17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0"/>
                  </a:lnTo>
                  <a:lnTo>
                    <a:pt x="60" y="9"/>
                  </a:lnTo>
                  <a:lnTo>
                    <a:pt x="61" y="7"/>
                  </a:lnTo>
                  <a:lnTo>
                    <a:pt x="62" y="6"/>
                  </a:lnTo>
                  <a:lnTo>
                    <a:pt x="69" y="6"/>
                  </a:lnTo>
                  <a:lnTo>
                    <a:pt x="69" y="7"/>
                  </a:lnTo>
                  <a:lnTo>
                    <a:pt x="70" y="8"/>
                  </a:lnTo>
                  <a:lnTo>
                    <a:pt x="70" y="15"/>
                  </a:lnTo>
                  <a:lnTo>
                    <a:pt x="75" y="20"/>
                  </a:lnTo>
                  <a:lnTo>
                    <a:pt x="77" y="21"/>
                  </a:lnTo>
                  <a:lnTo>
                    <a:pt x="82" y="25"/>
                  </a:lnTo>
                  <a:lnTo>
                    <a:pt x="96" y="18"/>
                  </a:lnTo>
                  <a:lnTo>
                    <a:pt x="108" y="10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96">
              <a:extLst>
                <a:ext uri="{FF2B5EF4-FFF2-40B4-BE49-F238E27FC236}">
                  <a16:creationId xmlns:a16="http://schemas.microsoft.com/office/drawing/2014/main" id="{9EE2B3AB-DD09-41E9-B167-63B3F49E5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0582" y="2975540"/>
              <a:ext cx="961763" cy="569867"/>
            </a:xfrm>
            <a:custGeom>
              <a:avLst/>
              <a:gdLst/>
              <a:ahLst/>
              <a:cxnLst>
                <a:cxn ang="0">
                  <a:pos x="349" y="15"/>
                </a:cxn>
                <a:cxn ang="0">
                  <a:pos x="366" y="0"/>
                </a:cxn>
                <a:cxn ang="0">
                  <a:pos x="372" y="7"/>
                </a:cxn>
                <a:cxn ang="0">
                  <a:pos x="401" y="26"/>
                </a:cxn>
                <a:cxn ang="0">
                  <a:pos x="411" y="27"/>
                </a:cxn>
                <a:cxn ang="0">
                  <a:pos x="413" y="49"/>
                </a:cxn>
                <a:cxn ang="0">
                  <a:pos x="405" y="85"/>
                </a:cxn>
                <a:cxn ang="0">
                  <a:pos x="434" y="87"/>
                </a:cxn>
                <a:cxn ang="0">
                  <a:pos x="465" y="96"/>
                </a:cxn>
                <a:cxn ang="0">
                  <a:pos x="486" y="128"/>
                </a:cxn>
                <a:cxn ang="0">
                  <a:pos x="472" y="122"/>
                </a:cxn>
                <a:cxn ang="0">
                  <a:pos x="456" y="111"/>
                </a:cxn>
                <a:cxn ang="0">
                  <a:pos x="443" y="100"/>
                </a:cxn>
                <a:cxn ang="0">
                  <a:pos x="426" y="94"/>
                </a:cxn>
                <a:cxn ang="0">
                  <a:pos x="433" y="104"/>
                </a:cxn>
                <a:cxn ang="0">
                  <a:pos x="435" y="105"/>
                </a:cxn>
                <a:cxn ang="0">
                  <a:pos x="464" y="129"/>
                </a:cxn>
                <a:cxn ang="0">
                  <a:pos x="486" y="143"/>
                </a:cxn>
                <a:cxn ang="0">
                  <a:pos x="486" y="157"/>
                </a:cxn>
                <a:cxn ang="0">
                  <a:pos x="480" y="163"/>
                </a:cxn>
                <a:cxn ang="0">
                  <a:pos x="476" y="157"/>
                </a:cxn>
                <a:cxn ang="0">
                  <a:pos x="463" y="148"/>
                </a:cxn>
                <a:cxn ang="0">
                  <a:pos x="476" y="169"/>
                </a:cxn>
                <a:cxn ang="0">
                  <a:pos x="506" y="185"/>
                </a:cxn>
                <a:cxn ang="0">
                  <a:pos x="472" y="177"/>
                </a:cxn>
                <a:cxn ang="0">
                  <a:pos x="457" y="170"/>
                </a:cxn>
                <a:cxn ang="0">
                  <a:pos x="434" y="178"/>
                </a:cxn>
                <a:cxn ang="0">
                  <a:pos x="480" y="192"/>
                </a:cxn>
                <a:cxn ang="0">
                  <a:pos x="478" y="195"/>
                </a:cxn>
                <a:cxn ang="0">
                  <a:pos x="484" y="199"/>
                </a:cxn>
                <a:cxn ang="0">
                  <a:pos x="494" y="211"/>
                </a:cxn>
                <a:cxn ang="0">
                  <a:pos x="512" y="209"/>
                </a:cxn>
                <a:cxn ang="0">
                  <a:pos x="511" y="204"/>
                </a:cxn>
                <a:cxn ang="0">
                  <a:pos x="532" y="204"/>
                </a:cxn>
                <a:cxn ang="0">
                  <a:pos x="534" y="212"/>
                </a:cxn>
                <a:cxn ang="0">
                  <a:pos x="530" y="223"/>
                </a:cxn>
                <a:cxn ang="0">
                  <a:pos x="508" y="232"/>
                </a:cxn>
                <a:cxn ang="0">
                  <a:pos x="490" y="237"/>
                </a:cxn>
                <a:cxn ang="0">
                  <a:pos x="349" y="265"/>
                </a:cxn>
                <a:cxn ang="0">
                  <a:pos x="214" y="289"/>
                </a:cxn>
                <a:cxn ang="0">
                  <a:pos x="123" y="294"/>
                </a:cxn>
                <a:cxn ang="0">
                  <a:pos x="54" y="311"/>
                </a:cxn>
                <a:cxn ang="0">
                  <a:pos x="9" y="310"/>
                </a:cxn>
                <a:cxn ang="0">
                  <a:pos x="26" y="300"/>
                </a:cxn>
                <a:cxn ang="0">
                  <a:pos x="44" y="272"/>
                </a:cxn>
                <a:cxn ang="0">
                  <a:pos x="75" y="240"/>
                </a:cxn>
                <a:cxn ang="0">
                  <a:pos x="96" y="237"/>
                </a:cxn>
                <a:cxn ang="0">
                  <a:pos x="112" y="245"/>
                </a:cxn>
                <a:cxn ang="0">
                  <a:pos x="131" y="240"/>
                </a:cxn>
                <a:cxn ang="0">
                  <a:pos x="165" y="231"/>
                </a:cxn>
                <a:cxn ang="0">
                  <a:pos x="183" y="217"/>
                </a:cxn>
                <a:cxn ang="0">
                  <a:pos x="213" y="204"/>
                </a:cxn>
                <a:cxn ang="0">
                  <a:pos x="217" y="192"/>
                </a:cxn>
                <a:cxn ang="0">
                  <a:pos x="216" y="168"/>
                </a:cxn>
                <a:cxn ang="0">
                  <a:pos x="224" y="156"/>
                </a:cxn>
                <a:cxn ang="0">
                  <a:pos x="243" y="111"/>
                </a:cxn>
                <a:cxn ang="0">
                  <a:pos x="265" y="105"/>
                </a:cxn>
                <a:cxn ang="0">
                  <a:pos x="280" y="69"/>
                </a:cxn>
                <a:cxn ang="0">
                  <a:pos x="300" y="49"/>
                </a:cxn>
                <a:cxn ang="0">
                  <a:pos x="310" y="31"/>
                </a:cxn>
                <a:cxn ang="0">
                  <a:pos x="319" y="0"/>
                </a:cxn>
              </a:cxnLst>
              <a:rect l="0" t="0" r="r" b="b"/>
              <a:pathLst>
                <a:path w="535" h="317">
                  <a:moveTo>
                    <a:pt x="319" y="0"/>
                  </a:moveTo>
                  <a:lnTo>
                    <a:pt x="329" y="6"/>
                  </a:lnTo>
                  <a:lnTo>
                    <a:pt x="338" y="9"/>
                  </a:lnTo>
                  <a:lnTo>
                    <a:pt x="344" y="12"/>
                  </a:lnTo>
                  <a:lnTo>
                    <a:pt x="344" y="13"/>
                  </a:lnTo>
                  <a:lnTo>
                    <a:pt x="342" y="15"/>
                  </a:lnTo>
                  <a:lnTo>
                    <a:pt x="349" y="15"/>
                  </a:lnTo>
                  <a:lnTo>
                    <a:pt x="351" y="16"/>
                  </a:lnTo>
                  <a:lnTo>
                    <a:pt x="352" y="17"/>
                  </a:lnTo>
                  <a:lnTo>
                    <a:pt x="352" y="20"/>
                  </a:lnTo>
                  <a:lnTo>
                    <a:pt x="356" y="16"/>
                  </a:lnTo>
                  <a:lnTo>
                    <a:pt x="360" y="5"/>
                  </a:lnTo>
                  <a:lnTo>
                    <a:pt x="364" y="0"/>
                  </a:lnTo>
                  <a:lnTo>
                    <a:pt x="366" y="0"/>
                  </a:lnTo>
                  <a:lnTo>
                    <a:pt x="369" y="2"/>
                  </a:lnTo>
                  <a:lnTo>
                    <a:pt x="367" y="3"/>
                  </a:lnTo>
                  <a:lnTo>
                    <a:pt x="367" y="5"/>
                  </a:lnTo>
                  <a:lnTo>
                    <a:pt x="371" y="5"/>
                  </a:lnTo>
                  <a:lnTo>
                    <a:pt x="374" y="3"/>
                  </a:lnTo>
                  <a:lnTo>
                    <a:pt x="373" y="6"/>
                  </a:lnTo>
                  <a:lnTo>
                    <a:pt x="372" y="7"/>
                  </a:lnTo>
                  <a:lnTo>
                    <a:pt x="373" y="8"/>
                  </a:lnTo>
                  <a:lnTo>
                    <a:pt x="374" y="6"/>
                  </a:lnTo>
                  <a:lnTo>
                    <a:pt x="378" y="14"/>
                  </a:lnTo>
                  <a:lnTo>
                    <a:pt x="383" y="19"/>
                  </a:lnTo>
                  <a:lnTo>
                    <a:pt x="390" y="21"/>
                  </a:lnTo>
                  <a:lnTo>
                    <a:pt x="404" y="23"/>
                  </a:lnTo>
                  <a:lnTo>
                    <a:pt x="401" y="26"/>
                  </a:lnTo>
                  <a:lnTo>
                    <a:pt x="400" y="28"/>
                  </a:lnTo>
                  <a:lnTo>
                    <a:pt x="398" y="29"/>
                  </a:lnTo>
                  <a:lnTo>
                    <a:pt x="399" y="30"/>
                  </a:lnTo>
                  <a:lnTo>
                    <a:pt x="400" y="30"/>
                  </a:lnTo>
                  <a:lnTo>
                    <a:pt x="401" y="29"/>
                  </a:lnTo>
                  <a:lnTo>
                    <a:pt x="406" y="27"/>
                  </a:lnTo>
                  <a:lnTo>
                    <a:pt x="411" y="27"/>
                  </a:lnTo>
                  <a:lnTo>
                    <a:pt x="414" y="29"/>
                  </a:lnTo>
                  <a:lnTo>
                    <a:pt x="414" y="37"/>
                  </a:lnTo>
                  <a:lnTo>
                    <a:pt x="415" y="38"/>
                  </a:lnTo>
                  <a:lnTo>
                    <a:pt x="418" y="43"/>
                  </a:lnTo>
                  <a:lnTo>
                    <a:pt x="418" y="45"/>
                  </a:lnTo>
                  <a:lnTo>
                    <a:pt x="415" y="47"/>
                  </a:lnTo>
                  <a:lnTo>
                    <a:pt x="413" y="49"/>
                  </a:lnTo>
                  <a:lnTo>
                    <a:pt x="411" y="50"/>
                  </a:lnTo>
                  <a:lnTo>
                    <a:pt x="408" y="50"/>
                  </a:lnTo>
                  <a:lnTo>
                    <a:pt x="406" y="49"/>
                  </a:lnTo>
                  <a:lnTo>
                    <a:pt x="405" y="56"/>
                  </a:lnTo>
                  <a:lnTo>
                    <a:pt x="402" y="72"/>
                  </a:lnTo>
                  <a:lnTo>
                    <a:pt x="400" y="79"/>
                  </a:lnTo>
                  <a:lnTo>
                    <a:pt x="405" y="85"/>
                  </a:lnTo>
                  <a:lnTo>
                    <a:pt x="409" y="86"/>
                  </a:lnTo>
                  <a:lnTo>
                    <a:pt x="415" y="85"/>
                  </a:lnTo>
                  <a:lnTo>
                    <a:pt x="422" y="82"/>
                  </a:lnTo>
                  <a:lnTo>
                    <a:pt x="428" y="79"/>
                  </a:lnTo>
                  <a:lnTo>
                    <a:pt x="428" y="83"/>
                  </a:lnTo>
                  <a:lnTo>
                    <a:pt x="431" y="86"/>
                  </a:lnTo>
                  <a:lnTo>
                    <a:pt x="434" y="87"/>
                  </a:lnTo>
                  <a:lnTo>
                    <a:pt x="436" y="90"/>
                  </a:lnTo>
                  <a:lnTo>
                    <a:pt x="437" y="92"/>
                  </a:lnTo>
                  <a:lnTo>
                    <a:pt x="442" y="90"/>
                  </a:lnTo>
                  <a:lnTo>
                    <a:pt x="450" y="87"/>
                  </a:lnTo>
                  <a:lnTo>
                    <a:pt x="456" y="89"/>
                  </a:lnTo>
                  <a:lnTo>
                    <a:pt x="462" y="91"/>
                  </a:lnTo>
                  <a:lnTo>
                    <a:pt x="465" y="96"/>
                  </a:lnTo>
                  <a:lnTo>
                    <a:pt x="470" y="100"/>
                  </a:lnTo>
                  <a:lnTo>
                    <a:pt x="476" y="104"/>
                  </a:lnTo>
                  <a:lnTo>
                    <a:pt x="482" y="104"/>
                  </a:lnTo>
                  <a:lnTo>
                    <a:pt x="485" y="111"/>
                  </a:lnTo>
                  <a:lnTo>
                    <a:pt x="487" y="118"/>
                  </a:lnTo>
                  <a:lnTo>
                    <a:pt x="487" y="128"/>
                  </a:lnTo>
                  <a:lnTo>
                    <a:pt x="486" y="128"/>
                  </a:lnTo>
                  <a:lnTo>
                    <a:pt x="485" y="127"/>
                  </a:lnTo>
                  <a:lnTo>
                    <a:pt x="483" y="127"/>
                  </a:lnTo>
                  <a:lnTo>
                    <a:pt x="480" y="126"/>
                  </a:lnTo>
                  <a:lnTo>
                    <a:pt x="478" y="126"/>
                  </a:lnTo>
                  <a:lnTo>
                    <a:pt x="476" y="125"/>
                  </a:lnTo>
                  <a:lnTo>
                    <a:pt x="476" y="126"/>
                  </a:lnTo>
                  <a:lnTo>
                    <a:pt x="472" y="122"/>
                  </a:lnTo>
                  <a:lnTo>
                    <a:pt x="469" y="120"/>
                  </a:lnTo>
                  <a:lnTo>
                    <a:pt x="466" y="115"/>
                  </a:lnTo>
                  <a:lnTo>
                    <a:pt x="465" y="114"/>
                  </a:lnTo>
                  <a:lnTo>
                    <a:pt x="464" y="112"/>
                  </a:lnTo>
                  <a:lnTo>
                    <a:pt x="458" y="112"/>
                  </a:lnTo>
                  <a:lnTo>
                    <a:pt x="457" y="111"/>
                  </a:lnTo>
                  <a:lnTo>
                    <a:pt x="456" y="111"/>
                  </a:lnTo>
                  <a:lnTo>
                    <a:pt x="456" y="110"/>
                  </a:lnTo>
                  <a:lnTo>
                    <a:pt x="452" y="106"/>
                  </a:lnTo>
                  <a:lnTo>
                    <a:pt x="448" y="108"/>
                  </a:lnTo>
                  <a:lnTo>
                    <a:pt x="448" y="105"/>
                  </a:lnTo>
                  <a:lnTo>
                    <a:pt x="447" y="104"/>
                  </a:lnTo>
                  <a:lnTo>
                    <a:pt x="445" y="101"/>
                  </a:lnTo>
                  <a:lnTo>
                    <a:pt x="443" y="100"/>
                  </a:lnTo>
                  <a:lnTo>
                    <a:pt x="442" y="99"/>
                  </a:lnTo>
                  <a:lnTo>
                    <a:pt x="440" y="94"/>
                  </a:lnTo>
                  <a:lnTo>
                    <a:pt x="437" y="94"/>
                  </a:lnTo>
                  <a:lnTo>
                    <a:pt x="434" y="97"/>
                  </a:lnTo>
                  <a:lnTo>
                    <a:pt x="431" y="96"/>
                  </a:lnTo>
                  <a:lnTo>
                    <a:pt x="428" y="94"/>
                  </a:lnTo>
                  <a:lnTo>
                    <a:pt x="426" y="94"/>
                  </a:lnTo>
                  <a:lnTo>
                    <a:pt x="422" y="96"/>
                  </a:lnTo>
                  <a:lnTo>
                    <a:pt x="420" y="97"/>
                  </a:lnTo>
                  <a:lnTo>
                    <a:pt x="424" y="99"/>
                  </a:lnTo>
                  <a:lnTo>
                    <a:pt x="428" y="100"/>
                  </a:lnTo>
                  <a:lnTo>
                    <a:pt x="430" y="100"/>
                  </a:lnTo>
                  <a:lnTo>
                    <a:pt x="434" y="101"/>
                  </a:lnTo>
                  <a:lnTo>
                    <a:pt x="433" y="104"/>
                  </a:lnTo>
                  <a:lnTo>
                    <a:pt x="430" y="106"/>
                  </a:lnTo>
                  <a:lnTo>
                    <a:pt x="429" y="108"/>
                  </a:lnTo>
                  <a:lnTo>
                    <a:pt x="429" y="111"/>
                  </a:lnTo>
                  <a:lnTo>
                    <a:pt x="431" y="113"/>
                  </a:lnTo>
                  <a:lnTo>
                    <a:pt x="433" y="112"/>
                  </a:lnTo>
                  <a:lnTo>
                    <a:pt x="433" y="107"/>
                  </a:lnTo>
                  <a:lnTo>
                    <a:pt x="435" y="105"/>
                  </a:lnTo>
                  <a:lnTo>
                    <a:pt x="440" y="105"/>
                  </a:lnTo>
                  <a:lnTo>
                    <a:pt x="438" y="107"/>
                  </a:lnTo>
                  <a:lnTo>
                    <a:pt x="437" y="108"/>
                  </a:lnTo>
                  <a:lnTo>
                    <a:pt x="440" y="108"/>
                  </a:lnTo>
                  <a:lnTo>
                    <a:pt x="440" y="107"/>
                  </a:lnTo>
                  <a:lnTo>
                    <a:pt x="459" y="127"/>
                  </a:lnTo>
                  <a:lnTo>
                    <a:pt x="464" y="129"/>
                  </a:lnTo>
                  <a:lnTo>
                    <a:pt x="468" y="129"/>
                  </a:lnTo>
                  <a:lnTo>
                    <a:pt x="471" y="133"/>
                  </a:lnTo>
                  <a:lnTo>
                    <a:pt x="472" y="135"/>
                  </a:lnTo>
                  <a:lnTo>
                    <a:pt x="473" y="139"/>
                  </a:lnTo>
                  <a:lnTo>
                    <a:pt x="485" y="139"/>
                  </a:lnTo>
                  <a:lnTo>
                    <a:pt x="485" y="142"/>
                  </a:lnTo>
                  <a:lnTo>
                    <a:pt x="486" y="143"/>
                  </a:lnTo>
                  <a:lnTo>
                    <a:pt x="487" y="146"/>
                  </a:lnTo>
                  <a:lnTo>
                    <a:pt x="487" y="147"/>
                  </a:lnTo>
                  <a:lnTo>
                    <a:pt x="490" y="153"/>
                  </a:lnTo>
                  <a:lnTo>
                    <a:pt x="489" y="153"/>
                  </a:lnTo>
                  <a:lnTo>
                    <a:pt x="486" y="155"/>
                  </a:lnTo>
                  <a:lnTo>
                    <a:pt x="485" y="155"/>
                  </a:lnTo>
                  <a:lnTo>
                    <a:pt x="486" y="157"/>
                  </a:lnTo>
                  <a:lnTo>
                    <a:pt x="489" y="160"/>
                  </a:lnTo>
                  <a:lnTo>
                    <a:pt x="490" y="162"/>
                  </a:lnTo>
                  <a:lnTo>
                    <a:pt x="490" y="164"/>
                  </a:lnTo>
                  <a:lnTo>
                    <a:pt x="487" y="167"/>
                  </a:lnTo>
                  <a:lnTo>
                    <a:pt x="485" y="162"/>
                  </a:lnTo>
                  <a:lnTo>
                    <a:pt x="483" y="162"/>
                  </a:lnTo>
                  <a:lnTo>
                    <a:pt x="480" y="163"/>
                  </a:lnTo>
                  <a:lnTo>
                    <a:pt x="478" y="163"/>
                  </a:lnTo>
                  <a:lnTo>
                    <a:pt x="476" y="161"/>
                  </a:lnTo>
                  <a:lnTo>
                    <a:pt x="476" y="160"/>
                  </a:lnTo>
                  <a:lnTo>
                    <a:pt x="477" y="159"/>
                  </a:lnTo>
                  <a:lnTo>
                    <a:pt x="479" y="159"/>
                  </a:lnTo>
                  <a:lnTo>
                    <a:pt x="478" y="157"/>
                  </a:lnTo>
                  <a:lnTo>
                    <a:pt x="476" y="157"/>
                  </a:lnTo>
                  <a:lnTo>
                    <a:pt x="473" y="156"/>
                  </a:lnTo>
                  <a:lnTo>
                    <a:pt x="472" y="156"/>
                  </a:lnTo>
                  <a:lnTo>
                    <a:pt x="470" y="155"/>
                  </a:lnTo>
                  <a:lnTo>
                    <a:pt x="468" y="153"/>
                  </a:lnTo>
                  <a:lnTo>
                    <a:pt x="466" y="150"/>
                  </a:lnTo>
                  <a:lnTo>
                    <a:pt x="465" y="147"/>
                  </a:lnTo>
                  <a:lnTo>
                    <a:pt x="463" y="148"/>
                  </a:lnTo>
                  <a:lnTo>
                    <a:pt x="461" y="150"/>
                  </a:lnTo>
                  <a:lnTo>
                    <a:pt x="458" y="152"/>
                  </a:lnTo>
                  <a:lnTo>
                    <a:pt x="456" y="152"/>
                  </a:lnTo>
                  <a:lnTo>
                    <a:pt x="454" y="150"/>
                  </a:lnTo>
                  <a:lnTo>
                    <a:pt x="461" y="157"/>
                  </a:lnTo>
                  <a:lnTo>
                    <a:pt x="469" y="162"/>
                  </a:lnTo>
                  <a:lnTo>
                    <a:pt x="476" y="169"/>
                  </a:lnTo>
                  <a:lnTo>
                    <a:pt x="483" y="171"/>
                  </a:lnTo>
                  <a:lnTo>
                    <a:pt x="490" y="176"/>
                  </a:lnTo>
                  <a:lnTo>
                    <a:pt x="496" y="176"/>
                  </a:lnTo>
                  <a:lnTo>
                    <a:pt x="499" y="177"/>
                  </a:lnTo>
                  <a:lnTo>
                    <a:pt x="501" y="178"/>
                  </a:lnTo>
                  <a:lnTo>
                    <a:pt x="505" y="182"/>
                  </a:lnTo>
                  <a:lnTo>
                    <a:pt x="506" y="185"/>
                  </a:lnTo>
                  <a:lnTo>
                    <a:pt x="505" y="189"/>
                  </a:lnTo>
                  <a:lnTo>
                    <a:pt x="499" y="191"/>
                  </a:lnTo>
                  <a:lnTo>
                    <a:pt x="494" y="190"/>
                  </a:lnTo>
                  <a:lnTo>
                    <a:pt x="490" y="188"/>
                  </a:lnTo>
                  <a:lnTo>
                    <a:pt x="486" y="184"/>
                  </a:lnTo>
                  <a:lnTo>
                    <a:pt x="476" y="177"/>
                  </a:lnTo>
                  <a:lnTo>
                    <a:pt x="472" y="177"/>
                  </a:lnTo>
                  <a:lnTo>
                    <a:pt x="469" y="176"/>
                  </a:lnTo>
                  <a:lnTo>
                    <a:pt x="465" y="174"/>
                  </a:lnTo>
                  <a:lnTo>
                    <a:pt x="461" y="169"/>
                  </a:lnTo>
                  <a:lnTo>
                    <a:pt x="459" y="167"/>
                  </a:lnTo>
                  <a:lnTo>
                    <a:pt x="458" y="167"/>
                  </a:lnTo>
                  <a:lnTo>
                    <a:pt x="457" y="169"/>
                  </a:lnTo>
                  <a:lnTo>
                    <a:pt x="457" y="170"/>
                  </a:lnTo>
                  <a:lnTo>
                    <a:pt x="456" y="173"/>
                  </a:lnTo>
                  <a:lnTo>
                    <a:pt x="456" y="175"/>
                  </a:lnTo>
                  <a:lnTo>
                    <a:pt x="451" y="171"/>
                  </a:lnTo>
                  <a:lnTo>
                    <a:pt x="444" y="171"/>
                  </a:lnTo>
                  <a:lnTo>
                    <a:pt x="436" y="173"/>
                  </a:lnTo>
                  <a:lnTo>
                    <a:pt x="428" y="175"/>
                  </a:lnTo>
                  <a:lnTo>
                    <a:pt x="434" y="178"/>
                  </a:lnTo>
                  <a:lnTo>
                    <a:pt x="448" y="178"/>
                  </a:lnTo>
                  <a:lnTo>
                    <a:pt x="448" y="184"/>
                  </a:lnTo>
                  <a:lnTo>
                    <a:pt x="476" y="184"/>
                  </a:lnTo>
                  <a:lnTo>
                    <a:pt x="476" y="188"/>
                  </a:lnTo>
                  <a:lnTo>
                    <a:pt x="477" y="190"/>
                  </a:lnTo>
                  <a:lnTo>
                    <a:pt x="479" y="191"/>
                  </a:lnTo>
                  <a:lnTo>
                    <a:pt x="480" y="192"/>
                  </a:lnTo>
                  <a:lnTo>
                    <a:pt x="485" y="195"/>
                  </a:lnTo>
                  <a:lnTo>
                    <a:pt x="484" y="196"/>
                  </a:lnTo>
                  <a:lnTo>
                    <a:pt x="483" y="196"/>
                  </a:lnTo>
                  <a:lnTo>
                    <a:pt x="482" y="197"/>
                  </a:lnTo>
                  <a:lnTo>
                    <a:pt x="477" y="197"/>
                  </a:lnTo>
                  <a:lnTo>
                    <a:pt x="477" y="196"/>
                  </a:lnTo>
                  <a:lnTo>
                    <a:pt x="478" y="195"/>
                  </a:lnTo>
                  <a:lnTo>
                    <a:pt x="479" y="192"/>
                  </a:lnTo>
                  <a:lnTo>
                    <a:pt x="478" y="192"/>
                  </a:lnTo>
                  <a:lnTo>
                    <a:pt x="477" y="194"/>
                  </a:lnTo>
                  <a:lnTo>
                    <a:pt x="475" y="195"/>
                  </a:lnTo>
                  <a:lnTo>
                    <a:pt x="473" y="195"/>
                  </a:lnTo>
                  <a:lnTo>
                    <a:pt x="477" y="199"/>
                  </a:lnTo>
                  <a:lnTo>
                    <a:pt x="484" y="199"/>
                  </a:lnTo>
                  <a:lnTo>
                    <a:pt x="489" y="198"/>
                  </a:lnTo>
                  <a:lnTo>
                    <a:pt x="493" y="201"/>
                  </a:lnTo>
                  <a:lnTo>
                    <a:pt x="489" y="205"/>
                  </a:lnTo>
                  <a:lnTo>
                    <a:pt x="489" y="209"/>
                  </a:lnTo>
                  <a:lnTo>
                    <a:pt x="490" y="212"/>
                  </a:lnTo>
                  <a:lnTo>
                    <a:pt x="492" y="212"/>
                  </a:lnTo>
                  <a:lnTo>
                    <a:pt x="494" y="211"/>
                  </a:lnTo>
                  <a:lnTo>
                    <a:pt x="496" y="209"/>
                  </a:lnTo>
                  <a:lnTo>
                    <a:pt x="497" y="208"/>
                  </a:lnTo>
                  <a:lnTo>
                    <a:pt x="498" y="205"/>
                  </a:lnTo>
                  <a:lnTo>
                    <a:pt x="500" y="204"/>
                  </a:lnTo>
                  <a:lnTo>
                    <a:pt x="501" y="203"/>
                  </a:lnTo>
                  <a:lnTo>
                    <a:pt x="506" y="205"/>
                  </a:lnTo>
                  <a:lnTo>
                    <a:pt x="512" y="209"/>
                  </a:lnTo>
                  <a:lnTo>
                    <a:pt x="516" y="211"/>
                  </a:lnTo>
                  <a:lnTo>
                    <a:pt x="521" y="209"/>
                  </a:lnTo>
                  <a:lnTo>
                    <a:pt x="520" y="208"/>
                  </a:lnTo>
                  <a:lnTo>
                    <a:pt x="515" y="208"/>
                  </a:lnTo>
                  <a:lnTo>
                    <a:pt x="514" y="206"/>
                  </a:lnTo>
                  <a:lnTo>
                    <a:pt x="512" y="205"/>
                  </a:lnTo>
                  <a:lnTo>
                    <a:pt x="511" y="204"/>
                  </a:lnTo>
                  <a:lnTo>
                    <a:pt x="509" y="202"/>
                  </a:lnTo>
                  <a:lnTo>
                    <a:pt x="509" y="198"/>
                  </a:lnTo>
                  <a:lnTo>
                    <a:pt x="513" y="199"/>
                  </a:lnTo>
                  <a:lnTo>
                    <a:pt x="522" y="197"/>
                  </a:lnTo>
                  <a:lnTo>
                    <a:pt x="529" y="198"/>
                  </a:lnTo>
                  <a:lnTo>
                    <a:pt x="532" y="199"/>
                  </a:lnTo>
                  <a:lnTo>
                    <a:pt x="532" y="204"/>
                  </a:lnTo>
                  <a:lnTo>
                    <a:pt x="529" y="206"/>
                  </a:lnTo>
                  <a:lnTo>
                    <a:pt x="529" y="209"/>
                  </a:lnTo>
                  <a:lnTo>
                    <a:pt x="530" y="209"/>
                  </a:lnTo>
                  <a:lnTo>
                    <a:pt x="532" y="208"/>
                  </a:lnTo>
                  <a:lnTo>
                    <a:pt x="533" y="208"/>
                  </a:lnTo>
                  <a:lnTo>
                    <a:pt x="534" y="210"/>
                  </a:lnTo>
                  <a:lnTo>
                    <a:pt x="534" y="212"/>
                  </a:lnTo>
                  <a:lnTo>
                    <a:pt x="535" y="215"/>
                  </a:lnTo>
                  <a:lnTo>
                    <a:pt x="535" y="218"/>
                  </a:lnTo>
                  <a:lnTo>
                    <a:pt x="534" y="219"/>
                  </a:lnTo>
                  <a:lnTo>
                    <a:pt x="530" y="219"/>
                  </a:lnTo>
                  <a:lnTo>
                    <a:pt x="529" y="220"/>
                  </a:lnTo>
                  <a:lnTo>
                    <a:pt x="529" y="222"/>
                  </a:lnTo>
                  <a:lnTo>
                    <a:pt x="530" y="223"/>
                  </a:lnTo>
                  <a:lnTo>
                    <a:pt x="533" y="223"/>
                  </a:lnTo>
                  <a:lnTo>
                    <a:pt x="530" y="225"/>
                  </a:lnTo>
                  <a:lnTo>
                    <a:pt x="526" y="227"/>
                  </a:lnTo>
                  <a:lnTo>
                    <a:pt x="520" y="227"/>
                  </a:lnTo>
                  <a:lnTo>
                    <a:pt x="515" y="229"/>
                  </a:lnTo>
                  <a:lnTo>
                    <a:pt x="512" y="230"/>
                  </a:lnTo>
                  <a:lnTo>
                    <a:pt x="508" y="232"/>
                  </a:lnTo>
                  <a:lnTo>
                    <a:pt x="501" y="234"/>
                  </a:lnTo>
                  <a:lnTo>
                    <a:pt x="499" y="234"/>
                  </a:lnTo>
                  <a:lnTo>
                    <a:pt x="497" y="232"/>
                  </a:lnTo>
                  <a:lnTo>
                    <a:pt x="496" y="232"/>
                  </a:lnTo>
                  <a:lnTo>
                    <a:pt x="493" y="234"/>
                  </a:lnTo>
                  <a:lnTo>
                    <a:pt x="491" y="236"/>
                  </a:lnTo>
                  <a:lnTo>
                    <a:pt x="490" y="237"/>
                  </a:lnTo>
                  <a:lnTo>
                    <a:pt x="483" y="238"/>
                  </a:lnTo>
                  <a:lnTo>
                    <a:pt x="473" y="239"/>
                  </a:lnTo>
                  <a:lnTo>
                    <a:pt x="465" y="240"/>
                  </a:lnTo>
                  <a:lnTo>
                    <a:pt x="434" y="247"/>
                  </a:lnTo>
                  <a:lnTo>
                    <a:pt x="399" y="255"/>
                  </a:lnTo>
                  <a:lnTo>
                    <a:pt x="364" y="262"/>
                  </a:lnTo>
                  <a:lnTo>
                    <a:pt x="349" y="265"/>
                  </a:lnTo>
                  <a:lnTo>
                    <a:pt x="334" y="266"/>
                  </a:lnTo>
                  <a:lnTo>
                    <a:pt x="316" y="268"/>
                  </a:lnTo>
                  <a:lnTo>
                    <a:pt x="310" y="271"/>
                  </a:lnTo>
                  <a:lnTo>
                    <a:pt x="303" y="272"/>
                  </a:lnTo>
                  <a:lnTo>
                    <a:pt x="293" y="274"/>
                  </a:lnTo>
                  <a:lnTo>
                    <a:pt x="253" y="281"/>
                  </a:lnTo>
                  <a:lnTo>
                    <a:pt x="214" y="289"/>
                  </a:lnTo>
                  <a:lnTo>
                    <a:pt x="172" y="296"/>
                  </a:lnTo>
                  <a:lnTo>
                    <a:pt x="133" y="300"/>
                  </a:lnTo>
                  <a:lnTo>
                    <a:pt x="131" y="299"/>
                  </a:lnTo>
                  <a:lnTo>
                    <a:pt x="130" y="297"/>
                  </a:lnTo>
                  <a:lnTo>
                    <a:pt x="125" y="295"/>
                  </a:lnTo>
                  <a:lnTo>
                    <a:pt x="124" y="294"/>
                  </a:lnTo>
                  <a:lnTo>
                    <a:pt x="123" y="294"/>
                  </a:lnTo>
                  <a:lnTo>
                    <a:pt x="122" y="295"/>
                  </a:lnTo>
                  <a:lnTo>
                    <a:pt x="123" y="296"/>
                  </a:lnTo>
                  <a:lnTo>
                    <a:pt x="124" y="296"/>
                  </a:lnTo>
                  <a:lnTo>
                    <a:pt x="111" y="301"/>
                  </a:lnTo>
                  <a:lnTo>
                    <a:pt x="94" y="306"/>
                  </a:lnTo>
                  <a:lnTo>
                    <a:pt x="74" y="308"/>
                  </a:lnTo>
                  <a:lnTo>
                    <a:pt x="54" y="311"/>
                  </a:lnTo>
                  <a:lnTo>
                    <a:pt x="34" y="314"/>
                  </a:lnTo>
                  <a:lnTo>
                    <a:pt x="27" y="315"/>
                  </a:lnTo>
                  <a:lnTo>
                    <a:pt x="19" y="316"/>
                  </a:lnTo>
                  <a:lnTo>
                    <a:pt x="9" y="316"/>
                  </a:lnTo>
                  <a:lnTo>
                    <a:pt x="0" y="317"/>
                  </a:lnTo>
                  <a:lnTo>
                    <a:pt x="10" y="314"/>
                  </a:lnTo>
                  <a:lnTo>
                    <a:pt x="9" y="310"/>
                  </a:lnTo>
                  <a:lnTo>
                    <a:pt x="15" y="307"/>
                  </a:lnTo>
                  <a:lnTo>
                    <a:pt x="19" y="302"/>
                  </a:lnTo>
                  <a:lnTo>
                    <a:pt x="23" y="296"/>
                  </a:lnTo>
                  <a:lnTo>
                    <a:pt x="29" y="294"/>
                  </a:lnTo>
                  <a:lnTo>
                    <a:pt x="29" y="295"/>
                  </a:lnTo>
                  <a:lnTo>
                    <a:pt x="26" y="297"/>
                  </a:lnTo>
                  <a:lnTo>
                    <a:pt x="26" y="300"/>
                  </a:lnTo>
                  <a:lnTo>
                    <a:pt x="30" y="296"/>
                  </a:lnTo>
                  <a:lnTo>
                    <a:pt x="31" y="292"/>
                  </a:lnTo>
                  <a:lnTo>
                    <a:pt x="33" y="287"/>
                  </a:lnTo>
                  <a:lnTo>
                    <a:pt x="34" y="281"/>
                  </a:lnTo>
                  <a:lnTo>
                    <a:pt x="39" y="276"/>
                  </a:lnTo>
                  <a:lnTo>
                    <a:pt x="46" y="274"/>
                  </a:lnTo>
                  <a:lnTo>
                    <a:pt x="44" y="272"/>
                  </a:lnTo>
                  <a:lnTo>
                    <a:pt x="43" y="269"/>
                  </a:lnTo>
                  <a:lnTo>
                    <a:pt x="43" y="266"/>
                  </a:lnTo>
                  <a:lnTo>
                    <a:pt x="51" y="260"/>
                  </a:lnTo>
                  <a:lnTo>
                    <a:pt x="58" y="253"/>
                  </a:lnTo>
                  <a:lnTo>
                    <a:pt x="66" y="248"/>
                  </a:lnTo>
                  <a:lnTo>
                    <a:pt x="71" y="243"/>
                  </a:lnTo>
                  <a:lnTo>
                    <a:pt x="75" y="240"/>
                  </a:lnTo>
                  <a:lnTo>
                    <a:pt x="81" y="229"/>
                  </a:lnTo>
                  <a:lnTo>
                    <a:pt x="82" y="227"/>
                  </a:lnTo>
                  <a:lnTo>
                    <a:pt x="85" y="226"/>
                  </a:lnTo>
                  <a:lnTo>
                    <a:pt x="88" y="226"/>
                  </a:lnTo>
                  <a:lnTo>
                    <a:pt x="90" y="233"/>
                  </a:lnTo>
                  <a:lnTo>
                    <a:pt x="94" y="236"/>
                  </a:lnTo>
                  <a:lnTo>
                    <a:pt x="96" y="237"/>
                  </a:lnTo>
                  <a:lnTo>
                    <a:pt x="100" y="239"/>
                  </a:lnTo>
                  <a:lnTo>
                    <a:pt x="102" y="239"/>
                  </a:lnTo>
                  <a:lnTo>
                    <a:pt x="104" y="240"/>
                  </a:lnTo>
                  <a:lnTo>
                    <a:pt x="104" y="245"/>
                  </a:lnTo>
                  <a:lnTo>
                    <a:pt x="105" y="246"/>
                  </a:lnTo>
                  <a:lnTo>
                    <a:pt x="110" y="246"/>
                  </a:lnTo>
                  <a:lnTo>
                    <a:pt x="112" y="245"/>
                  </a:lnTo>
                  <a:lnTo>
                    <a:pt x="117" y="245"/>
                  </a:lnTo>
                  <a:lnTo>
                    <a:pt x="119" y="246"/>
                  </a:lnTo>
                  <a:lnTo>
                    <a:pt x="122" y="248"/>
                  </a:lnTo>
                  <a:lnTo>
                    <a:pt x="123" y="246"/>
                  </a:lnTo>
                  <a:lnTo>
                    <a:pt x="125" y="245"/>
                  </a:lnTo>
                  <a:lnTo>
                    <a:pt x="126" y="243"/>
                  </a:lnTo>
                  <a:lnTo>
                    <a:pt x="131" y="240"/>
                  </a:lnTo>
                  <a:lnTo>
                    <a:pt x="132" y="238"/>
                  </a:lnTo>
                  <a:lnTo>
                    <a:pt x="133" y="234"/>
                  </a:lnTo>
                  <a:lnTo>
                    <a:pt x="144" y="237"/>
                  </a:lnTo>
                  <a:lnTo>
                    <a:pt x="156" y="234"/>
                  </a:lnTo>
                  <a:lnTo>
                    <a:pt x="158" y="233"/>
                  </a:lnTo>
                  <a:lnTo>
                    <a:pt x="160" y="233"/>
                  </a:lnTo>
                  <a:lnTo>
                    <a:pt x="165" y="231"/>
                  </a:lnTo>
                  <a:lnTo>
                    <a:pt x="168" y="229"/>
                  </a:lnTo>
                  <a:lnTo>
                    <a:pt x="170" y="225"/>
                  </a:lnTo>
                  <a:lnTo>
                    <a:pt x="172" y="220"/>
                  </a:lnTo>
                  <a:lnTo>
                    <a:pt x="175" y="222"/>
                  </a:lnTo>
                  <a:lnTo>
                    <a:pt x="180" y="222"/>
                  </a:lnTo>
                  <a:lnTo>
                    <a:pt x="182" y="219"/>
                  </a:lnTo>
                  <a:lnTo>
                    <a:pt x="183" y="217"/>
                  </a:lnTo>
                  <a:lnTo>
                    <a:pt x="186" y="216"/>
                  </a:lnTo>
                  <a:lnTo>
                    <a:pt x="187" y="213"/>
                  </a:lnTo>
                  <a:lnTo>
                    <a:pt x="189" y="212"/>
                  </a:lnTo>
                  <a:lnTo>
                    <a:pt x="197" y="212"/>
                  </a:lnTo>
                  <a:lnTo>
                    <a:pt x="202" y="209"/>
                  </a:lnTo>
                  <a:lnTo>
                    <a:pt x="208" y="205"/>
                  </a:lnTo>
                  <a:lnTo>
                    <a:pt x="213" y="204"/>
                  </a:lnTo>
                  <a:lnTo>
                    <a:pt x="217" y="206"/>
                  </a:lnTo>
                  <a:lnTo>
                    <a:pt x="215" y="204"/>
                  </a:lnTo>
                  <a:lnTo>
                    <a:pt x="213" y="201"/>
                  </a:lnTo>
                  <a:lnTo>
                    <a:pt x="211" y="197"/>
                  </a:lnTo>
                  <a:lnTo>
                    <a:pt x="210" y="195"/>
                  </a:lnTo>
                  <a:lnTo>
                    <a:pt x="211" y="192"/>
                  </a:lnTo>
                  <a:lnTo>
                    <a:pt x="217" y="192"/>
                  </a:lnTo>
                  <a:lnTo>
                    <a:pt x="217" y="190"/>
                  </a:lnTo>
                  <a:lnTo>
                    <a:pt x="214" y="187"/>
                  </a:lnTo>
                  <a:lnTo>
                    <a:pt x="211" y="182"/>
                  </a:lnTo>
                  <a:lnTo>
                    <a:pt x="211" y="175"/>
                  </a:lnTo>
                  <a:lnTo>
                    <a:pt x="213" y="174"/>
                  </a:lnTo>
                  <a:lnTo>
                    <a:pt x="215" y="169"/>
                  </a:lnTo>
                  <a:lnTo>
                    <a:pt x="216" y="168"/>
                  </a:lnTo>
                  <a:lnTo>
                    <a:pt x="216" y="167"/>
                  </a:lnTo>
                  <a:lnTo>
                    <a:pt x="217" y="164"/>
                  </a:lnTo>
                  <a:lnTo>
                    <a:pt x="220" y="162"/>
                  </a:lnTo>
                  <a:lnTo>
                    <a:pt x="220" y="164"/>
                  </a:lnTo>
                  <a:lnTo>
                    <a:pt x="221" y="162"/>
                  </a:lnTo>
                  <a:lnTo>
                    <a:pt x="223" y="159"/>
                  </a:lnTo>
                  <a:lnTo>
                    <a:pt x="224" y="156"/>
                  </a:lnTo>
                  <a:lnTo>
                    <a:pt x="225" y="153"/>
                  </a:lnTo>
                  <a:lnTo>
                    <a:pt x="225" y="141"/>
                  </a:lnTo>
                  <a:lnTo>
                    <a:pt x="231" y="141"/>
                  </a:lnTo>
                  <a:lnTo>
                    <a:pt x="231" y="133"/>
                  </a:lnTo>
                  <a:lnTo>
                    <a:pt x="234" y="119"/>
                  </a:lnTo>
                  <a:lnTo>
                    <a:pt x="237" y="113"/>
                  </a:lnTo>
                  <a:lnTo>
                    <a:pt x="243" y="111"/>
                  </a:lnTo>
                  <a:lnTo>
                    <a:pt x="241" y="107"/>
                  </a:lnTo>
                  <a:lnTo>
                    <a:pt x="239" y="103"/>
                  </a:lnTo>
                  <a:lnTo>
                    <a:pt x="239" y="97"/>
                  </a:lnTo>
                  <a:lnTo>
                    <a:pt x="244" y="100"/>
                  </a:lnTo>
                  <a:lnTo>
                    <a:pt x="250" y="104"/>
                  </a:lnTo>
                  <a:lnTo>
                    <a:pt x="256" y="105"/>
                  </a:lnTo>
                  <a:lnTo>
                    <a:pt x="265" y="105"/>
                  </a:lnTo>
                  <a:lnTo>
                    <a:pt x="272" y="97"/>
                  </a:lnTo>
                  <a:lnTo>
                    <a:pt x="275" y="85"/>
                  </a:lnTo>
                  <a:lnTo>
                    <a:pt x="277" y="71"/>
                  </a:lnTo>
                  <a:lnTo>
                    <a:pt x="281" y="73"/>
                  </a:lnTo>
                  <a:lnTo>
                    <a:pt x="281" y="72"/>
                  </a:lnTo>
                  <a:lnTo>
                    <a:pt x="280" y="71"/>
                  </a:lnTo>
                  <a:lnTo>
                    <a:pt x="280" y="69"/>
                  </a:lnTo>
                  <a:lnTo>
                    <a:pt x="279" y="65"/>
                  </a:lnTo>
                  <a:lnTo>
                    <a:pt x="282" y="66"/>
                  </a:lnTo>
                  <a:lnTo>
                    <a:pt x="288" y="66"/>
                  </a:lnTo>
                  <a:lnTo>
                    <a:pt x="289" y="65"/>
                  </a:lnTo>
                  <a:lnTo>
                    <a:pt x="296" y="51"/>
                  </a:lnTo>
                  <a:lnTo>
                    <a:pt x="299" y="50"/>
                  </a:lnTo>
                  <a:lnTo>
                    <a:pt x="300" y="49"/>
                  </a:lnTo>
                  <a:lnTo>
                    <a:pt x="303" y="48"/>
                  </a:lnTo>
                  <a:lnTo>
                    <a:pt x="305" y="47"/>
                  </a:lnTo>
                  <a:lnTo>
                    <a:pt x="307" y="45"/>
                  </a:lnTo>
                  <a:lnTo>
                    <a:pt x="308" y="44"/>
                  </a:lnTo>
                  <a:lnTo>
                    <a:pt x="308" y="37"/>
                  </a:lnTo>
                  <a:lnTo>
                    <a:pt x="309" y="34"/>
                  </a:lnTo>
                  <a:lnTo>
                    <a:pt x="310" y="31"/>
                  </a:lnTo>
                  <a:lnTo>
                    <a:pt x="312" y="30"/>
                  </a:lnTo>
                  <a:lnTo>
                    <a:pt x="313" y="30"/>
                  </a:lnTo>
                  <a:lnTo>
                    <a:pt x="315" y="29"/>
                  </a:lnTo>
                  <a:lnTo>
                    <a:pt x="316" y="29"/>
                  </a:lnTo>
                  <a:lnTo>
                    <a:pt x="317" y="19"/>
                  </a:lnTo>
                  <a:lnTo>
                    <a:pt x="316" y="9"/>
                  </a:lnTo>
                  <a:lnTo>
                    <a:pt x="31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97">
              <a:extLst>
                <a:ext uri="{FF2B5EF4-FFF2-40B4-BE49-F238E27FC236}">
                  <a16:creationId xmlns:a16="http://schemas.microsoft.com/office/drawing/2014/main" id="{F11A9FA0-A340-442E-90C0-9E72FD09D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7645" y="2860488"/>
              <a:ext cx="595034" cy="282237"/>
            </a:xfrm>
            <a:custGeom>
              <a:avLst/>
              <a:gdLst/>
              <a:ahLst/>
              <a:cxnLst>
                <a:cxn ang="0">
                  <a:pos x="258" y="14"/>
                </a:cxn>
                <a:cxn ang="0">
                  <a:pos x="287" y="115"/>
                </a:cxn>
                <a:cxn ang="0">
                  <a:pos x="324" y="108"/>
                </a:cxn>
                <a:cxn ang="0">
                  <a:pos x="317" y="147"/>
                </a:cxn>
                <a:cxn ang="0">
                  <a:pos x="289" y="151"/>
                </a:cxn>
                <a:cxn ang="0">
                  <a:pos x="288" y="143"/>
                </a:cxn>
                <a:cxn ang="0">
                  <a:pos x="281" y="143"/>
                </a:cxn>
                <a:cxn ang="0">
                  <a:pos x="281" y="137"/>
                </a:cxn>
                <a:cxn ang="0">
                  <a:pos x="277" y="128"/>
                </a:cxn>
                <a:cxn ang="0">
                  <a:pos x="276" y="121"/>
                </a:cxn>
                <a:cxn ang="0">
                  <a:pos x="273" y="129"/>
                </a:cxn>
                <a:cxn ang="0">
                  <a:pos x="266" y="125"/>
                </a:cxn>
                <a:cxn ang="0">
                  <a:pos x="257" y="127"/>
                </a:cxn>
                <a:cxn ang="0">
                  <a:pos x="251" y="116"/>
                </a:cxn>
                <a:cxn ang="0">
                  <a:pos x="253" y="107"/>
                </a:cxn>
                <a:cxn ang="0">
                  <a:pos x="267" y="104"/>
                </a:cxn>
                <a:cxn ang="0">
                  <a:pos x="261" y="100"/>
                </a:cxn>
                <a:cxn ang="0">
                  <a:pos x="250" y="92"/>
                </a:cxn>
                <a:cxn ang="0">
                  <a:pos x="252" y="79"/>
                </a:cxn>
                <a:cxn ang="0">
                  <a:pos x="243" y="77"/>
                </a:cxn>
                <a:cxn ang="0">
                  <a:pos x="245" y="63"/>
                </a:cxn>
                <a:cxn ang="0">
                  <a:pos x="239" y="58"/>
                </a:cxn>
                <a:cxn ang="0">
                  <a:pos x="245" y="35"/>
                </a:cxn>
                <a:cxn ang="0">
                  <a:pos x="251" y="27"/>
                </a:cxn>
                <a:cxn ang="0">
                  <a:pos x="253" y="16"/>
                </a:cxn>
                <a:cxn ang="0">
                  <a:pos x="241" y="14"/>
                </a:cxn>
                <a:cxn ang="0">
                  <a:pos x="237" y="21"/>
                </a:cxn>
                <a:cxn ang="0">
                  <a:pos x="239" y="30"/>
                </a:cxn>
                <a:cxn ang="0">
                  <a:pos x="231" y="28"/>
                </a:cxn>
                <a:cxn ang="0">
                  <a:pos x="225" y="35"/>
                </a:cxn>
                <a:cxn ang="0">
                  <a:pos x="220" y="42"/>
                </a:cxn>
                <a:cxn ang="0">
                  <a:pos x="219" y="48"/>
                </a:cxn>
                <a:cxn ang="0">
                  <a:pos x="211" y="48"/>
                </a:cxn>
                <a:cxn ang="0">
                  <a:pos x="208" y="50"/>
                </a:cxn>
                <a:cxn ang="0">
                  <a:pos x="213" y="59"/>
                </a:cxn>
                <a:cxn ang="0">
                  <a:pos x="217" y="74"/>
                </a:cxn>
                <a:cxn ang="0">
                  <a:pos x="219" y="113"/>
                </a:cxn>
                <a:cxn ang="0">
                  <a:pos x="216" y="107"/>
                </a:cxn>
                <a:cxn ang="0">
                  <a:pos x="227" y="134"/>
                </a:cxn>
                <a:cxn ang="0">
                  <a:pos x="240" y="150"/>
                </a:cxn>
                <a:cxn ang="0">
                  <a:pos x="210" y="135"/>
                </a:cxn>
                <a:cxn ang="0">
                  <a:pos x="201" y="139"/>
                </a:cxn>
                <a:cxn ang="0">
                  <a:pos x="190" y="129"/>
                </a:cxn>
                <a:cxn ang="0">
                  <a:pos x="186" y="141"/>
                </a:cxn>
                <a:cxn ang="0">
                  <a:pos x="189" y="108"/>
                </a:cxn>
                <a:cxn ang="0">
                  <a:pos x="190" y="85"/>
                </a:cxn>
                <a:cxn ang="0">
                  <a:pos x="173" y="86"/>
                </a:cxn>
                <a:cxn ang="0">
                  <a:pos x="162" y="79"/>
                </a:cxn>
                <a:cxn ang="0">
                  <a:pos x="148" y="79"/>
                </a:cxn>
                <a:cxn ang="0">
                  <a:pos x="128" y="62"/>
                </a:cxn>
                <a:cxn ang="0">
                  <a:pos x="111" y="38"/>
                </a:cxn>
                <a:cxn ang="0">
                  <a:pos x="97" y="36"/>
                </a:cxn>
                <a:cxn ang="0">
                  <a:pos x="74" y="45"/>
                </a:cxn>
                <a:cxn ang="0">
                  <a:pos x="67" y="55"/>
                </a:cxn>
                <a:cxn ang="0">
                  <a:pos x="55" y="50"/>
                </a:cxn>
                <a:cxn ang="0">
                  <a:pos x="48" y="50"/>
                </a:cxn>
                <a:cxn ang="0">
                  <a:pos x="45" y="58"/>
                </a:cxn>
                <a:cxn ang="0">
                  <a:pos x="34" y="66"/>
                </a:cxn>
                <a:cxn ang="0">
                  <a:pos x="23" y="78"/>
                </a:cxn>
                <a:cxn ang="0">
                  <a:pos x="7" y="94"/>
                </a:cxn>
                <a:cxn ang="0">
                  <a:pos x="170" y="18"/>
                </a:cxn>
                <a:cxn ang="0">
                  <a:pos x="239" y="2"/>
                </a:cxn>
              </a:cxnLst>
              <a:rect l="0" t="0" r="r" b="b"/>
              <a:pathLst>
                <a:path w="331" h="157">
                  <a:moveTo>
                    <a:pt x="255" y="0"/>
                  </a:moveTo>
                  <a:lnTo>
                    <a:pt x="255" y="7"/>
                  </a:lnTo>
                  <a:lnTo>
                    <a:pt x="258" y="9"/>
                  </a:lnTo>
                  <a:lnTo>
                    <a:pt x="258" y="14"/>
                  </a:lnTo>
                  <a:lnTo>
                    <a:pt x="259" y="16"/>
                  </a:lnTo>
                  <a:lnTo>
                    <a:pt x="268" y="49"/>
                  </a:lnTo>
                  <a:lnTo>
                    <a:pt x="276" y="83"/>
                  </a:lnTo>
                  <a:lnTo>
                    <a:pt x="287" y="115"/>
                  </a:lnTo>
                  <a:lnTo>
                    <a:pt x="295" y="113"/>
                  </a:lnTo>
                  <a:lnTo>
                    <a:pt x="305" y="109"/>
                  </a:lnTo>
                  <a:lnTo>
                    <a:pt x="315" y="108"/>
                  </a:lnTo>
                  <a:lnTo>
                    <a:pt x="324" y="108"/>
                  </a:lnTo>
                  <a:lnTo>
                    <a:pt x="331" y="113"/>
                  </a:lnTo>
                  <a:lnTo>
                    <a:pt x="326" y="123"/>
                  </a:lnTo>
                  <a:lnTo>
                    <a:pt x="321" y="134"/>
                  </a:lnTo>
                  <a:lnTo>
                    <a:pt x="317" y="147"/>
                  </a:lnTo>
                  <a:lnTo>
                    <a:pt x="309" y="149"/>
                  </a:lnTo>
                  <a:lnTo>
                    <a:pt x="295" y="156"/>
                  </a:lnTo>
                  <a:lnTo>
                    <a:pt x="287" y="157"/>
                  </a:lnTo>
                  <a:lnTo>
                    <a:pt x="289" y="151"/>
                  </a:lnTo>
                  <a:lnTo>
                    <a:pt x="291" y="147"/>
                  </a:lnTo>
                  <a:lnTo>
                    <a:pt x="291" y="146"/>
                  </a:lnTo>
                  <a:lnTo>
                    <a:pt x="289" y="144"/>
                  </a:lnTo>
                  <a:lnTo>
                    <a:pt x="288" y="143"/>
                  </a:lnTo>
                  <a:lnTo>
                    <a:pt x="283" y="141"/>
                  </a:lnTo>
                  <a:lnTo>
                    <a:pt x="282" y="141"/>
                  </a:lnTo>
                  <a:lnTo>
                    <a:pt x="281" y="142"/>
                  </a:lnTo>
                  <a:lnTo>
                    <a:pt x="281" y="143"/>
                  </a:lnTo>
                  <a:lnTo>
                    <a:pt x="277" y="143"/>
                  </a:lnTo>
                  <a:lnTo>
                    <a:pt x="277" y="142"/>
                  </a:lnTo>
                  <a:lnTo>
                    <a:pt x="280" y="140"/>
                  </a:lnTo>
                  <a:lnTo>
                    <a:pt x="281" y="137"/>
                  </a:lnTo>
                  <a:lnTo>
                    <a:pt x="282" y="136"/>
                  </a:lnTo>
                  <a:lnTo>
                    <a:pt x="283" y="136"/>
                  </a:lnTo>
                  <a:lnTo>
                    <a:pt x="283" y="134"/>
                  </a:lnTo>
                  <a:lnTo>
                    <a:pt x="277" y="128"/>
                  </a:lnTo>
                  <a:lnTo>
                    <a:pt x="276" y="126"/>
                  </a:lnTo>
                  <a:lnTo>
                    <a:pt x="276" y="123"/>
                  </a:lnTo>
                  <a:lnTo>
                    <a:pt x="277" y="121"/>
                  </a:lnTo>
                  <a:lnTo>
                    <a:pt x="276" y="121"/>
                  </a:lnTo>
                  <a:lnTo>
                    <a:pt x="274" y="123"/>
                  </a:lnTo>
                  <a:lnTo>
                    <a:pt x="274" y="127"/>
                  </a:lnTo>
                  <a:lnTo>
                    <a:pt x="273" y="128"/>
                  </a:lnTo>
                  <a:lnTo>
                    <a:pt x="273" y="129"/>
                  </a:lnTo>
                  <a:lnTo>
                    <a:pt x="272" y="128"/>
                  </a:lnTo>
                  <a:lnTo>
                    <a:pt x="270" y="128"/>
                  </a:lnTo>
                  <a:lnTo>
                    <a:pt x="267" y="125"/>
                  </a:lnTo>
                  <a:lnTo>
                    <a:pt x="266" y="125"/>
                  </a:lnTo>
                  <a:lnTo>
                    <a:pt x="265" y="126"/>
                  </a:lnTo>
                  <a:lnTo>
                    <a:pt x="264" y="128"/>
                  </a:lnTo>
                  <a:lnTo>
                    <a:pt x="264" y="132"/>
                  </a:lnTo>
                  <a:lnTo>
                    <a:pt x="257" y="127"/>
                  </a:lnTo>
                  <a:lnTo>
                    <a:pt x="253" y="126"/>
                  </a:lnTo>
                  <a:lnTo>
                    <a:pt x="250" y="123"/>
                  </a:lnTo>
                  <a:lnTo>
                    <a:pt x="250" y="118"/>
                  </a:lnTo>
                  <a:lnTo>
                    <a:pt x="251" y="116"/>
                  </a:lnTo>
                  <a:lnTo>
                    <a:pt x="252" y="114"/>
                  </a:lnTo>
                  <a:lnTo>
                    <a:pt x="252" y="113"/>
                  </a:lnTo>
                  <a:lnTo>
                    <a:pt x="253" y="111"/>
                  </a:lnTo>
                  <a:lnTo>
                    <a:pt x="253" y="107"/>
                  </a:lnTo>
                  <a:lnTo>
                    <a:pt x="257" y="108"/>
                  </a:lnTo>
                  <a:lnTo>
                    <a:pt x="260" y="108"/>
                  </a:lnTo>
                  <a:lnTo>
                    <a:pt x="265" y="106"/>
                  </a:lnTo>
                  <a:lnTo>
                    <a:pt x="267" y="104"/>
                  </a:lnTo>
                  <a:lnTo>
                    <a:pt x="267" y="102"/>
                  </a:lnTo>
                  <a:lnTo>
                    <a:pt x="266" y="101"/>
                  </a:lnTo>
                  <a:lnTo>
                    <a:pt x="264" y="100"/>
                  </a:lnTo>
                  <a:lnTo>
                    <a:pt x="261" y="100"/>
                  </a:lnTo>
                  <a:lnTo>
                    <a:pt x="259" y="101"/>
                  </a:lnTo>
                  <a:lnTo>
                    <a:pt x="253" y="101"/>
                  </a:lnTo>
                  <a:lnTo>
                    <a:pt x="252" y="97"/>
                  </a:lnTo>
                  <a:lnTo>
                    <a:pt x="250" y="92"/>
                  </a:lnTo>
                  <a:lnTo>
                    <a:pt x="248" y="87"/>
                  </a:lnTo>
                  <a:lnTo>
                    <a:pt x="248" y="84"/>
                  </a:lnTo>
                  <a:lnTo>
                    <a:pt x="253" y="81"/>
                  </a:lnTo>
                  <a:lnTo>
                    <a:pt x="252" y="79"/>
                  </a:lnTo>
                  <a:lnTo>
                    <a:pt x="251" y="78"/>
                  </a:lnTo>
                  <a:lnTo>
                    <a:pt x="246" y="78"/>
                  </a:lnTo>
                  <a:lnTo>
                    <a:pt x="244" y="77"/>
                  </a:lnTo>
                  <a:lnTo>
                    <a:pt x="243" y="77"/>
                  </a:lnTo>
                  <a:lnTo>
                    <a:pt x="241" y="76"/>
                  </a:lnTo>
                  <a:lnTo>
                    <a:pt x="241" y="71"/>
                  </a:lnTo>
                  <a:lnTo>
                    <a:pt x="244" y="66"/>
                  </a:lnTo>
                  <a:lnTo>
                    <a:pt x="245" y="63"/>
                  </a:lnTo>
                  <a:lnTo>
                    <a:pt x="244" y="59"/>
                  </a:lnTo>
                  <a:lnTo>
                    <a:pt x="241" y="57"/>
                  </a:lnTo>
                  <a:lnTo>
                    <a:pt x="240" y="57"/>
                  </a:lnTo>
                  <a:lnTo>
                    <a:pt x="239" y="58"/>
                  </a:lnTo>
                  <a:lnTo>
                    <a:pt x="239" y="59"/>
                  </a:lnTo>
                  <a:lnTo>
                    <a:pt x="238" y="48"/>
                  </a:lnTo>
                  <a:lnTo>
                    <a:pt x="239" y="41"/>
                  </a:lnTo>
                  <a:lnTo>
                    <a:pt x="245" y="35"/>
                  </a:lnTo>
                  <a:lnTo>
                    <a:pt x="258" y="30"/>
                  </a:lnTo>
                  <a:lnTo>
                    <a:pt x="254" y="29"/>
                  </a:lnTo>
                  <a:lnTo>
                    <a:pt x="252" y="28"/>
                  </a:lnTo>
                  <a:lnTo>
                    <a:pt x="251" y="27"/>
                  </a:lnTo>
                  <a:lnTo>
                    <a:pt x="250" y="24"/>
                  </a:lnTo>
                  <a:lnTo>
                    <a:pt x="250" y="22"/>
                  </a:lnTo>
                  <a:lnTo>
                    <a:pt x="251" y="20"/>
                  </a:lnTo>
                  <a:lnTo>
                    <a:pt x="253" y="16"/>
                  </a:lnTo>
                  <a:lnTo>
                    <a:pt x="253" y="14"/>
                  </a:lnTo>
                  <a:lnTo>
                    <a:pt x="251" y="13"/>
                  </a:lnTo>
                  <a:lnTo>
                    <a:pt x="245" y="13"/>
                  </a:lnTo>
                  <a:lnTo>
                    <a:pt x="241" y="14"/>
                  </a:lnTo>
                  <a:lnTo>
                    <a:pt x="239" y="15"/>
                  </a:lnTo>
                  <a:lnTo>
                    <a:pt x="236" y="16"/>
                  </a:lnTo>
                  <a:lnTo>
                    <a:pt x="236" y="18"/>
                  </a:lnTo>
                  <a:lnTo>
                    <a:pt x="237" y="21"/>
                  </a:lnTo>
                  <a:lnTo>
                    <a:pt x="237" y="22"/>
                  </a:lnTo>
                  <a:lnTo>
                    <a:pt x="238" y="24"/>
                  </a:lnTo>
                  <a:lnTo>
                    <a:pt x="239" y="25"/>
                  </a:lnTo>
                  <a:lnTo>
                    <a:pt x="239" y="30"/>
                  </a:lnTo>
                  <a:lnTo>
                    <a:pt x="234" y="30"/>
                  </a:lnTo>
                  <a:lnTo>
                    <a:pt x="233" y="29"/>
                  </a:lnTo>
                  <a:lnTo>
                    <a:pt x="233" y="25"/>
                  </a:lnTo>
                  <a:lnTo>
                    <a:pt x="231" y="28"/>
                  </a:lnTo>
                  <a:lnTo>
                    <a:pt x="229" y="29"/>
                  </a:lnTo>
                  <a:lnTo>
                    <a:pt x="227" y="31"/>
                  </a:lnTo>
                  <a:lnTo>
                    <a:pt x="226" y="32"/>
                  </a:lnTo>
                  <a:lnTo>
                    <a:pt x="225" y="35"/>
                  </a:lnTo>
                  <a:lnTo>
                    <a:pt x="224" y="36"/>
                  </a:lnTo>
                  <a:lnTo>
                    <a:pt x="219" y="36"/>
                  </a:lnTo>
                  <a:lnTo>
                    <a:pt x="219" y="41"/>
                  </a:lnTo>
                  <a:lnTo>
                    <a:pt x="220" y="42"/>
                  </a:lnTo>
                  <a:lnTo>
                    <a:pt x="220" y="43"/>
                  </a:lnTo>
                  <a:lnTo>
                    <a:pt x="222" y="44"/>
                  </a:lnTo>
                  <a:lnTo>
                    <a:pt x="220" y="45"/>
                  </a:lnTo>
                  <a:lnTo>
                    <a:pt x="219" y="48"/>
                  </a:lnTo>
                  <a:lnTo>
                    <a:pt x="217" y="46"/>
                  </a:lnTo>
                  <a:lnTo>
                    <a:pt x="216" y="45"/>
                  </a:lnTo>
                  <a:lnTo>
                    <a:pt x="210" y="45"/>
                  </a:lnTo>
                  <a:lnTo>
                    <a:pt x="211" y="48"/>
                  </a:lnTo>
                  <a:lnTo>
                    <a:pt x="212" y="49"/>
                  </a:lnTo>
                  <a:lnTo>
                    <a:pt x="211" y="49"/>
                  </a:lnTo>
                  <a:lnTo>
                    <a:pt x="210" y="50"/>
                  </a:lnTo>
                  <a:lnTo>
                    <a:pt x="208" y="50"/>
                  </a:lnTo>
                  <a:lnTo>
                    <a:pt x="208" y="53"/>
                  </a:lnTo>
                  <a:lnTo>
                    <a:pt x="209" y="56"/>
                  </a:lnTo>
                  <a:lnTo>
                    <a:pt x="211" y="58"/>
                  </a:lnTo>
                  <a:lnTo>
                    <a:pt x="213" y="59"/>
                  </a:lnTo>
                  <a:lnTo>
                    <a:pt x="216" y="59"/>
                  </a:lnTo>
                  <a:lnTo>
                    <a:pt x="217" y="60"/>
                  </a:lnTo>
                  <a:lnTo>
                    <a:pt x="219" y="62"/>
                  </a:lnTo>
                  <a:lnTo>
                    <a:pt x="217" y="74"/>
                  </a:lnTo>
                  <a:lnTo>
                    <a:pt x="219" y="86"/>
                  </a:lnTo>
                  <a:lnTo>
                    <a:pt x="222" y="99"/>
                  </a:lnTo>
                  <a:lnTo>
                    <a:pt x="224" y="113"/>
                  </a:lnTo>
                  <a:lnTo>
                    <a:pt x="219" y="113"/>
                  </a:lnTo>
                  <a:lnTo>
                    <a:pt x="217" y="112"/>
                  </a:lnTo>
                  <a:lnTo>
                    <a:pt x="217" y="111"/>
                  </a:lnTo>
                  <a:lnTo>
                    <a:pt x="216" y="108"/>
                  </a:lnTo>
                  <a:lnTo>
                    <a:pt x="216" y="107"/>
                  </a:lnTo>
                  <a:lnTo>
                    <a:pt x="213" y="116"/>
                  </a:lnTo>
                  <a:lnTo>
                    <a:pt x="216" y="123"/>
                  </a:lnTo>
                  <a:lnTo>
                    <a:pt x="220" y="129"/>
                  </a:lnTo>
                  <a:lnTo>
                    <a:pt x="227" y="134"/>
                  </a:lnTo>
                  <a:lnTo>
                    <a:pt x="236" y="139"/>
                  </a:lnTo>
                  <a:lnTo>
                    <a:pt x="243" y="143"/>
                  </a:lnTo>
                  <a:lnTo>
                    <a:pt x="247" y="149"/>
                  </a:lnTo>
                  <a:lnTo>
                    <a:pt x="240" y="150"/>
                  </a:lnTo>
                  <a:lnTo>
                    <a:pt x="231" y="149"/>
                  </a:lnTo>
                  <a:lnTo>
                    <a:pt x="222" y="147"/>
                  </a:lnTo>
                  <a:lnTo>
                    <a:pt x="213" y="142"/>
                  </a:lnTo>
                  <a:lnTo>
                    <a:pt x="210" y="135"/>
                  </a:lnTo>
                  <a:lnTo>
                    <a:pt x="209" y="135"/>
                  </a:lnTo>
                  <a:lnTo>
                    <a:pt x="208" y="137"/>
                  </a:lnTo>
                  <a:lnTo>
                    <a:pt x="208" y="143"/>
                  </a:lnTo>
                  <a:lnTo>
                    <a:pt x="201" y="139"/>
                  </a:lnTo>
                  <a:lnTo>
                    <a:pt x="198" y="135"/>
                  </a:lnTo>
                  <a:lnTo>
                    <a:pt x="196" y="133"/>
                  </a:lnTo>
                  <a:lnTo>
                    <a:pt x="194" y="129"/>
                  </a:lnTo>
                  <a:lnTo>
                    <a:pt x="190" y="129"/>
                  </a:lnTo>
                  <a:lnTo>
                    <a:pt x="188" y="130"/>
                  </a:lnTo>
                  <a:lnTo>
                    <a:pt x="187" y="132"/>
                  </a:lnTo>
                  <a:lnTo>
                    <a:pt x="186" y="134"/>
                  </a:lnTo>
                  <a:lnTo>
                    <a:pt x="186" y="141"/>
                  </a:lnTo>
                  <a:lnTo>
                    <a:pt x="181" y="134"/>
                  </a:lnTo>
                  <a:lnTo>
                    <a:pt x="181" y="126"/>
                  </a:lnTo>
                  <a:lnTo>
                    <a:pt x="184" y="118"/>
                  </a:lnTo>
                  <a:lnTo>
                    <a:pt x="189" y="108"/>
                  </a:lnTo>
                  <a:lnTo>
                    <a:pt x="192" y="99"/>
                  </a:lnTo>
                  <a:lnTo>
                    <a:pt x="194" y="90"/>
                  </a:lnTo>
                  <a:lnTo>
                    <a:pt x="192" y="87"/>
                  </a:lnTo>
                  <a:lnTo>
                    <a:pt x="190" y="85"/>
                  </a:lnTo>
                  <a:lnTo>
                    <a:pt x="186" y="85"/>
                  </a:lnTo>
                  <a:lnTo>
                    <a:pt x="181" y="87"/>
                  </a:lnTo>
                  <a:lnTo>
                    <a:pt x="176" y="87"/>
                  </a:lnTo>
                  <a:lnTo>
                    <a:pt x="173" y="86"/>
                  </a:lnTo>
                  <a:lnTo>
                    <a:pt x="170" y="84"/>
                  </a:lnTo>
                  <a:lnTo>
                    <a:pt x="168" y="83"/>
                  </a:lnTo>
                  <a:lnTo>
                    <a:pt x="166" y="80"/>
                  </a:lnTo>
                  <a:lnTo>
                    <a:pt x="162" y="79"/>
                  </a:lnTo>
                  <a:lnTo>
                    <a:pt x="156" y="79"/>
                  </a:lnTo>
                  <a:lnTo>
                    <a:pt x="154" y="80"/>
                  </a:lnTo>
                  <a:lnTo>
                    <a:pt x="151" y="80"/>
                  </a:lnTo>
                  <a:lnTo>
                    <a:pt x="148" y="79"/>
                  </a:lnTo>
                  <a:lnTo>
                    <a:pt x="148" y="70"/>
                  </a:lnTo>
                  <a:lnTo>
                    <a:pt x="145" y="64"/>
                  </a:lnTo>
                  <a:lnTo>
                    <a:pt x="138" y="62"/>
                  </a:lnTo>
                  <a:lnTo>
                    <a:pt x="128" y="62"/>
                  </a:lnTo>
                  <a:lnTo>
                    <a:pt x="118" y="48"/>
                  </a:lnTo>
                  <a:lnTo>
                    <a:pt x="117" y="41"/>
                  </a:lnTo>
                  <a:lnTo>
                    <a:pt x="114" y="39"/>
                  </a:lnTo>
                  <a:lnTo>
                    <a:pt x="111" y="38"/>
                  </a:lnTo>
                  <a:lnTo>
                    <a:pt x="106" y="37"/>
                  </a:lnTo>
                  <a:lnTo>
                    <a:pt x="103" y="37"/>
                  </a:lnTo>
                  <a:lnTo>
                    <a:pt x="99" y="36"/>
                  </a:lnTo>
                  <a:lnTo>
                    <a:pt x="97" y="36"/>
                  </a:lnTo>
                  <a:lnTo>
                    <a:pt x="94" y="35"/>
                  </a:lnTo>
                  <a:lnTo>
                    <a:pt x="91" y="35"/>
                  </a:lnTo>
                  <a:lnTo>
                    <a:pt x="75" y="43"/>
                  </a:lnTo>
                  <a:lnTo>
                    <a:pt x="74" y="45"/>
                  </a:lnTo>
                  <a:lnTo>
                    <a:pt x="71" y="48"/>
                  </a:lnTo>
                  <a:lnTo>
                    <a:pt x="70" y="50"/>
                  </a:lnTo>
                  <a:lnTo>
                    <a:pt x="68" y="52"/>
                  </a:lnTo>
                  <a:lnTo>
                    <a:pt x="67" y="55"/>
                  </a:lnTo>
                  <a:lnTo>
                    <a:pt x="64" y="55"/>
                  </a:lnTo>
                  <a:lnTo>
                    <a:pt x="61" y="53"/>
                  </a:lnTo>
                  <a:lnTo>
                    <a:pt x="59" y="52"/>
                  </a:lnTo>
                  <a:lnTo>
                    <a:pt x="55" y="50"/>
                  </a:lnTo>
                  <a:lnTo>
                    <a:pt x="53" y="49"/>
                  </a:lnTo>
                  <a:lnTo>
                    <a:pt x="50" y="49"/>
                  </a:lnTo>
                  <a:lnTo>
                    <a:pt x="49" y="50"/>
                  </a:lnTo>
                  <a:lnTo>
                    <a:pt x="48" y="50"/>
                  </a:lnTo>
                  <a:lnTo>
                    <a:pt x="48" y="51"/>
                  </a:lnTo>
                  <a:lnTo>
                    <a:pt x="47" y="52"/>
                  </a:lnTo>
                  <a:lnTo>
                    <a:pt x="46" y="55"/>
                  </a:lnTo>
                  <a:lnTo>
                    <a:pt x="45" y="58"/>
                  </a:lnTo>
                  <a:lnTo>
                    <a:pt x="42" y="60"/>
                  </a:lnTo>
                  <a:lnTo>
                    <a:pt x="40" y="64"/>
                  </a:lnTo>
                  <a:lnTo>
                    <a:pt x="38" y="65"/>
                  </a:lnTo>
                  <a:lnTo>
                    <a:pt x="34" y="66"/>
                  </a:lnTo>
                  <a:lnTo>
                    <a:pt x="31" y="66"/>
                  </a:lnTo>
                  <a:lnTo>
                    <a:pt x="28" y="67"/>
                  </a:lnTo>
                  <a:lnTo>
                    <a:pt x="25" y="71"/>
                  </a:lnTo>
                  <a:lnTo>
                    <a:pt x="23" y="78"/>
                  </a:lnTo>
                  <a:lnTo>
                    <a:pt x="20" y="81"/>
                  </a:lnTo>
                  <a:lnTo>
                    <a:pt x="16" y="86"/>
                  </a:lnTo>
                  <a:lnTo>
                    <a:pt x="12" y="87"/>
                  </a:lnTo>
                  <a:lnTo>
                    <a:pt x="7" y="94"/>
                  </a:lnTo>
                  <a:lnTo>
                    <a:pt x="0" y="51"/>
                  </a:lnTo>
                  <a:lnTo>
                    <a:pt x="126" y="28"/>
                  </a:lnTo>
                  <a:lnTo>
                    <a:pt x="146" y="23"/>
                  </a:lnTo>
                  <a:lnTo>
                    <a:pt x="170" y="18"/>
                  </a:lnTo>
                  <a:lnTo>
                    <a:pt x="194" y="14"/>
                  </a:lnTo>
                  <a:lnTo>
                    <a:pt x="206" y="10"/>
                  </a:lnTo>
                  <a:lnTo>
                    <a:pt x="222" y="7"/>
                  </a:lnTo>
                  <a:lnTo>
                    <a:pt x="239" y="2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98">
              <a:extLst>
                <a:ext uri="{FF2B5EF4-FFF2-40B4-BE49-F238E27FC236}">
                  <a16:creationId xmlns:a16="http://schemas.microsoft.com/office/drawing/2014/main" id="{CF1B2A03-F1D2-46F9-8F51-96B1282A3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0772" y="3128343"/>
              <a:ext cx="44943" cy="100670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5" y="4"/>
                </a:cxn>
                <a:cxn ang="0">
                  <a:pos x="25" y="8"/>
                </a:cxn>
                <a:cxn ang="0">
                  <a:pos x="24" y="14"/>
                </a:cxn>
                <a:cxn ang="0">
                  <a:pos x="21" y="20"/>
                </a:cxn>
                <a:cxn ang="0">
                  <a:pos x="19" y="27"/>
                </a:cxn>
                <a:cxn ang="0">
                  <a:pos x="18" y="34"/>
                </a:cxn>
                <a:cxn ang="0">
                  <a:pos x="20" y="40"/>
                </a:cxn>
                <a:cxn ang="0">
                  <a:pos x="6" y="56"/>
                </a:cxn>
                <a:cxn ang="0">
                  <a:pos x="0" y="56"/>
                </a:cxn>
                <a:cxn ang="0">
                  <a:pos x="2" y="44"/>
                </a:cxn>
                <a:cxn ang="0">
                  <a:pos x="6" y="32"/>
                </a:cxn>
                <a:cxn ang="0">
                  <a:pos x="12" y="22"/>
                </a:cxn>
                <a:cxn ang="0">
                  <a:pos x="12" y="16"/>
                </a:cxn>
                <a:cxn ang="0">
                  <a:pos x="10" y="14"/>
                </a:cxn>
                <a:cxn ang="0">
                  <a:pos x="6" y="14"/>
                </a:cxn>
                <a:cxn ang="0">
                  <a:pos x="7" y="11"/>
                </a:cxn>
                <a:cxn ang="0">
                  <a:pos x="10" y="8"/>
                </a:cxn>
                <a:cxn ang="0">
                  <a:pos x="13" y="6"/>
                </a:cxn>
                <a:cxn ang="0">
                  <a:pos x="16" y="5"/>
                </a:cxn>
                <a:cxn ang="0">
                  <a:pos x="20" y="0"/>
                </a:cxn>
              </a:cxnLst>
              <a:rect l="0" t="0" r="r" b="b"/>
              <a:pathLst>
                <a:path w="25" h="56">
                  <a:moveTo>
                    <a:pt x="20" y="0"/>
                  </a:moveTo>
                  <a:lnTo>
                    <a:pt x="25" y="4"/>
                  </a:lnTo>
                  <a:lnTo>
                    <a:pt x="25" y="8"/>
                  </a:lnTo>
                  <a:lnTo>
                    <a:pt x="24" y="14"/>
                  </a:lnTo>
                  <a:lnTo>
                    <a:pt x="21" y="20"/>
                  </a:lnTo>
                  <a:lnTo>
                    <a:pt x="19" y="27"/>
                  </a:lnTo>
                  <a:lnTo>
                    <a:pt x="18" y="34"/>
                  </a:lnTo>
                  <a:lnTo>
                    <a:pt x="20" y="40"/>
                  </a:lnTo>
                  <a:lnTo>
                    <a:pt x="6" y="56"/>
                  </a:lnTo>
                  <a:lnTo>
                    <a:pt x="0" y="56"/>
                  </a:lnTo>
                  <a:lnTo>
                    <a:pt x="2" y="44"/>
                  </a:lnTo>
                  <a:lnTo>
                    <a:pt x="6" y="3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10" y="14"/>
                  </a:lnTo>
                  <a:lnTo>
                    <a:pt x="6" y="14"/>
                  </a:lnTo>
                  <a:lnTo>
                    <a:pt x="7" y="11"/>
                  </a:lnTo>
                  <a:lnTo>
                    <a:pt x="10" y="8"/>
                  </a:lnTo>
                  <a:lnTo>
                    <a:pt x="13" y="6"/>
                  </a:lnTo>
                  <a:lnTo>
                    <a:pt x="16" y="5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99">
              <a:extLst>
                <a:ext uri="{FF2B5EF4-FFF2-40B4-BE49-F238E27FC236}">
                  <a16:creationId xmlns:a16="http://schemas.microsoft.com/office/drawing/2014/main" id="{959CDBFC-C49F-424E-8204-FDCB41E50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2525" y="3518441"/>
              <a:ext cx="1105577" cy="393694"/>
            </a:xfrm>
            <a:custGeom>
              <a:avLst/>
              <a:gdLst/>
              <a:ahLst/>
              <a:cxnLst>
                <a:cxn ang="0">
                  <a:pos x="615" y="2"/>
                </a:cxn>
                <a:cxn ang="0">
                  <a:pos x="612" y="11"/>
                </a:cxn>
                <a:cxn ang="0">
                  <a:pos x="612" y="22"/>
                </a:cxn>
                <a:cxn ang="0">
                  <a:pos x="601" y="32"/>
                </a:cxn>
                <a:cxn ang="0">
                  <a:pos x="587" y="47"/>
                </a:cxn>
                <a:cxn ang="0">
                  <a:pos x="572" y="54"/>
                </a:cxn>
                <a:cxn ang="0">
                  <a:pos x="558" y="65"/>
                </a:cxn>
                <a:cxn ang="0">
                  <a:pos x="556" y="62"/>
                </a:cxn>
                <a:cxn ang="0">
                  <a:pos x="555" y="60"/>
                </a:cxn>
                <a:cxn ang="0">
                  <a:pos x="549" y="61"/>
                </a:cxn>
                <a:cxn ang="0">
                  <a:pos x="547" y="64"/>
                </a:cxn>
                <a:cxn ang="0">
                  <a:pos x="544" y="69"/>
                </a:cxn>
                <a:cxn ang="0">
                  <a:pos x="539" y="71"/>
                </a:cxn>
                <a:cxn ang="0">
                  <a:pos x="534" y="79"/>
                </a:cxn>
                <a:cxn ang="0">
                  <a:pos x="521" y="91"/>
                </a:cxn>
                <a:cxn ang="0">
                  <a:pos x="504" y="107"/>
                </a:cxn>
                <a:cxn ang="0">
                  <a:pos x="481" y="117"/>
                </a:cxn>
                <a:cxn ang="0">
                  <a:pos x="462" y="133"/>
                </a:cxn>
                <a:cxn ang="0">
                  <a:pos x="447" y="153"/>
                </a:cxn>
                <a:cxn ang="0">
                  <a:pos x="441" y="177"/>
                </a:cxn>
                <a:cxn ang="0">
                  <a:pos x="219" y="201"/>
                </a:cxn>
                <a:cxn ang="0">
                  <a:pos x="114" y="212"/>
                </a:cxn>
                <a:cxn ang="0">
                  <a:pos x="31" y="218"/>
                </a:cxn>
                <a:cxn ang="0">
                  <a:pos x="0" y="217"/>
                </a:cxn>
                <a:cxn ang="0">
                  <a:pos x="3" y="215"/>
                </a:cxn>
                <a:cxn ang="0">
                  <a:pos x="7" y="200"/>
                </a:cxn>
                <a:cxn ang="0">
                  <a:pos x="12" y="181"/>
                </a:cxn>
                <a:cxn ang="0">
                  <a:pos x="8" y="175"/>
                </a:cxn>
                <a:cxn ang="0">
                  <a:pos x="15" y="170"/>
                </a:cxn>
                <a:cxn ang="0">
                  <a:pos x="20" y="167"/>
                </a:cxn>
                <a:cxn ang="0">
                  <a:pos x="20" y="160"/>
                </a:cxn>
                <a:cxn ang="0">
                  <a:pos x="19" y="155"/>
                </a:cxn>
                <a:cxn ang="0">
                  <a:pos x="21" y="152"/>
                </a:cxn>
                <a:cxn ang="0">
                  <a:pos x="24" y="151"/>
                </a:cxn>
                <a:cxn ang="0">
                  <a:pos x="28" y="149"/>
                </a:cxn>
                <a:cxn ang="0">
                  <a:pos x="31" y="141"/>
                </a:cxn>
                <a:cxn ang="0">
                  <a:pos x="35" y="135"/>
                </a:cxn>
                <a:cxn ang="0">
                  <a:pos x="36" y="133"/>
                </a:cxn>
                <a:cxn ang="0">
                  <a:pos x="34" y="132"/>
                </a:cxn>
                <a:cxn ang="0">
                  <a:pos x="30" y="127"/>
                </a:cxn>
                <a:cxn ang="0">
                  <a:pos x="36" y="117"/>
                </a:cxn>
                <a:cxn ang="0">
                  <a:pos x="38" y="107"/>
                </a:cxn>
                <a:cxn ang="0">
                  <a:pos x="38" y="104"/>
                </a:cxn>
                <a:cxn ang="0">
                  <a:pos x="41" y="100"/>
                </a:cxn>
                <a:cxn ang="0">
                  <a:pos x="39" y="95"/>
                </a:cxn>
                <a:cxn ang="0">
                  <a:pos x="44" y="93"/>
                </a:cxn>
                <a:cxn ang="0">
                  <a:pos x="48" y="79"/>
                </a:cxn>
                <a:cxn ang="0">
                  <a:pos x="151" y="70"/>
                </a:cxn>
                <a:cxn ang="0">
                  <a:pos x="152" y="62"/>
                </a:cxn>
                <a:cxn ang="0">
                  <a:pos x="151" y="57"/>
                </a:cxn>
                <a:cxn ang="0">
                  <a:pos x="149" y="56"/>
                </a:cxn>
                <a:cxn ang="0">
                  <a:pos x="179" y="53"/>
                </a:cxn>
                <a:cxn ang="0">
                  <a:pos x="251" y="47"/>
                </a:cxn>
                <a:cxn ang="0">
                  <a:pos x="340" y="37"/>
                </a:cxn>
                <a:cxn ang="0">
                  <a:pos x="411" y="32"/>
                </a:cxn>
                <a:cxn ang="0">
                  <a:pos x="471" y="23"/>
                </a:cxn>
                <a:cxn ang="0">
                  <a:pos x="524" y="16"/>
                </a:cxn>
                <a:cxn ang="0">
                  <a:pos x="584" y="7"/>
                </a:cxn>
              </a:cxnLst>
              <a:rect l="0" t="0" r="r" b="b"/>
              <a:pathLst>
                <a:path w="615" h="219">
                  <a:moveTo>
                    <a:pt x="612" y="0"/>
                  </a:moveTo>
                  <a:lnTo>
                    <a:pt x="615" y="2"/>
                  </a:lnTo>
                  <a:lnTo>
                    <a:pt x="615" y="6"/>
                  </a:lnTo>
                  <a:lnTo>
                    <a:pt x="612" y="11"/>
                  </a:lnTo>
                  <a:lnTo>
                    <a:pt x="611" y="16"/>
                  </a:lnTo>
                  <a:lnTo>
                    <a:pt x="612" y="22"/>
                  </a:lnTo>
                  <a:lnTo>
                    <a:pt x="605" y="26"/>
                  </a:lnTo>
                  <a:lnTo>
                    <a:pt x="601" y="32"/>
                  </a:lnTo>
                  <a:lnTo>
                    <a:pt x="596" y="48"/>
                  </a:lnTo>
                  <a:lnTo>
                    <a:pt x="587" y="47"/>
                  </a:lnTo>
                  <a:lnTo>
                    <a:pt x="579" y="49"/>
                  </a:lnTo>
                  <a:lnTo>
                    <a:pt x="572" y="54"/>
                  </a:lnTo>
                  <a:lnTo>
                    <a:pt x="562" y="68"/>
                  </a:lnTo>
                  <a:lnTo>
                    <a:pt x="558" y="65"/>
                  </a:lnTo>
                  <a:lnTo>
                    <a:pt x="556" y="64"/>
                  </a:lnTo>
                  <a:lnTo>
                    <a:pt x="556" y="62"/>
                  </a:lnTo>
                  <a:lnTo>
                    <a:pt x="555" y="61"/>
                  </a:lnTo>
                  <a:lnTo>
                    <a:pt x="555" y="60"/>
                  </a:lnTo>
                  <a:lnTo>
                    <a:pt x="552" y="60"/>
                  </a:lnTo>
                  <a:lnTo>
                    <a:pt x="549" y="61"/>
                  </a:lnTo>
                  <a:lnTo>
                    <a:pt x="548" y="63"/>
                  </a:lnTo>
                  <a:lnTo>
                    <a:pt x="547" y="64"/>
                  </a:lnTo>
                  <a:lnTo>
                    <a:pt x="546" y="67"/>
                  </a:lnTo>
                  <a:lnTo>
                    <a:pt x="544" y="69"/>
                  </a:lnTo>
                  <a:lnTo>
                    <a:pt x="542" y="71"/>
                  </a:lnTo>
                  <a:lnTo>
                    <a:pt x="539" y="71"/>
                  </a:lnTo>
                  <a:lnTo>
                    <a:pt x="537" y="70"/>
                  </a:lnTo>
                  <a:lnTo>
                    <a:pt x="534" y="79"/>
                  </a:lnTo>
                  <a:lnTo>
                    <a:pt x="531" y="90"/>
                  </a:lnTo>
                  <a:lnTo>
                    <a:pt x="521" y="91"/>
                  </a:lnTo>
                  <a:lnTo>
                    <a:pt x="512" y="98"/>
                  </a:lnTo>
                  <a:lnTo>
                    <a:pt x="504" y="107"/>
                  </a:lnTo>
                  <a:lnTo>
                    <a:pt x="497" y="116"/>
                  </a:lnTo>
                  <a:lnTo>
                    <a:pt x="481" y="117"/>
                  </a:lnTo>
                  <a:lnTo>
                    <a:pt x="469" y="123"/>
                  </a:lnTo>
                  <a:lnTo>
                    <a:pt x="462" y="133"/>
                  </a:lnTo>
                  <a:lnTo>
                    <a:pt x="459" y="147"/>
                  </a:lnTo>
                  <a:lnTo>
                    <a:pt x="447" y="153"/>
                  </a:lnTo>
                  <a:lnTo>
                    <a:pt x="441" y="153"/>
                  </a:lnTo>
                  <a:lnTo>
                    <a:pt x="441" y="177"/>
                  </a:lnTo>
                  <a:lnTo>
                    <a:pt x="331" y="189"/>
                  </a:lnTo>
                  <a:lnTo>
                    <a:pt x="219" y="201"/>
                  </a:lnTo>
                  <a:lnTo>
                    <a:pt x="166" y="205"/>
                  </a:lnTo>
                  <a:lnTo>
                    <a:pt x="114" y="212"/>
                  </a:lnTo>
                  <a:lnTo>
                    <a:pt x="62" y="217"/>
                  </a:lnTo>
                  <a:lnTo>
                    <a:pt x="31" y="218"/>
                  </a:lnTo>
                  <a:lnTo>
                    <a:pt x="0" y="219"/>
                  </a:lnTo>
                  <a:lnTo>
                    <a:pt x="0" y="217"/>
                  </a:lnTo>
                  <a:lnTo>
                    <a:pt x="2" y="216"/>
                  </a:lnTo>
                  <a:lnTo>
                    <a:pt x="3" y="215"/>
                  </a:lnTo>
                  <a:lnTo>
                    <a:pt x="10" y="211"/>
                  </a:lnTo>
                  <a:lnTo>
                    <a:pt x="7" y="200"/>
                  </a:lnTo>
                  <a:lnTo>
                    <a:pt x="8" y="190"/>
                  </a:lnTo>
                  <a:lnTo>
                    <a:pt x="12" y="181"/>
                  </a:lnTo>
                  <a:lnTo>
                    <a:pt x="8" y="177"/>
                  </a:lnTo>
                  <a:lnTo>
                    <a:pt x="8" y="175"/>
                  </a:lnTo>
                  <a:lnTo>
                    <a:pt x="10" y="173"/>
                  </a:lnTo>
                  <a:lnTo>
                    <a:pt x="15" y="170"/>
                  </a:lnTo>
                  <a:lnTo>
                    <a:pt x="16" y="170"/>
                  </a:lnTo>
                  <a:lnTo>
                    <a:pt x="20" y="167"/>
                  </a:lnTo>
                  <a:lnTo>
                    <a:pt x="21" y="163"/>
                  </a:lnTo>
                  <a:lnTo>
                    <a:pt x="20" y="160"/>
                  </a:lnTo>
                  <a:lnTo>
                    <a:pt x="20" y="158"/>
                  </a:lnTo>
                  <a:lnTo>
                    <a:pt x="19" y="155"/>
                  </a:lnTo>
                  <a:lnTo>
                    <a:pt x="20" y="153"/>
                  </a:lnTo>
                  <a:lnTo>
                    <a:pt x="21" y="152"/>
                  </a:lnTo>
                  <a:lnTo>
                    <a:pt x="22" y="152"/>
                  </a:lnTo>
                  <a:lnTo>
                    <a:pt x="24" y="151"/>
                  </a:lnTo>
                  <a:lnTo>
                    <a:pt x="27" y="151"/>
                  </a:lnTo>
                  <a:lnTo>
                    <a:pt x="28" y="149"/>
                  </a:lnTo>
                  <a:lnTo>
                    <a:pt x="30" y="145"/>
                  </a:lnTo>
                  <a:lnTo>
                    <a:pt x="31" y="141"/>
                  </a:lnTo>
                  <a:lnTo>
                    <a:pt x="34" y="138"/>
                  </a:lnTo>
                  <a:lnTo>
                    <a:pt x="35" y="135"/>
                  </a:lnTo>
                  <a:lnTo>
                    <a:pt x="36" y="134"/>
                  </a:lnTo>
                  <a:lnTo>
                    <a:pt x="36" y="133"/>
                  </a:lnTo>
                  <a:lnTo>
                    <a:pt x="35" y="132"/>
                  </a:lnTo>
                  <a:lnTo>
                    <a:pt x="34" y="132"/>
                  </a:lnTo>
                  <a:lnTo>
                    <a:pt x="31" y="130"/>
                  </a:lnTo>
                  <a:lnTo>
                    <a:pt x="30" y="127"/>
                  </a:lnTo>
                  <a:lnTo>
                    <a:pt x="32" y="121"/>
                  </a:lnTo>
                  <a:lnTo>
                    <a:pt x="36" y="117"/>
                  </a:lnTo>
                  <a:lnTo>
                    <a:pt x="38" y="112"/>
                  </a:lnTo>
                  <a:lnTo>
                    <a:pt x="38" y="107"/>
                  </a:lnTo>
                  <a:lnTo>
                    <a:pt x="36" y="104"/>
                  </a:lnTo>
                  <a:lnTo>
                    <a:pt x="38" y="104"/>
                  </a:lnTo>
                  <a:lnTo>
                    <a:pt x="41" y="102"/>
                  </a:lnTo>
                  <a:lnTo>
                    <a:pt x="41" y="100"/>
                  </a:lnTo>
                  <a:lnTo>
                    <a:pt x="39" y="98"/>
                  </a:lnTo>
                  <a:lnTo>
                    <a:pt x="39" y="95"/>
                  </a:lnTo>
                  <a:lnTo>
                    <a:pt x="38" y="93"/>
                  </a:lnTo>
                  <a:lnTo>
                    <a:pt x="44" y="93"/>
                  </a:lnTo>
                  <a:lnTo>
                    <a:pt x="44" y="83"/>
                  </a:lnTo>
                  <a:lnTo>
                    <a:pt x="48" y="79"/>
                  </a:lnTo>
                  <a:lnTo>
                    <a:pt x="100" y="76"/>
                  </a:lnTo>
                  <a:lnTo>
                    <a:pt x="151" y="70"/>
                  </a:lnTo>
                  <a:lnTo>
                    <a:pt x="151" y="64"/>
                  </a:lnTo>
                  <a:lnTo>
                    <a:pt x="152" y="62"/>
                  </a:lnTo>
                  <a:lnTo>
                    <a:pt x="152" y="60"/>
                  </a:lnTo>
                  <a:lnTo>
                    <a:pt x="151" y="57"/>
                  </a:lnTo>
                  <a:lnTo>
                    <a:pt x="150" y="56"/>
                  </a:lnTo>
                  <a:lnTo>
                    <a:pt x="149" y="56"/>
                  </a:lnTo>
                  <a:lnTo>
                    <a:pt x="163" y="55"/>
                  </a:lnTo>
                  <a:lnTo>
                    <a:pt x="179" y="53"/>
                  </a:lnTo>
                  <a:lnTo>
                    <a:pt x="197" y="51"/>
                  </a:lnTo>
                  <a:lnTo>
                    <a:pt x="251" y="47"/>
                  </a:lnTo>
                  <a:lnTo>
                    <a:pt x="308" y="42"/>
                  </a:lnTo>
                  <a:lnTo>
                    <a:pt x="340" y="37"/>
                  </a:lnTo>
                  <a:lnTo>
                    <a:pt x="371" y="34"/>
                  </a:lnTo>
                  <a:lnTo>
                    <a:pt x="411" y="32"/>
                  </a:lnTo>
                  <a:lnTo>
                    <a:pt x="449" y="28"/>
                  </a:lnTo>
                  <a:lnTo>
                    <a:pt x="471" y="23"/>
                  </a:lnTo>
                  <a:lnTo>
                    <a:pt x="492" y="20"/>
                  </a:lnTo>
                  <a:lnTo>
                    <a:pt x="524" y="16"/>
                  </a:lnTo>
                  <a:lnTo>
                    <a:pt x="554" y="13"/>
                  </a:lnTo>
                  <a:lnTo>
                    <a:pt x="584" y="7"/>
                  </a:lnTo>
                  <a:lnTo>
                    <a:pt x="612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100">
              <a:extLst>
                <a:ext uri="{FF2B5EF4-FFF2-40B4-BE49-F238E27FC236}">
                  <a16:creationId xmlns:a16="http://schemas.microsoft.com/office/drawing/2014/main" id="{CB9C564C-2EBD-444A-9C68-2BBEF997E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8900" y="3392603"/>
              <a:ext cx="1119959" cy="501555"/>
            </a:xfrm>
            <a:custGeom>
              <a:avLst/>
              <a:gdLst/>
              <a:ahLst/>
              <a:cxnLst>
                <a:cxn ang="0">
                  <a:pos x="598" y="21"/>
                </a:cxn>
                <a:cxn ang="0">
                  <a:pos x="598" y="25"/>
                </a:cxn>
                <a:cxn ang="0">
                  <a:pos x="574" y="22"/>
                </a:cxn>
                <a:cxn ang="0">
                  <a:pos x="586" y="34"/>
                </a:cxn>
                <a:cxn ang="0">
                  <a:pos x="570" y="39"/>
                </a:cxn>
                <a:cxn ang="0">
                  <a:pos x="556" y="50"/>
                </a:cxn>
                <a:cxn ang="0">
                  <a:pos x="537" y="36"/>
                </a:cxn>
                <a:cxn ang="0">
                  <a:pos x="558" y="63"/>
                </a:cxn>
                <a:cxn ang="0">
                  <a:pos x="567" y="57"/>
                </a:cxn>
                <a:cxn ang="0">
                  <a:pos x="574" y="58"/>
                </a:cxn>
                <a:cxn ang="0">
                  <a:pos x="592" y="68"/>
                </a:cxn>
                <a:cxn ang="0">
                  <a:pos x="604" y="78"/>
                </a:cxn>
                <a:cxn ang="0">
                  <a:pos x="614" y="55"/>
                </a:cxn>
                <a:cxn ang="0">
                  <a:pos x="623" y="78"/>
                </a:cxn>
                <a:cxn ang="0">
                  <a:pos x="604" y="106"/>
                </a:cxn>
                <a:cxn ang="0">
                  <a:pos x="580" y="98"/>
                </a:cxn>
                <a:cxn ang="0">
                  <a:pos x="571" y="104"/>
                </a:cxn>
                <a:cxn ang="0">
                  <a:pos x="564" y="98"/>
                </a:cxn>
                <a:cxn ang="0">
                  <a:pos x="560" y="110"/>
                </a:cxn>
                <a:cxn ang="0">
                  <a:pos x="545" y="114"/>
                </a:cxn>
                <a:cxn ang="0">
                  <a:pos x="569" y="127"/>
                </a:cxn>
                <a:cxn ang="0">
                  <a:pos x="567" y="135"/>
                </a:cxn>
                <a:cxn ang="0">
                  <a:pos x="560" y="152"/>
                </a:cxn>
                <a:cxn ang="0">
                  <a:pos x="540" y="148"/>
                </a:cxn>
                <a:cxn ang="0">
                  <a:pos x="569" y="154"/>
                </a:cxn>
                <a:cxn ang="0">
                  <a:pos x="585" y="148"/>
                </a:cxn>
                <a:cxn ang="0">
                  <a:pos x="588" y="162"/>
                </a:cxn>
                <a:cxn ang="0">
                  <a:pos x="581" y="168"/>
                </a:cxn>
                <a:cxn ang="0">
                  <a:pos x="564" y="174"/>
                </a:cxn>
                <a:cxn ang="0">
                  <a:pos x="530" y="197"/>
                </a:cxn>
                <a:cxn ang="0">
                  <a:pos x="522" y="187"/>
                </a:cxn>
                <a:cxn ang="0">
                  <a:pos x="509" y="218"/>
                </a:cxn>
                <a:cxn ang="0">
                  <a:pos x="493" y="244"/>
                </a:cxn>
                <a:cxn ang="0">
                  <a:pos x="462" y="274"/>
                </a:cxn>
                <a:cxn ang="0">
                  <a:pos x="435" y="266"/>
                </a:cxn>
                <a:cxn ang="0">
                  <a:pos x="415" y="253"/>
                </a:cxn>
                <a:cxn ang="0">
                  <a:pos x="403" y="247"/>
                </a:cxn>
                <a:cxn ang="0">
                  <a:pos x="396" y="240"/>
                </a:cxn>
                <a:cxn ang="0">
                  <a:pos x="368" y="221"/>
                </a:cxn>
                <a:cxn ang="0">
                  <a:pos x="333" y="210"/>
                </a:cxn>
                <a:cxn ang="0">
                  <a:pos x="266" y="214"/>
                </a:cxn>
                <a:cxn ang="0">
                  <a:pos x="179" y="203"/>
                </a:cxn>
                <a:cxn ang="0">
                  <a:pos x="129" y="215"/>
                </a:cxn>
                <a:cxn ang="0">
                  <a:pos x="106" y="225"/>
                </a:cxn>
                <a:cxn ang="0">
                  <a:pos x="83" y="236"/>
                </a:cxn>
                <a:cxn ang="0">
                  <a:pos x="0" y="247"/>
                </a:cxn>
                <a:cxn ang="0">
                  <a:pos x="18" y="219"/>
                </a:cxn>
                <a:cxn ang="0">
                  <a:pos x="20" y="203"/>
                </a:cxn>
                <a:cxn ang="0">
                  <a:pos x="61" y="183"/>
                </a:cxn>
                <a:cxn ang="0">
                  <a:pos x="88" y="163"/>
                </a:cxn>
                <a:cxn ang="0">
                  <a:pos x="112" y="139"/>
                </a:cxn>
                <a:cxn ang="0">
                  <a:pos x="132" y="126"/>
                </a:cxn>
                <a:cxn ang="0">
                  <a:pos x="158" y="112"/>
                </a:cxn>
                <a:cxn ang="0">
                  <a:pos x="175" y="70"/>
                </a:cxn>
                <a:cxn ang="0">
                  <a:pos x="347" y="48"/>
                </a:cxn>
                <a:cxn ang="0">
                  <a:pos x="494" y="18"/>
                </a:cxn>
                <a:cxn ang="0">
                  <a:pos x="576" y="0"/>
                </a:cxn>
              </a:cxnLst>
              <a:rect l="0" t="0" r="r" b="b"/>
              <a:pathLst>
                <a:path w="623" h="279">
                  <a:moveTo>
                    <a:pt x="576" y="0"/>
                  </a:moveTo>
                  <a:lnTo>
                    <a:pt x="586" y="2"/>
                  </a:lnTo>
                  <a:lnTo>
                    <a:pt x="593" y="9"/>
                  </a:lnTo>
                  <a:lnTo>
                    <a:pt x="600" y="22"/>
                  </a:lnTo>
                  <a:lnTo>
                    <a:pt x="598" y="21"/>
                  </a:lnTo>
                  <a:lnTo>
                    <a:pt x="597" y="19"/>
                  </a:lnTo>
                  <a:lnTo>
                    <a:pt x="592" y="16"/>
                  </a:lnTo>
                  <a:lnTo>
                    <a:pt x="592" y="20"/>
                  </a:lnTo>
                  <a:lnTo>
                    <a:pt x="593" y="22"/>
                  </a:lnTo>
                  <a:lnTo>
                    <a:pt x="598" y="25"/>
                  </a:lnTo>
                  <a:lnTo>
                    <a:pt x="593" y="27"/>
                  </a:lnTo>
                  <a:lnTo>
                    <a:pt x="590" y="25"/>
                  </a:lnTo>
                  <a:lnTo>
                    <a:pt x="585" y="21"/>
                  </a:lnTo>
                  <a:lnTo>
                    <a:pt x="580" y="20"/>
                  </a:lnTo>
                  <a:lnTo>
                    <a:pt x="574" y="22"/>
                  </a:lnTo>
                  <a:lnTo>
                    <a:pt x="578" y="26"/>
                  </a:lnTo>
                  <a:lnTo>
                    <a:pt x="580" y="27"/>
                  </a:lnTo>
                  <a:lnTo>
                    <a:pt x="584" y="27"/>
                  </a:lnTo>
                  <a:lnTo>
                    <a:pt x="586" y="29"/>
                  </a:lnTo>
                  <a:lnTo>
                    <a:pt x="586" y="34"/>
                  </a:lnTo>
                  <a:lnTo>
                    <a:pt x="583" y="34"/>
                  </a:lnTo>
                  <a:lnTo>
                    <a:pt x="580" y="35"/>
                  </a:lnTo>
                  <a:lnTo>
                    <a:pt x="576" y="35"/>
                  </a:lnTo>
                  <a:lnTo>
                    <a:pt x="573" y="36"/>
                  </a:lnTo>
                  <a:lnTo>
                    <a:pt x="570" y="39"/>
                  </a:lnTo>
                  <a:lnTo>
                    <a:pt x="569" y="41"/>
                  </a:lnTo>
                  <a:lnTo>
                    <a:pt x="567" y="44"/>
                  </a:lnTo>
                  <a:lnTo>
                    <a:pt x="560" y="54"/>
                  </a:lnTo>
                  <a:lnTo>
                    <a:pt x="558" y="51"/>
                  </a:lnTo>
                  <a:lnTo>
                    <a:pt x="556" y="50"/>
                  </a:lnTo>
                  <a:lnTo>
                    <a:pt x="547" y="50"/>
                  </a:lnTo>
                  <a:lnTo>
                    <a:pt x="545" y="43"/>
                  </a:lnTo>
                  <a:lnTo>
                    <a:pt x="544" y="35"/>
                  </a:lnTo>
                  <a:lnTo>
                    <a:pt x="541" y="28"/>
                  </a:lnTo>
                  <a:lnTo>
                    <a:pt x="537" y="36"/>
                  </a:lnTo>
                  <a:lnTo>
                    <a:pt x="538" y="43"/>
                  </a:lnTo>
                  <a:lnTo>
                    <a:pt x="545" y="57"/>
                  </a:lnTo>
                  <a:lnTo>
                    <a:pt x="547" y="64"/>
                  </a:lnTo>
                  <a:lnTo>
                    <a:pt x="556" y="64"/>
                  </a:lnTo>
                  <a:lnTo>
                    <a:pt x="558" y="63"/>
                  </a:lnTo>
                  <a:lnTo>
                    <a:pt x="562" y="61"/>
                  </a:lnTo>
                  <a:lnTo>
                    <a:pt x="564" y="58"/>
                  </a:lnTo>
                  <a:lnTo>
                    <a:pt x="566" y="57"/>
                  </a:lnTo>
                  <a:lnTo>
                    <a:pt x="567" y="56"/>
                  </a:lnTo>
                  <a:lnTo>
                    <a:pt x="567" y="57"/>
                  </a:lnTo>
                  <a:lnTo>
                    <a:pt x="569" y="57"/>
                  </a:lnTo>
                  <a:lnTo>
                    <a:pt x="569" y="58"/>
                  </a:lnTo>
                  <a:lnTo>
                    <a:pt x="570" y="60"/>
                  </a:lnTo>
                  <a:lnTo>
                    <a:pt x="572" y="60"/>
                  </a:lnTo>
                  <a:lnTo>
                    <a:pt x="574" y="58"/>
                  </a:lnTo>
                  <a:lnTo>
                    <a:pt x="584" y="55"/>
                  </a:lnTo>
                  <a:lnTo>
                    <a:pt x="594" y="50"/>
                  </a:lnTo>
                  <a:lnTo>
                    <a:pt x="597" y="57"/>
                  </a:lnTo>
                  <a:lnTo>
                    <a:pt x="597" y="63"/>
                  </a:lnTo>
                  <a:lnTo>
                    <a:pt x="592" y="68"/>
                  </a:lnTo>
                  <a:lnTo>
                    <a:pt x="594" y="69"/>
                  </a:lnTo>
                  <a:lnTo>
                    <a:pt x="595" y="71"/>
                  </a:lnTo>
                  <a:lnTo>
                    <a:pt x="595" y="77"/>
                  </a:lnTo>
                  <a:lnTo>
                    <a:pt x="598" y="82"/>
                  </a:lnTo>
                  <a:lnTo>
                    <a:pt x="604" y="78"/>
                  </a:lnTo>
                  <a:lnTo>
                    <a:pt x="605" y="74"/>
                  </a:lnTo>
                  <a:lnTo>
                    <a:pt x="605" y="61"/>
                  </a:lnTo>
                  <a:lnTo>
                    <a:pt x="606" y="56"/>
                  </a:lnTo>
                  <a:lnTo>
                    <a:pt x="612" y="56"/>
                  </a:lnTo>
                  <a:lnTo>
                    <a:pt x="614" y="55"/>
                  </a:lnTo>
                  <a:lnTo>
                    <a:pt x="614" y="54"/>
                  </a:lnTo>
                  <a:lnTo>
                    <a:pt x="619" y="57"/>
                  </a:lnTo>
                  <a:lnTo>
                    <a:pt x="622" y="63"/>
                  </a:lnTo>
                  <a:lnTo>
                    <a:pt x="623" y="70"/>
                  </a:lnTo>
                  <a:lnTo>
                    <a:pt x="623" y="78"/>
                  </a:lnTo>
                  <a:lnTo>
                    <a:pt x="614" y="78"/>
                  </a:lnTo>
                  <a:lnTo>
                    <a:pt x="613" y="83"/>
                  </a:lnTo>
                  <a:lnTo>
                    <a:pt x="611" y="91"/>
                  </a:lnTo>
                  <a:lnTo>
                    <a:pt x="607" y="99"/>
                  </a:lnTo>
                  <a:lnTo>
                    <a:pt x="604" y="106"/>
                  </a:lnTo>
                  <a:lnTo>
                    <a:pt x="597" y="106"/>
                  </a:lnTo>
                  <a:lnTo>
                    <a:pt x="591" y="107"/>
                  </a:lnTo>
                  <a:lnTo>
                    <a:pt x="585" y="106"/>
                  </a:lnTo>
                  <a:lnTo>
                    <a:pt x="581" y="104"/>
                  </a:lnTo>
                  <a:lnTo>
                    <a:pt x="580" y="98"/>
                  </a:lnTo>
                  <a:lnTo>
                    <a:pt x="578" y="100"/>
                  </a:lnTo>
                  <a:lnTo>
                    <a:pt x="578" y="106"/>
                  </a:lnTo>
                  <a:lnTo>
                    <a:pt x="574" y="106"/>
                  </a:lnTo>
                  <a:lnTo>
                    <a:pt x="572" y="105"/>
                  </a:lnTo>
                  <a:lnTo>
                    <a:pt x="571" y="104"/>
                  </a:lnTo>
                  <a:lnTo>
                    <a:pt x="571" y="97"/>
                  </a:lnTo>
                  <a:lnTo>
                    <a:pt x="570" y="96"/>
                  </a:lnTo>
                  <a:lnTo>
                    <a:pt x="567" y="96"/>
                  </a:lnTo>
                  <a:lnTo>
                    <a:pt x="565" y="97"/>
                  </a:lnTo>
                  <a:lnTo>
                    <a:pt x="564" y="98"/>
                  </a:lnTo>
                  <a:lnTo>
                    <a:pt x="564" y="100"/>
                  </a:lnTo>
                  <a:lnTo>
                    <a:pt x="563" y="103"/>
                  </a:lnTo>
                  <a:lnTo>
                    <a:pt x="563" y="106"/>
                  </a:lnTo>
                  <a:lnTo>
                    <a:pt x="562" y="109"/>
                  </a:lnTo>
                  <a:lnTo>
                    <a:pt x="560" y="110"/>
                  </a:lnTo>
                  <a:lnTo>
                    <a:pt x="550" y="110"/>
                  </a:lnTo>
                  <a:lnTo>
                    <a:pt x="536" y="105"/>
                  </a:lnTo>
                  <a:lnTo>
                    <a:pt x="530" y="106"/>
                  </a:lnTo>
                  <a:lnTo>
                    <a:pt x="537" y="112"/>
                  </a:lnTo>
                  <a:lnTo>
                    <a:pt x="545" y="114"/>
                  </a:lnTo>
                  <a:lnTo>
                    <a:pt x="556" y="117"/>
                  </a:lnTo>
                  <a:lnTo>
                    <a:pt x="574" y="121"/>
                  </a:lnTo>
                  <a:lnTo>
                    <a:pt x="574" y="125"/>
                  </a:lnTo>
                  <a:lnTo>
                    <a:pt x="572" y="127"/>
                  </a:lnTo>
                  <a:lnTo>
                    <a:pt x="569" y="127"/>
                  </a:lnTo>
                  <a:lnTo>
                    <a:pt x="566" y="130"/>
                  </a:lnTo>
                  <a:lnTo>
                    <a:pt x="565" y="132"/>
                  </a:lnTo>
                  <a:lnTo>
                    <a:pt x="566" y="133"/>
                  </a:lnTo>
                  <a:lnTo>
                    <a:pt x="566" y="134"/>
                  </a:lnTo>
                  <a:lnTo>
                    <a:pt x="567" y="135"/>
                  </a:lnTo>
                  <a:lnTo>
                    <a:pt x="572" y="135"/>
                  </a:lnTo>
                  <a:lnTo>
                    <a:pt x="572" y="137"/>
                  </a:lnTo>
                  <a:lnTo>
                    <a:pt x="573" y="138"/>
                  </a:lnTo>
                  <a:lnTo>
                    <a:pt x="572" y="140"/>
                  </a:lnTo>
                  <a:lnTo>
                    <a:pt x="560" y="152"/>
                  </a:lnTo>
                  <a:lnTo>
                    <a:pt x="550" y="146"/>
                  </a:lnTo>
                  <a:lnTo>
                    <a:pt x="538" y="140"/>
                  </a:lnTo>
                  <a:lnTo>
                    <a:pt x="537" y="142"/>
                  </a:lnTo>
                  <a:lnTo>
                    <a:pt x="537" y="146"/>
                  </a:lnTo>
                  <a:lnTo>
                    <a:pt x="540" y="148"/>
                  </a:lnTo>
                  <a:lnTo>
                    <a:pt x="542" y="152"/>
                  </a:lnTo>
                  <a:lnTo>
                    <a:pt x="549" y="156"/>
                  </a:lnTo>
                  <a:lnTo>
                    <a:pt x="552" y="158"/>
                  </a:lnTo>
                  <a:lnTo>
                    <a:pt x="560" y="158"/>
                  </a:lnTo>
                  <a:lnTo>
                    <a:pt x="569" y="154"/>
                  </a:lnTo>
                  <a:lnTo>
                    <a:pt x="577" y="153"/>
                  </a:lnTo>
                  <a:lnTo>
                    <a:pt x="584" y="155"/>
                  </a:lnTo>
                  <a:lnTo>
                    <a:pt x="583" y="152"/>
                  </a:lnTo>
                  <a:lnTo>
                    <a:pt x="583" y="148"/>
                  </a:lnTo>
                  <a:lnTo>
                    <a:pt x="585" y="148"/>
                  </a:lnTo>
                  <a:lnTo>
                    <a:pt x="586" y="149"/>
                  </a:lnTo>
                  <a:lnTo>
                    <a:pt x="586" y="152"/>
                  </a:lnTo>
                  <a:lnTo>
                    <a:pt x="590" y="158"/>
                  </a:lnTo>
                  <a:lnTo>
                    <a:pt x="590" y="160"/>
                  </a:lnTo>
                  <a:lnTo>
                    <a:pt x="588" y="162"/>
                  </a:lnTo>
                  <a:lnTo>
                    <a:pt x="587" y="163"/>
                  </a:lnTo>
                  <a:lnTo>
                    <a:pt x="586" y="166"/>
                  </a:lnTo>
                  <a:lnTo>
                    <a:pt x="586" y="169"/>
                  </a:lnTo>
                  <a:lnTo>
                    <a:pt x="584" y="169"/>
                  </a:lnTo>
                  <a:lnTo>
                    <a:pt x="581" y="168"/>
                  </a:lnTo>
                  <a:lnTo>
                    <a:pt x="580" y="168"/>
                  </a:lnTo>
                  <a:lnTo>
                    <a:pt x="579" y="167"/>
                  </a:lnTo>
                  <a:lnTo>
                    <a:pt x="577" y="166"/>
                  </a:lnTo>
                  <a:lnTo>
                    <a:pt x="572" y="166"/>
                  </a:lnTo>
                  <a:lnTo>
                    <a:pt x="564" y="174"/>
                  </a:lnTo>
                  <a:lnTo>
                    <a:pt x="553" y="179"/>
                  </a:lnTo>
                  <a:lnTo>
                    <a:pt x="541" y="180"/>
                  </a:lnTo>
                  <a:lnTo>
                    <a:pt x="536" y="187"/>
                  </a:lnTo>
                  <a:lnTo>
                    <a:pt x="535" y="190"/>
                  </a:lnTo>
                  <a:lnTo>
                    <a:pt x="530" y="197"/>
                  </a:lnTo>
                  <a:lnTo>
                    <a:pt x="529" y="195"/>
                  </a:lnTo>
                  <a:lnTo>
                    <a:pt x="529" y="194"/>
                  </a:lnTo>
                  <a:lnTo>
                    <a:pt x="528" y="191"/>
                  </a:lnTo>
                  <a:lnTo>
                    <a:pt x="526" y="189"/>
                  </a:lnTo>
                  <a:lnTo>
                    <a:pt x="522" y="187"/>
                  </a:lnTo>
                  <a:lnTo>
                    <a:pt x="519" y="186"/>
                  </a:lnTo>
                  <a:lnTo>
                    <a:pt x="521" y="195"/>
                  </a:lnTo>
                  <a:lnTo>
                    <a:pt x="520" y="204"/>
                  </a:lnTo>
                  <a:lnTo>
                    <a:pt x="515" y="211"/>
                  </a:lnTo>
                  <a:lnTo>
                    <a:pt x="509" y="218"/>
                  </a:lnTo>
                  <a:lnTo>
                    <a:pt x="502" y="226"/>
                  </a:lnTo>
                  <a:lnTo>
                    <a:pt x="498" y="236"/>
                  </a:lnTo>
                  <a:lnTo>
                    <a:pt x="496" y="247"/>
                  </a:lnTo>
                  <a:lnTo>
                    <a:pt x="494" y="246"/>
                  </a:lnTo>
                  <a:lnTo>
                    <a:pt x="493" y="244"/>
                  </a:lnTo>
                  <a:lnTo>
                    <a:pt x="488" y="242"/>
                  </a:lnTo>
                  <a:lnTo>
                    <a:pt x="492" y="259"/>
                  </a:lnTo>
                  <a:lnTo>
                    <a:pt x="491" y="267"/>
                  </a:lnTo>
                  <a:lnTo>
                    <a:pt x="477" y="271"/>
                  </a:lnTo>
                  <a:lnTo>
                    <a:pt x="462" y="274"/>
                  </a:lnTo>
                  <a:lnTo>
                    <a:pt x="449" y="279"/>
                  </a:lnTo>
                  <a:lnTo>
                    <a:pt x="445" y="277"/>
                  </a:lnTo>
                  <a:lnTo>
                    <a:pt x="443" y="273"/>
                  </a:lnTo>
                  <a:lnTo>
                    <a:pt x="437" y="267"/>
                  </a:lnTo>
                  <a:lnTo>
                    <a:pt x="435" y="266"/>
                  </a:lnTo>
                  <a:lnTo>
                    <a:pt x="431" y="265"/>
                  </a:lnTo>
                  <a:lnTo>
                    <a:pt x="429" y="264"/>
                  </a:lnTo>
                  <a:lnTo>
                    <a:pt x="425" y="263"/>
                  </a:lnTo>
                  <a:lnTo>
                    <a:pt x="423" y="261"/>
                  </a:lnTo>
                  <a:lnTo>
                    <a:pt x="415" y="253"/>
                  </a:lnTo>
                  <a:lnTo>
                    <a:pt x="411" y="251"/>
                  </a:lnTo>
                  <a:lnTo>
                    <a:pt x="409" y="250"/>
                  </a:lnTo>
                  <a:lnTo>
                    <a:pt x="408" y="249"/>
                  </a:lnTo>
                  <a:lnTo>
                    <a:pt x="406" y="249"/>
                  </a:lnTo>
                  <a:lnTo>
                    <a:pt x="403" y="247"/>
                  </a:lnTo>
                  <a:lnTo>
                    <a:pt x="402" y="246"/>
                  </a:lnTo>
                  <a:lnTo>
                    <a:pt x="402" y="243"/>
                  </a:lnTo>
                  <a:lnTo>
                    <a:pt x="401" y="242"/>
                  </a:lnTo>
                  <a:lnTo>
                    <a:pt x="399" y="242"/>
                  </a:lnTo>
                  <a:lnTo>
                    <a:pt x="396" y="240"/>
                  </a:lnTo>
                  <a:lnTo>
                    <a:pt x="394" y="240"/>
                  </a:lnTo>
                  <a:lnTo>
                    <a:pt x="392" y="239"/>
                  </a:lnTo>
                  <a:lnTo>
                    <a:pt x="385" y="232"/>
                  </a:lnTo>
                  <a:lnTo>
                    <a:pt x="375" y="225"/>
                  </a:lnTo>
                  <a:lnTo>
                    <a:pt x="368" y="221"/>
                  </a:lnTo>
                  <a:lnTo>
                    <a:pt x="361" y="215"/>
                  </a:lnTo>
                  <a:lnTo>
                    <a:pt x="354" y="210"/>
                  </a:lnTo>
                  <a:lnTo>
                    <a:pt x="350" y="208"/>
                  </a:lnTo>
                  <a:lnTo>
                    <a:pt x="343" y="209"/>
                  </a:lnTo>
                  <a:lnTo>
                    <a:pt x="333" y="210"/>
                  </a:lnTo>
                  <a:lnTo>
                    <a:pt x="323" y="212"/>
                  </a:lnTo>
                  <a:lnTo>
                    <a:pt x="314" y="214"/>
                  </a:lnTo>
                  <a:lnTo>
                    <a:pt x="292" y="218"/>
                  </a:lnTo>
                  <a:lnTo>
                    <a:pt x="268" y="223"/>
                  </a:lnTo>
                  <a:lnTo>
                    <a:pt x="266" y="214"/>
                  </a:lnTo>
                  <a:lnTo>
                    <a:pt x="257" y="200"/>
                  </a:lnTo>
                  <a:lnTo>
                    <a:pt x="237" y="197"/>
                  </a:lnTo>
                  <a:lnTo>
                    <a:pt x="217" y="197"/>
                  </a:lnTo>
                  <a:lnTo>
                    <a:pt x="198" y="200"/>
                  </a:lnTo>
                  <a:lnTo>
                    <a:pt x="179" y="203"/>
                  </a:lnTo>
                  <a:lnTo>
                    <a:pt x="155" y="203"/>
                  </a:lnTo>
                  <a:lnTo>
                    <a:pt x="145" y="205"/>
                  </a:lnTo>
                  <a:lnTo>
                    <a:pt x="141" y="207"/>
                  </a:lnTo>
                  <a:lnTo>
                    <a:pt x="131" y="214"/>
                  </a:lnTo>
                  <a:lnTo>
                    <a:pt x="129" y="215"/>
                  </a:lnTo>
                  <a:lnTo>
                    <a:pt x="126" y="215"/>
                  </a:lnTo>
                  <a:lnTo>
                    <a:pt x="122" y="217"/>
                  </a:lnTo>
                  <a:lnTo>
                    <a:pt x="119" y="219"/>
                  </a:lnTo>
                  <a:lnTo>
                    <a:pt x="108" y="225"/>
                  </a:lnTo>
                  <a:lnTo>
                    <a:pt x="106" y="225"/>
                  </a:lnTo>
                  <a:lnTo>
                    <a:pt x="105" y="226"/>
                  </a:lnTo>
                  <a:lnTo>
                    <a:pt x="103" y="226"/>
                  </a:lnTo>
                  <a:lnTo>
                    <a:pt x="102" y="228"/>
                  </a:lnTo>
                  <a:lnTo>
                    <a:pt x="95" y="232"/>
                  </a:lnTo>
                  <a:lnTo>
                    <a:pt x="83" y="236"/>
                  </a:lnTo>
                  <a:lnTo>
                    <a:pt x="70" y="238"/>
                  </a:lnTo>
                  <a:lnTo>
                    <a:pt x="42" y="240"/>
                  </a:lnTo>
                  <a:lnTo>
                    <a:pt x="30" y="242"/>
                  </a:lnTo>
                  <a:lnTo>
                    <a:pt x="16" y="244"/>
                  </a:lnTo>
                  <a:lnTo>
                    <a:pt x="0" y="247"/>
                  </a:lnTo>
                  <a:lnTo>
                    <a:pt x="0" y="225"/>
                  </a:lnTo>
                  <a:lnTo>
                    <a:pt x="7" y="225"/>
                  </a:lnTo>
                  <a:lnTo>
                    <a:pt x="12" y="223"/>
                  </a:lnTo>
                  <a:lnTo>
                    <a:pt x="13" y="222"/>
                  </a:lnTo>
                  <a:lnTo>
                    <a:pt x="18" y="219"/>
                  </a:lnTo>
                  <a:lnTo>
                    <a:pt x="18" y="214"/>
                  </a:lnTo>
                  <a:lnTo>
                    <a:pt x="19" y="212"/>
                  </a:lnTo>
                  <a:lnTo>
                    <a:pt x="19" y="210"/>
                  </a:lnTo>
                  <a:lnTo>
                    <a:pt x="20" y="209"/>
                  </a:lnTo>
                  <a:lnTo>
                    <a:pt x="20" y="203"/>
                  </a:lnTo>
                  <a:lnTo>
                    <a:pt x="27" y="196"/>
                  </a:lnTo>
                  <a:lnTo>
                    <a:pt x="37" y="193"/>
                  </a:lnTo>
                  <a:lnTo>
                    <a:pt x="47" y="190"/>
                  </a:lnTo>
                  <a:lnTo>
                    <a:pt x="58" y="186"/>
                  </a:lnTo>
                  <a:lnTo>
                    <a:pt x="61" y="183"/>
                  </a:lnTo>
                  <a:lnTo>
                    <a:pt x="63" y="180"/>
                  </a:lnTo>
                  <a:lnTo>
                    <a:pt x="77" y="166"/>
                  </a:lnTo>
                  <a:lnTo>
                    <a:pt x="80" y="165"/>
                  </a:lnTo>
                  <a:lnTo>
                    <a:pt x="81" y="163"/>
                  </a:lnTo>
                  <a:lnTo>
                    <a:pt x="88" y="163"/>
                  </a:lnTo>
                  <a:lnTo>
                    <a:pt x="97" y="148"/>
                  </a:lnTo>
                  <a:lnTo>
                    <a:pt x="108" y="135"/>
                  </a:lnTo>
                  <a:lnTo>
                    <a:pt x="110" y="135"/>
                  </a:lnTo>
                  <a:lnTo>
                    <a:pt x="112" y="138"/>
                  </a:lnTo>
                  <a:lnTo>
                    <a:pt x="112" y="139"/>
                  </a:lnTo>
                  <a:lnTo>
                    <a:pt x="113" y="140"/>
                  </a:lnTo>
                  <a:lnTo>
                    <a:pt x="119" y="140"/>
                  </a:lnTo>
                  <a:lnTo>
                    <a:pt x="124" y="137"/>
                  </a:lnTo>
                  <a:lnTo>
                    <a:pt x="127" y="132"/>
                  </a:lnTo>
                  <a:lnTo>
                    <a:pt x="132" y="126"/>
                  </a:lnTo>
                  <a:lnTo>
                    <a:pt x="138" y="123"/>
                  </a:lnTo>
                  <a:lnTo>
                    <a:pt x="144" y="121"/>
                  </a:lnTo>
                  <a:lnTo>
                    <a:pt x="151" y="124"/>
                  </a:lnTo>
                  <a:lnTo>
                    <a:pt x="155" y="118"/>
                  </a:lnTo>
                  <a:lnTo>
                    <a:pt x="158" y="112"/>
                  </a:lnTo>
                  <a:lnTo>
                    <a:pt x="161" y="105"/>
                  </a:lnTo>
                  <a:lnTo>
                    <a:pt x="166" y="99"/>
                  </a:lnTo>
                  <a:lnTo>
                    <a:pt x="173" y="96"/>
                  </a:lnTo>
                  <a:lnTo>
                    <a:pt x="176" y="78"/>
                  </a:lnTo>
                  <a:lnTo>
                    <a:pt x="175" y="70"/>
                  </a:lnTo>
                  <a:lnTo>
                    <a:pt x="205" y="69"/>
                  </a:lnTo>
                  <a:lnTo>
                    <a:pt x="236" y="67"/>
                  </a:lnTo>
                  <a:lnTo>
                    <a:pt x="266" y="62"/>
                  </a:lnTo>
                  <a:lnTo>
                    <a:pt x="304" y="55"/>
                  </a:lnTo>
                  <a:lnTo>
                    <a:pt x="347" y="48"/>
                  </a:lnTo>
                  <a:lnTo>
                    <a:pt x="392" y="39"/>
                  </a:lnTo>
                  <a:lnTo>
                    <a:pt x="415" y="34"/>
                  </a:lnTo>
                  <a:lnTo>
                    <a:pt x="441" y="28"/>
                  </a:lnTo>
                  <a:lnTo>
                    <a:pt x="469" y="22"/>
                  </a:lnTo>
                  <a:lnTo>
                    <a:pt x="494" y="18"/>
                  </a:lnTo>
                  <a:lnTo>
                    <a:pt x="519" y="14"/>
                  </a:lnTo>
                  <a:lnTo>
                    <a:pt x="533" y="11"/>
                  </a:lnTo>
                  <a:lnTo>
                    <a:pt x="545" y="6"/>
                  </a:lnTo>
                  <a:lnTo>
                    <a:pt x="560" y="2"/>
                  </a:lnTo>
                  <a:lnTo>
                    <a:pt x="576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101">
              <a:extLst>
                <a:ext uri="{FF2B5EF4-FFF2-40B4-BE49-F238E27FC236}">
                  <a16:creationId xmlns:a16="http://schemas.microsoft.com/office/drawing/2014/main" id="{3F44B714-BB2E-46B1-86E4-8FC256D9C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716" y="3818654"/>
              <a:ext cx="710087" cy="744242"/>
            </a:xfrm>
            <a:custGeom>
              <a:avLst/>
              <a:gdLst/>
              <a:ahLst/>
              <a:cxnLst>
                <a:cxn ang="0">
                  <a:pos x="167" y="22"/>
                </a:cxn>
                <a:cxn ang="0">
                  <a:pos x="190" y="42"/>
                </a:cxn>
                <a:cxn ang="0">
                  <a:pos x="206" y="47"/>
                </a:cxn>
                <a:cxn ang="0">
                  <a:pos x="224" y="71"/>
                </a:cxn>
                <a:cxn ang="0">
                  <a:pos x="242" y="93"/>
                </a:cxn>
                <a:cxn ang="0">
                  <a:pos x="248" y="96"/>
                </a:cxn>
                <a:cxn ang="0">
                  <a:pos x="254" y="99"/>
                </a:cxn>
                <a:cxn ang="0">
                  <a:pos x="259" y="101"/>
                </a:cxn>
                <a:cxn ang="0">
                  <a:pos x="265" y="106"/>
                </a:cxn>
                <a:cxn ang="0">
                  <a:pos x="263" y="110"/>
                </a:cxn>
                <a:cxn ang="0">
                  <a:pos x="268" y="112"/>
                </a:cxn>
                <a:cxn ang="0">
                  <a:pos x="291" y="126"/>
                </a:cxn>
                <a:cxn ang="0">
                  <a:pos x="319" y="159"/>
                </a:cxn>
                <a:cxn ang="0">
                  <a:pos x="339" y="181"/>
                </a:cxn>
                <a:cxn ang="0">
                  <a:pos x="347" y="202"/>
                </a:cxn>
                <a:cxn ang="0">
                  <a:pos x="355" y="205"/>
                </a:cxn>
                <a:cxn ang="0">
                  <a:pos x="360" y="210"/>
                </a:cxn>
                <a:cxn ang="0">
                  <a:pos x="361" y="212"/>
                </a:cxn>
                <a:cxn ang="0">
                  <a:pos x="372" y="232"/>
                </a:cxn>
                <a:cxn ang="0">
                  <a:pos x="389" y="246"/>
                </a:cxn>
                <a:cxn ang="0">
                  <a:pos x="387" y="260"/>
                </a:cxn>
                <a:cxn ang="0">
                  <a:pos x="379" y="255"/>
                </a:cxn>
                <a:cxn ang="0">
                  <a:pos x="381" y="275"/>
                </a:cxn>
                <a:cxn ang="0">
                  <a:pos x="372" y="284"/>
                </a:cxn>
                <a:cxn ang="0">
                  <a:pos x="375" y="309"/>
                </a:cxn>
                <a:cxn ang="0">
                  <a:pos x="367" y="314"/>
                </a:cxn>
                <a:cxn ang="0">
                  <a:pos x="360" y="314"/>
                </a:cxn>
                <a:cxn ang="0">
                  <a:pos x="355" y="315"/>
                </a:cxn>
                <a:cxn ang="0">
                  <a:pos x="361" y="318"/>
                </a:cxn>
                <a:cxn ang="0">
                  <a:pos x="369" y="321"/>
                </a:cxn>
                <a:cxn ang="0">
                  <a:pos x="372" y="326"/>
                </a:cxn>
                <a:cxn ang="0">
                  <a:pos x="368" y="331"/>
                </a:cxn>
                <a:cxn ang="0">
                  <a:pos x="361" y="329"/>
                </a:cxn>
                <a:cxn ang="0">
                  <a:pos x="364" y="365"/>
                </a:cxn>
                <a:cxn ang="0">
                  <a:pos x="348" y="373"/>
                </a:cxn>
                <a:cxn ang="0">
                  <a:pos x="322" y="380"/>
                </a:cxn>
                <a:cxn ang="0">
                  <a:pos x="327" y="406"/>
                </a:cxn>
                <a:cxn ang="0">
                  <a:pos x="318" y="410"/>
                </a:cxn>
                <a:cxn ang="0">
                  <a:pos x="316" y="403"/>
                </a:cxn>
                <a:cxn ang="0">
                  <a:pos x="314" y="398"/>
                </a:cxn>
                <a:cxn ang="0">
                  <a:pos x="132" y="407"/>
                </a:cxn>
                <a:cxn ang="0">
                  <a:pos x="112" y="412"/>
                </a:cxn>
                <a:cxn ang="0">
                  <a:pos x="92" y="388"/>
                </a:cxn>
                <a:cxn ang="0">
                  <a:pos x="81" y="371"/>
                </a:cxn>
                <a:cxn ang="0">
                  <a:pos x="81" y="349"/>
                </a:cxn>
                <a:cxn ang="0">
                  <a:pos x="74" y="324"/>
                </a:cxn>
                <a:cxn ang="0">
                  <a:pos x="76" y="286"/>
                </a:cxn>
                <a:cxn ang="0">
                  <a:pos x="77" y="255"/>
                </a:cxn>
                <a:cxn ang="0">
                  <a:pos x="67" y="242"/>
                </a:cxn>
                <a:cxn ang="0">
                  <a:pos x="61" y="231"/>
                </a:cxn>
                <a:cxn ang="0">
                  <a:pos x="47" y="190"/>
                </a:cxn>
                <a:cxn ang="0">
                  <a:pos x="15" y="76"/>
                </a:cxn>
                <a:cxn ang="0">
                  <a:pos x="92" y="13"/>
                </a:cxn>
              </a:cxnLst>
              <a:rect l="0" t="0" r="r" b="b"/>
              <a:pathLst>
                <a:path w="395" h="414">
                  <a:moveTo>
                    <a:pt x="181" y="0"/>
                  </a:moveTo>
                  <a:lnTo>
                    <a:pt x="175" y="12"/>
                  </a:lnTo>
                  <a:lnTo>
                    <a:pt x="167" y="22"/>
                  </a:lnTo>
                  <a:lnTo>
                    <a:pt x="170" y="30"/>
                  </a:lnTo>
                  <a:lnTo>
                    <a:pt x="176" y="35"/>
                  </a:lnTo>
                  <a:lnTo>
                    <a:pt x="190" y="42"/>
                  </a:lnTo>
                  <a:lnTo>
                    <a:pt x="195" y="48"/>
                  </a:lnTo>
                  <a:lnTo>
                    <a:pt x="198" y="47"/>
                  </a:lnTo>
                  <a:lnTo>
                    <a:pt x="206" y="47"/>
                  </a:lnTo>
                  <a:lnTo>
                    <a:pt x="210" y="48"/>
                  </a:lnTo>
                  <a:lnTo>
                    <a:pt x="217" y="58"/>
                  </a:lnTo>
                  <a:lnTo>
                    <a:pt x="224" y="71"/>
                  </a:lnTo>
                  <a:lnTo>
                    <a:pt x="232" y="83"/>
                  </a:lnTo>
                  <a:lnTo>
                    <a:pt x="240" y="92"/>
                  </a:lnTo>
                  <a:lnTo>
                    <a:pt x="242" y="93"/>
                  </a:lnTo>
                  <a:lnTo>
                    <a:pt x="245" y="93"/>
                  </a:lnTo>
                  <a:lnTo>
                    <a:pt x="246" y="94"/>
                  </a:lnTo>
                  <a:lnTo>
                    <a:pt x="248" y="96"/>
                  </a:lnTo>
                  <a:lnTo>
                    <a:pt x="251" y="98"/>
                  </a:lnTo>
                  <a:lnTo>
                    <a:pt x="251" y="99"/>
                  </a:lnTo>
                  <a:lnTo>
                    <a:pt x="254" y="99"/>
                  </a:lnTo>
                  <a:lnTo>
                    <a:pt x="258" y="98"/>
                  </a:lnTo>
                  <a:lnTo>
                    <a:pt x="258" y="100"/>
                  </a:lnTo>
                  <a:lnTo>
                    <a:pt x="259" y="101"/>
                  </a:lnTo>
                  <a:lnTo>
                    <a:pt x="261" y="103"/>
                  </a:lnTo>
                  <a:lnTo>
                    <a:pt x="262" y="105"/>
                  </a:lnTo>
                  <a:lnTo>
                    <a:pt x="265" y="106"/>
                  </a:lnTo>
                  <a:lnTo>
                    <a:pt x="266" y="107"/>
                  </a:lnTo>
                  <a:lnTo>
                    <a:pt x="266" y="110"/>
                  </a:lnTo>
                  <a:lnTo>
                    <a:pt x="263" y="110"/>
                  </a:lnTo>
                  <a:lnTo>
                    <a:pt x="262" y="111"/>
                  </a:lnTo>
                  <a:lnTo>
                    <a:pt x="262" y="112"/>
                  </a:lnTo>
                  <a:lnTo>
                    <a:pt x="268" y="112"/>
                  </a:lnTo>
                  <a:lnTo>
                    <a:pt x="274" y="118"/>
                  </a:lnTo>
                  <a:lnTo>
                    <a:pt x="281" y="121"/>
                  </a:lnTo>
                  <a:lnTo>
                    <a:pt x="291" y="126"/>
                  </a:lnTo>
                  <a:lnTo>
                    <a:pt x="297" y="140"/>
                  </a:lnTo>
                  <a:lnTo>
                    <a:pt x="308" y="150"/>
                  </a:lnTo>
                  <a:lnTo>
                    <a:pt x="319" y="159"/>
                  </a:lnTo>
                  <a:lnTo>
                    <a:pt x="333" y="166"/>
                  </a:lnTo>
                  <a:lnTo>
                    <a:pt x="336" y="174"/>
                  </a:lnTo>
                  <a:lnTo>
                    <a:pt x="339" y="181"/>
                  </a:lnTo>
                  <a:lnTo>
                    <a:pt x="344" y="188"/>
                  </a:lnTo>
                  <a:lnTo>
                    <a:pt x="345" y="197"/>
                  </a:lnTo>
                  <a:lnTo>
                    <a:pt x="347" y="202"/>
                  </a:lnTo>
                  <a:lnTo>
                    <a:pt x="350" y="203"/>
                  </a:lnTo>
                  <a:lnTo>
                    <a:pt x="353" y="204"/>
                  </a:lnTo>
                  <a:lnTo>
                    <a:pt x="355" y="205"/>
                  </a:lnTo>
                  <a:lnTo>
                    <a:pt x="359" y="206"/>
                  </a:lnTo>
                  <a:lnTo>
                    <a:pt x="361" y="208"/>
                  </a:lnTo>
                  <a:lnTo>
                    <a:pt x="360" y="210"/>
                  </a:lnTo>
                  <a:lnTo>
                    <a:pt x="359" y="211"/>
                  </a:lnTo>
                  <a:lnTo>
                    <a:pt x="360" y="212"/>
                  </a:lnTo>
                  <a:lnTo>
                    <a:pt x="361" y="212"/>
                  </a:lnTo>
                  <a:lnTo>
                    <a:pt x="361" y="211"/>
                  </a:lnTo>
                  <a:lnTo>
                    <a:pt x="368" y="221"/>
                  </a:lnTo>
                  <a:lnTo>
                    <a:pt x="372" y="232"/>
                  </a:lnTo>
                  <a:lnTo>
                    <a:pt x="375" y="245"/>
                  </a:lnTo>
                  <a:lnTo>
                    <a:pt x="383" y="244"/>
                  </a:lnTo>
                  <a:lnTo>
                    <a:pt x="389" y="246"/>
                  </a:lnTo>
                  <a:lnTo>
                    <a:pt x="395" y="247"/>
                  </a:lnTo>
                  <a:lnTo>
                    <a:pt x="392" y="258"/>
                  </a:lnTo>
                  <a:lnTo>
                    <a:pt x="387" y="260"/>
                  </a:lnTo>
                  <a:lnTo>
                    <a:pt x="385" y="260"/>
                  </a:lnTo>
                  <a:lnTo>
                    <a:pt x="381" y="259"/>
                  </a:lnTo>
                  <a:lnTo>
                    <a:pt x="379" y="255"/>
                  </a:lnTo>
                  <a:lnTo>
                    <a:pt x="378" y="263"/>
                  </a:lnTo>
                  <a:lnTo>
                    <a:pt x="380" y="269"/>
                  </a:lnTo>
                  <a:lnTo>
                    <a:pt x="381" y="275"/>
                  </a:lnTo>
                  <a:lnTo>
                    <a:pt x="375" y="275"/>
                  </a:lnTo>
                  <a:lnTo>
                    <a:pt x="373" y="279"/>
                  </a:lnTo>
                  <a:lnTo>
                    <a:pt x="372" y="284"/>
                  </a:lnTo>
                  <a:lnTo>
                    <a:pt x="372" y="300"/>
                  </a:lnTo>
                  <a:lnTo>
                    <a:pt x="374" y="305"/>
                  </a:lnTo>
                  <a:lnTo>
                    <a:pt x="375" y="309"/>
                  </a:lnTo>
                  <a:lnTo>
                    <a:pt x="372" y="310"/>
                  </a:lnTo>
                  <a:lnTo>
                    <a:pt x="369" y="312"/>
                  </a:lnTo>
                  <a:lnTo>
                    <a:pt x="367" y="314"/>
                  </a:lnTo>
                  <a:lnTo>
                    <a:pt x="364" y="315"/>
                  </a:lnTo>
                  <a:lnTo>
                    <a:pt x="362" y="314"/>
                  </a:lnTo>
                  <a:lnTo>
                    <a:pt x="360" y="314"/>
                  </a:lnTo>
                  <a:lnTo>
                    <a:pt x="359" y="312"/>
                  </a:lnTo>
                  <a:lnTo>
                    <a:pt x="357" y="314"/>
                  </a:lnTo>
                  <a:lnTo>
                    <a:pt x="355" y="315"/>
                  </a:lnTo>
                  <a:lnTo>
                    <a:pt x="357" y="317"/>
                  </a:lnTo>
                  <a:lnTo>
                    <a:pt x="359" y="318"/>
                  </a:lnTo>
                  <a:lnTo>
                    <a:pt x="361" y="318"/>
                  </a:lnTo>
                  <a:lnTo>
                    <a:pt x="365" y="319"/>
                  </a:lnTo>
                  <a:lnTo>
                    <a:pt x="367" y="319"/>
                  </a:lnTo>
                  <a:lnTo>
                    <a:pt x="369" y="321"/>
                  </a:lnTo>
                  <a:lnTo>
                    <a:pt x="372" y="321"/>
                  </a:lnTo>
                  <a:lnTo>
                    <a:pt x="373" y="323"/>
                  </a:lnTo>
                  <a:lnTo>
                    <a:pt x="372" y="326"/>
                  </a:lnTo>
                  <a:lnTo>
                    <a:pt x="372" y="329"/>
                  </a:lnTo>
                  <a:lnTo>
                    <a:pt x="371" y="330"/>
                  </a:lnTo>
                  <a:lnTo>
                    <a:pt x="368" y="331"/>
                  </a:lnTo>
                  <a:lnTo>
                    <a:pt x="366" y="330"/>
                  </a:lnTo>
                  <a:lnTo>
                    <a:pt x="364" y="330"/>
                  </a:lnTo>
                  <a:lnTo>
                    <a:pt x="361" y="329"/>
                  </a:lnTo>
                  <a:lnTo>
                    <a:pt x="362" y="340"/>
                  </a:lnTo>
                  <a:lnTo>
                    <a:pt x="362" y="358"/>
                  </a:lnTo>
                  <a:lnTo>
                    <a:pt x="364" y="365"/>
                  </a:lnTo>
                  <a:lnTo>
                    <a:pt x="367" y="374"/>
                  </a:lnTo>
                  <a:lnTo>
                    <a:pt x="358" y="374"/>
                  </a:lnTo>
                  <a:lnTo>
                    <a:pt x="348" y="373"/>
                  </a:lnTo>
                  <a:lnTo>
                    <a:pt x="340" y="371"/>
                  </a:lnTo>
                  <a:lnTo>
                    <a:pt x="336" y="366"/>
                  </a:lnTo>
                  <a:lnTo>
                    <a:pt x="322" y="380"/>
                  </a:lnTo>
                  <a:lnTo>
                    <a:pt x="325" y="387"/>
                  </a:lnTo>
                  <a:lnTo>
                    <a:pt x="327" y="396"/>
                  </a:lnTo>
                  <a:lnTo>
                    <a:pt x="327" y="406"/>
                  </a:lnTo>
                  <a:lnTo>
                    <a:pt x="325" y="414"/>
                  </a:lnTo>
                  <a:lnTo>
                    <a:pt x="322" y="414"/>
                  </a:lnTo>
                  <a:lnTo>
                    <a:pt x="318" y="410"/>
                  </a:lnTo>
                  <a:lnTo>
                    <a:pt x="317" y="408"/>
                  </a:lnTo>
                  <a:lnTo>
                    <a:pt x="317" y="406"/>
                  </a:lnTo>
                  <a:lnTo>
                    <a:pt x="316" y="403"/>
                  </a:lnTo>
                  <a:lnTo>
                    <a:pt x="316" y="401"/>
                  </a:lnTo>
                  <a:lnTo>
                    <a:pt x="315" y="399"/>
                  </a:lnTo>
                  <a:lnTo>
                    <a:pt x="314" y="398"/>
                  </a:lnTo>
                  <a:lnTo>
                    <a:pt x="311" y="396"/>
                  </a:lnTo>
                  <a:lnTo>
                    <a:pt x="222" y="402"/>
                  </a:lnTo>
                  <a:lnTo>
                    <a:pt x="132" y="407"/>
                  </a:lnTo>
                  <a:lnTo>
                    <a:pt x="126" y="408"/>
                  </a:lnTo>
                  <a:lnTo>
                    <a:pt x="120" y="410"/>
                  </a:lnTo>
                  <a:lnTo>
                    <a:pt x="112" y="412"/>
                  </a:lnTo>
                  <a:lnTo>
                    <a:pt x="103" y="410"/>
                  </a:lnTo>
                  <a:lnTo>
                    <a:pt x="98" y="400"/>
                  </a:lnTo>
                  <a:lnTo>
                    <a:pt x="92" y="388"/>
                  </a:lnTo>
                  <a:lnTo>
                    <a:pt x="85" y="377"/>
                  </a:lnTo>
                  <a:lnTo>
                    <a:pt x="84" y="374"/>
                  </a:lnTo>
                  <a:lnTo>
                    <a:pt x="81" y="371"/>
                  </a:lnTo>
                  <a:lnTo>
                    <a:pt x="80" y="368"/>
                  </a:lnTo>
                  <a:lnTo>
                    <a:pt x="80" y="359"/>
                  </a:lnTo>
                  <a:lnTo>
                    <a:pt x="81" y="349"/>
                  </a:lnTo>
                  <a:lnTo>
                    <a:pt x="80" y="338"/>
                  </a:lnTo>
                  <a:lnTo>
                    <a:pt x="77" y="330"/>
                  </a:lnTo>
                  <a:lnTo>
                    <a:pt x="74" y="324"/>
                  </a:lnTo>
                  <a:lnTo>
                    <a:pt x="71" y="318"/>
                  </a:lnTo>
                  <a:lnTo>
                    <a:pt x="71" y="302"/>
                  </a:lnTo>
                  <a:lnTo>
                    <a:pt x="76" y="286"/>
                  </a:lnTo>
                  <a:lnTo>
                    <a:pt x="83" y="273"/>
                  </a:lnTo>
                  <a:lnTo>
                    <a:pt x="80" y="265"/>
                  </a:lnTo>
                  <a:lnTo>
                    <a:pt x="77" y="255"/>
                  </a:lnTo>
                  <a:lnTo>
                    <a:pt x="75" y="247"/>
                  </a:lnTo>
                  <a:lnTo>
                    <a:pt x="74" y="246"/>
                  </a:lnTo>
                  <a:lnTo>
                    <a:pt x="67" y="242"/>
                  </a:lnTo>
                  <a:lnTo>
                    <a:pt x="66" y="241"/>
                  </a:lnTo>
                  <a:lnTo>
                    <a:pt x="63" y="238"/>
                  </a:lnTo>
                  <a:lnTo>
                    <a:pt x="61" y="231"/>
                  </a:lnTo>
                  <a:lnTo>
                    <a:pt x="57" y="223"/>
                  </a:lnTo>
                  <a:lnTo>
                    <a:pt x="55" y="217"/>
                  </a:lnTo>
                  <a:lnTo>
                    <a:pt x="47" y="190"/>
                  </a:lnTo>
                  <a:lnTo>
                    <a:pt x="40" y="161"/>
                  </a:lnTo>
                  <a:lnTo>
                    <a:pt x="32" y="132"/>
                  </a:lnTo>
                  <a:lnTo>
                    <a:pt x="15" y="76"/>
                  </a:lnTo>
                  <a:lnTo>
                    <a:pt x="0" y="23"/>
                  </a:lnTo>
                  <a:lnTo>
                    <a:pt x="46" y="17"/>
                  </a:lnTo>
                  <a:lnTo>
                    <a:pt x="92" y="13"/>
                  </a:lnTo>
                  <a:lnTo>
                    <a:pt x="138" y="7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102">
              <a:extLst>
                <a:ext uri="{FF2B5EF4-FFF2-40B4-BE49-F238E27FC236}">
                  <a16:creationId xmlns:a16="http://schemas.microsoft.com/office/drawing/2014/main" id="{D1760D89-97B9-4AD9-8A7C-1C6213523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2964" y="3861798"/>
              <a:ext cx="501555" cy="823340"/>
            </a:xfrm>
            <a:custGeom>
              <a:avLst/>
              <a:gdLst/>
              <a:ahLst/>
              <a:cxnLst>
                <a:cxn ang="0">
                  <a:pos x="202" y="46"/>
                </a:cxn>
                <a:cxn ang="0">
                  <a:pos x="232" y="142"/>
                </a:cxn>
                <a:cxn ang="0">
                  <a:pos x="243" y="189"/>
                </a:cxn>
                <a:cxn ang="0">
                  <a:pos x="254" y="215"/>
                </a:cxn>
                <a:cxn ang="0">
                  <a:pos x="263" y="223"/>
                </a:cxn>
                <a:cxn ang="0">
                  <a:pos x="267" y="231"/>
                </a:cxn>
                <a:cxn ang="0">
                  <a:pos x="267" y="243"/>
                </a:cxn>
                <a:cxn ang="0">
                  <a:pos x="267" y="255"/>
                </a:cxn>
                <a:cxn ang="0">
                  <a:pos x="263" y="274"/>
                </a:cxn>
                <a:cxn ang="0">
                  <a:pos x="262" y="294"/>
                </a:cxn>
                <a:cxn ang="0">
                  <a:pos x="271" y="314"/>
                </a:cxn>
                <a:cxn ang="0">
                  <a:pos x="269" y="339"/>
                </a:cxn>
                <a:cxn ang="0">
                  <a:pos x="275" y="351"/>
                </a:cxn>
                <a:cxn ang="0">
                  <a:pos x="279" y="364"/>
                </a:cxn>
                <a:cxn ang="0">
                  <a:pos x="209" y="371"/>
                </a:cxn>
                <a:cxn ang="0">
                  <a:pos x="136" y="382"/>
                </a:cxn>
                <a:cxn ang="0">
                  <a:pos x="100" y="383"/>
                </a:cxn>
                <a:cxn ang="0">
                  <a:pos x="80" y="389"/>
                </a:cxn>
                <a:cxn ang="0">
                  <a:pos x="77" y="404"/>
                </a:cxn>
                <a:cxn ang="0">
                  <a:pos x="88" y="414"/>
                </a:cxn>
                <a:cxn ang="0">
                  <a:pos x="92" y="426"/>
                </a:cxn>
                <a:cxn ang="0">
                  <a:pos x="94" y="444"/>
                </a:cxn>
                <a:cxn ang="0">
                  <a:pos x="91" y="446"/>
                </a:cxn>
                <a:cxn ang="0">
                  <a:pos x="86" y="449"/>
                </a:cxn>
                <a:cxn ang="0">
                  <a:pos x="84" y="448"/>
                </a:cxn>
                <a:cxn ang="0">
                  <a:pos x="79" y="446"/>
                </a:cxn>
                <a:cxn ang="0">
                  <a:pos x="80" y="452"/>
                </a:cxn>
                <a:cxn ang="0">
                  <a:pos x="77" y="458"/>
                </a:cxn>
                <a:cxn ang="0">
                  <a:pos x="70" y="451"/>
                </a:cxn>
                <a:cxn ang="0">
                  <a:pos x="64" y="444"/>
                </a:cxn>
                <a:cxn ang="0">
                  <a:pos x="57" y="431"/>
                </a:cxn>
                <a:cxn ang="0">
                  <a:pos x="46" y="416"/>
                </a:cxn>
                <a:cxn ang="0">
                  <a:pos x="41" y="435"/>
                </a:cxn>
                <a:cxn ang="0">
                  <a:pos x="21" y="449"/>
                </a:cxn>
                <a:cxn ang="0">
                  <a:pos x="15" y="400"/>
                </a:cxn>
                <a:cxn ang="0">
                  <a:pos x="2" y="320"/>
                </a:cxn>
                <a:cxn ang="0">
                  <a:pos x="1" y="277"/>
                </a:cxn>
                <a:cxn ang="0">
                  <a:pos x="5" y="184"/>
                </a:cxn>
                <a:cxn ang="0">
                  <a:pos x="6" y="83"/>
                </a:cxn>
                <a:cxn ang="0">
                  <a:pos x="8" y="31"/>
                </a:cxn>
                <a:cxn ang="0">
                  <a:pos x="2" y="23"/>
                </a:cxn>
                <a:cxn ang="0">
                  <a:pos x="0" y="19"/>
                </a:cxn>
                <a:cxn ang="0">
                  <a:pos x="66" y="14"/>
                </a:cxn>
              </a:cxnLst>
              <a:rect l="0" t="0" r="r" b="b"/>
              <a:pathLst>
                <a:path w="279" h="458">
                  <a:moveTo>
                    <a:pt x="190" y="0"/>
                  </a:moveTo>
                  <a:lnTo>
                    <a:pt x="202" y="46"/>
                  </a:lnTo>
                  <a:lnTo>
                    <a:pt x="218" y="94"/>
                  </a:lnTo>
                  <a:lnTo>
                    <a:pt x="232" y="142"/>
                  </a:lnTo>
                  <a:lnTo>
                    <a:pt x="239" y="174"/>
                  </a:lnTo>
                  <a:lnTo>
                    <a:pt x="243" y="189"/>
                  </a:lnTo>
                  <a:lnTo>
                    <a:pt x="248" y="202"/>
                  </a:lnTo>
                  <a:lnTo>
                    <a:pt x="254" y="215"/>
                  </a:lnTo>
                  <a:lnTo>
                    <a:pt x="260" y="221"/>
                  </a:lnTo>
                  <a:lnTo>
                    <a:pt x="263" y="223"/>
                  </a:lnTo>
                  <a:lnTo>
                    <a:pt x="265" y="227"/>
                  </a:lnTo>
                  <a:lnTo>
                    <a:pt x="267" y="231"/>
                  </a:lnTo>
                  <a:lnTo>
                    <a:pt x="265" y="237"/>
                  </a:lnTo>
                  <a:lnTo>
                    <a:pt x="267" y="243"/>
                  </a:lnTo>
                  <a:lnTo>
                    <a:pt x="271" y="246"/>
                  </a:lnTo>
                  <a:lnTo>
                    <a:pt x="267" y="255"/>
                  </a:lnTo>
                  <a:lnTo>
                    <a:pt x="265" y="263"/>
                  </a:lnTo>
                  <a:lnTo>
                    <a:pt x="263" y="274"/>
                  </a:lnTo>
                  <a:lnTo>
                    <a:pt x="262" y="285"/>
                  </a:lnTo>
                  <a:lnTo>
                    <a:pt x="262" y="294"/>
                  </a:lnTo>
                  <a:lnTo>
                    <a:pt x="265" y="304"/>
                  </a:lnTo>
                  <a:lnTo>
                    <a:pt x="271" y="314"/>
                  </a:lnTo>
                  <a:lnTo>
                    <a:pt x="271" y="334"/>
                  </a:lnTo>
                  <a:lnTo>
                    <a:pt x="269" y="339"/>
                  </a:lnTo>
                  <a:lnTo>
                    <a:pt x="270" y="346"/>
                  </a:lnTo>
                  <a:lnTo>
                    <a:pt x="275" y="351"/>
                  </a:lnTo>
                  <a:lnTo>
                    <a:pt x="278" y="357"/>
                  </a:lnTo>
                  <a:lnTo>
                    <a:pt x="279" y="364"/>
                  </a:lnTo>
                  <a:lnTo>
                    <a:pt x="246" y="367"/>
                  </a:lnTo>
                  <a:lnTo>
                    <a:pt x="209" y="371"/>
                  </a:lnTo>
                  <a:lnTo>
                    <a:pt x="172" y="377"/>
                  </a:lnTo>
                  <a:lnTo>
                    <a:pt x="136" y="382"/>
                  </a:lnTo>
                  <a:lnTo>
                    <a:pt x="112" y="382"/>
                  </a:lnTo>
                  <a:lnTo>
                    <a:pt x="100" y="383"/>
                  </a:lnTo>
                  <a:lnTo>
                    <a:pt x="90" y="384"/>
                  </a:lnTo>
                  <a:lnTo>
                    <a:pt x="80" y="389"/>
                  </a:lnTo>
                  <a:lnTo>
                    <a:pt x="74" y="396"/>
                  </a:lnTo>
                  <a:lnTo>
                    <a:pt x="77" y="404"/>
                  </a:lnTo>
                  <a:lnTo>
                    <a:pt x="83" y="410"/>
                  </a:lnTo>
                  <a:lnTo>
                    <a:pt x="88" y="414"/>
                  </a:lnTo>
                  <a:lnTo>
                    <a:pt x="94" y="420"/>
                  </a:lnTo>
                  <a:lnTo>
                    <a:pt x="92" y="426"/>
                  </a:lnTo>
                  <a:lnTo>
                    <a:pt x="94" y="435"/>
                  </a:lnTo>
                  <a:lnTo>
                    <a:pt x="94" y="444"/>
                  </a:lnTo>
                  <a:lnTo>
                    <a:pt x="93" y="444"/>
                  </a:lnTo>
                  <a:lnTo>
                    <a:pt x="91" y="446"/>
                  </a:lnTo>
                  <a:lnTo>
                    <a:pt x="88" y="447"/>
                  </a:lnTo>
                  <a:lnTo>
                    <a:pt x="86" y="449"/>
                  </a:lnTo>
                  <a:lnTo>
                    <a:pt x="85" y="449"/>
                  </a:lnTo>
                  <a:lnTo>
                    <a:pt x="84" y="448"/>
                  </a:lnTo>
                  <a:lnTo>
                    <a:pt x="83" y="446"/>
                  </a:lnTo>
                  <a:lnTo>
                    <a:pt x="79" y="446"/>
                  </a:lnTo>
                  <a:lnTo>
                    <a:pt x="79" y="449"/>
                  </a:lnTo>
                  <a:lnTo>
                    <a:pt x="80" y="452"/>
                  </a:lnTo>
                  <a:lnTo>
                    <a:pt x="80" y="458"/>
                  </a:lnTo>
                  <a:lnTo>
                    <a:pt x="77" y="458"/>
                  </a:lnTo>
                  <a:lnTo>
                    <a:pt x="72" y="455"/>
                  </a:lnTo>
                  <a:lnTo>
                    <a:pt x="70" y="451"/>
                  </a:lnTo>
                  <a:lnTo>
                    <a:pt x="67" y="447"/>
                  </a:lnTo>
                  <a:lnTo>
                    <a:pt x="64" y="444"/>
                  </a:lnTo>
                  <a:lnTo>
                    <a:pt x="57" y="444"/>
                  </a:lnTo>
                  <a:lnTo>
                    <a:pt x="57" y="431"/>
                  </a:lnTo>
                  <a:lnTo>
                    <a:pt x="53" y="421"/>
                  </a:lnTo>
                  <a:lnTo>
                    <a:pt x="46" y="416"/>
                  </a:lnTo>
                  <a:lnTo>
                    <a:pt x="42" y="425"/>
                  </a:lnTo>
                  <a:lnTo>
                    <a:pt x="41" y="435"/>
                  </a:lnTo>
                  <a:lnTo>
                    <a:pt x="41" y="449"/>
                  </a:lnTo>
                  <a:lnTo>
                    <a:pt x="21" y="449"/>
                  </a:lnTo>
                  <a:lnTo>
                    <a:pt x="16" y="425"/>
                  </a:lnTo>
                  <a:lnTo>
                    <a:pt x="15" y="400"/>
                  </a:lnTo>
                  <a:lnTo>
                    <a:pt x="13" y="376"/>
                  </a:lnTo>
                  <a:lnTo>
                    <a:pt x="2" y="320"/>
                  </a:lnTo>
                  <a:lnTo>
                    <a:pt x="1" y="299"/>
                  </a:lnTo>
                  <a:lnTo>
                    <a:pt x="1" y="277"/>
                  </a:lnTo>
                  <a:lnTo>
                    <a:pt x="5" y="232"/>
                  </a:lnTo>
                  <a:lnTo>
                    <a:pt x="5" y="184"/>
                  </a:lnTo>
                  <a:lnTo>
                    <a:pt x="6" y="133"/>
                  </a:lnTo>
                  <a:lnTo>
                    <a:pt x="6" y="83"/>
                  </a:lnTo>
                  <a:lnTo>
                    <a:pt x="7" y="34"/>
                  </a:lnTo>
                  <a:lnTo>
                    <a:pt x="8" y="31"/>
                  </a:lnTo>
                  <a:lnTo>
                    <a:pt x="5" y="24"/>
                  </a:lnTo>
                  <a:lnTo>
                    <a:pt x="2" y="23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66" y="14"/>
                  </a:lnTo>
                  <a:lnTo>
                    <a:pt x="190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103">
              <a:extLst>
                <a:ext uri="{FF2B5EF4-FFF2-40B4-BE49-F238E27FC236}">
                  <a16:creationId xmlns:a16="http://schemas.microsoft.com/office/drawing/2014/main" id="{4D590198-16DF-4537-9E1B-50A2C8864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7924" y="3899550"/>
              <a:ext cx="463803" cy="816149"/>
            </a:xfrm>
            <a:custGeom>
              <a:avLst/>
              <a:gdLst/>
              <a:ahLst/>
              <a:cxnLst>
                <a:cxn ang="0">
                  <a:pos x="238" y="6"/>
                </a:cxn>
                <a:cxn ang="0">
                  <a:pos x="238" y="221"/>
                </a:cxn>
                <a:cxn ang="0">
                  <a:pos x="251" y="374"/>
                </a:cxn>
                <a:cxn ang="0">
                  <a:pos x="256" y="426"/>
                </a:cxn>
                <a:cxn ang="0">
                  <a:pos x="257" y="433"/>
                </a:cxn>
                <a:cxn ang="0">
                  <a:pos x="244" y="430"/>
                </a:cxn>
                <a:cxn ang="0">
                  <a:pos x="235" y="433"/>
                </a:cxn>
                <a:cxn ang="0">
                  <a:pos x="224" y="428"/>
                </a:cxn>
                <a:cxn ang="0">
                  <a:pos x="203" y="434"/>
                </a:cxn>
                <a:cxn ang="0">
                  <a:pos x="183" y="442"/>
                </a:cxn>
                <a:cxn ang="0">
                  <a:pos x="177" y="452"/>
                </a:cxn>
                <a:cxn ang="0">
                  <a:pos x="165" y="449"/>
                </a:cxn>
                <a:cxn ang="0">
                  <a:pos x="159" y="434"/>
                </a:cxn>
                <a:cxn ang="0">
                  <a:pos x="152" y="425"/>
                </a:cxn>
                <a:cxn ang="0">
                  <a:pos x="148" y="399"/>
                </a:cxn>
                <a:cxn ang="0">
                  <a:pos x="123" y="382"/>
                </a:cxn>
                <a:cxn ang="0">
                  <a:pos x="35" y="389"/>
                </a:cxn>
                <a:cxn ang="0">
                  <a:pos x="0" y="376"/>
                </a:cxn>
                <a:cxn ang="0">
                  <a:pos x="10" y="367"/>
                </a:cxn>
                <a:cxn ang="0">
                  <a:pos x="10" y="339"/>
                </a:cxn>
                <a:cxn ang="0">
                  <a:pos x="14" y="337"/>
                </a:cxn>
                <a:cxn ang="0">
                  <a:pos x="15" y="328"/>
                </a:cxn>
                <a:cxn ang="0">
                  <a:pos x="18" y="313"/>
                </a:cxn>
                <a:cxn ang="0">
                  <a:pos x="38" y="288"/>
                </a:cxn>
                <a:cxn ang="0">
                  <a:pos x="39" y="279"/>
                </a:cxn>
                <a:cxn ang="0">
                  <a:pos x="40" y="273"/>
                </a:cxn>
                <a:cxn ang="0">
                  <a:pos x="47" y="263"/>
                </a:cxn>
                <a:cxn ang="0">
                  <a:pos x="38" y="257"/>
                </a:cxn>
                <a:cxn ang="0">
                  <a:pos x="38" y="248"/>
                </a:cxn>
                <a:cxn ang="0">
                  <a:pos x="38" y="239"/>
                </a:cxn>
                <a:cxn ang="0">
                  <a:pos x="28" y="237"/>
                </a:cxn>
                <a:cxn ang="0">
                  <a:pos x="36" y="229"/>
                </a:cxn>
                <a:cxn ang="0">
                  <a:pos x="32" y="227"/>
                </a:cxn>
                <a:cxn ang="0">
                  <a:pos x="28" y="218"/>
                </a:cxn>
                <a:cxn ang="0">
                  <a:pos x="33" y="213"/>
                </a:cxn>
                <a:cxn ang="0">
                  <a:pos x="33" y="208"/>
                </a:cxn>
                <a:cxn ang="0">
                  <a:pos x="27" y="207"/>
                </a:cxn>
                <a:cxn ang="0">
                  <a:pos x="24" y="197"/>
                </a:cxn>
                <a:cxn ang="0">
                  <a:pos x="30" y="178"/>
                </a:cxn>
                <a:cxn ang="0">
                  <a:pos x="27" y="164"/>
                </a:cxn>
                <a:cxn ang="0">
                  <a:pos x="27" y="158"/>
                </a:cxn>
                <a:cxn ang="0">
                  <a:pos x="18" y="150"/>
                </a:cxn>
                <a:cxn ang="0">
                  <a:pos x="25" y="137"/>
                </a:cxn>
                <a:cxn ang="0">
                  <a:pos x="30" y="135"/>
                </a:cxn>
                <a:cxn ang="0">
                  <a:pos x="22" y="131"/>
                </a:cxn>
                <a:cxn ang="0">
                  <a:pos x="27" y="129"/>
                </a:cxn>
                <a:cxn ang="0">
                  <a:pos x="30" y="115"/>
                </a:cxn>
                <a:cxn ang="0">
                  <a:pos x="29" y="111"/>
                </a:cxn>
                <a:cxn ang="0">
                  <a:pos x="37" y="107"/>
                </a:cxn>
                <a:cxn ang="0">
                  <a:pos x="43" y="88"/>
                </a:cxn>
                <a:cxn ang="0">
                  <a:pos x="60" y="67"/>
                </a:cxn>
                <a:cxn ang="0">
                  <a:pos x="64" y="48"/>
                </a:cxn>
                <a:cxn ang="0">
                  <a:pos x="72" y="31"/>
                </a:cxn>
                <a:cxn ang="0">
                  <a:pos x="75" y="26"/>
                </a:cxn>
                <a:cxn ang="0">
                  <a:pos x="81" y="14"/>
                </a:cxn>
                <a:cxn ang="0">
                  <a:pos x="236" y="0"/>
                </a:cxn>
              </a:cxnLst>
              <a:rect l="0" t="0" r="r" b="b"/>
              <a:pathLst>
                <a:path w="258" h="454">
                  <a:moveTo>
                    <a:pt x="236" y="0"/>
                  </a:moveTo>
                  <a:lnTo>
                    <a:pt x="236" y="4"/>
                  </a:lnTo>
                  <a:lnTo>
                    <a:pt x="238" y="6"/>
                  </a:lnTo>
                  <a:lnTo>
                    <a:pt x="244" y="6"/>
                  </a:lnTo>
                  <a:lnTo>
                    <a:pt x="242" y="114"/>
                  </a:lnTo>
                  <a:lnTo>
                    <a:pt x="238" y="221"/>
                  </a:lnTo>
                  <a:lnTo>
                    <a:pt x="240" y="273"/>
                  </a:lnTo>
                  <a:lnTo>
                    <a:pt x="244" y="325"/>
                  </a:lnTo>
                  <a:lnTo>
                    <a:pt x="251" y="374"/>
                  </a:lnTo>
                  <a:lnTo>
                    <a:pt x="258" y="421"/>
                  </a:lnTo>
                  <a:lnTo>
                    <a:pt x="258" y="426"/>
                  </a:lnTo>
                  <a:lnTo>
                    <a:pt x="256" y="426"/>
                  </a:lnTo>
                  <a:lnTo>
                    <a:pt x="256" y="428"/>
                  </a:lnTo>
                  <a:lnTo>
                    <a:pt x="257" y="430"/>
                  </a:lnTo>
                  <a:lnTo>
                    <a:pt x="257" y="433"/>
                  </a:lnTo>
                  <a:lnTo>
                    <a:pt x="255" y="434"/>
                  </a:lnTo>
                  <a:lnTo>
                    <a:pt x="251" y="433"/>
                  </a:lnTo>
                  <a:lnTo>
                    <a:pt x="244" y="430"/>
                  </a:lnTo>
                  <a:lnTo>
                    <a:pt x="240" y="432"/>
                  </a:lnTo>
                  <a:lnTo>
                    <a:pt x="238" y="434"/>
                  </a:lnTo>
                  <a:lnTo>
                    <a:pt x="235" y="433"/>
                  </a:lnTo>
                  <a:lnTo>
                    <a:pt x="230" y="431"/>
                  </a:lnTo>
                  <a:lnTo>
                    <a:pt x="227" y="430"/>
                  </a:lnTo>
                  <a:lnTo>
                    <a:pt x="224" y="428"/>
                  </a:lnTo>
                  <a:lnTo>
                    <a:pt x="221" y="428"/>
                  </a:lnTo>
                  <a:lnTo>
                    <a:pt x="212" y="431"/>
                  </a:lnTo>
                  <a:lnTo>
                    <a:pt x="203" y="434"/>
                  </a:lnTo>
                  <a:lnTo>
                    <a:pt x="194" y="439"/>
                  </a:lnTo>
                  <a:lnTo>
                    <a:pt x="185" y="440"/>
                  </a:lnTo>
                  <a:lnTo>
                    <a:pt x="183" y="442"/>
                  </a:lnTo>
                  <a:lnTo>
                    <a:pt x="180" y="446"/>
                  </a:lnTo>
                  <a:lnTo>
                    <a:pt x="179" y="448"/>
                  </a:lnTo>
                  <a:lnTo>
                    <a:pt x="177" y="452"/>
                  </a:lnTo>
                  <a:lnTo>
                    <a:pt x="173" y="454"/>
                  </a:lnTo>
                  <a:lnTo>
                    <a:pt x="167" y="453"/>
                  </a:lnTo>
                  <a:lnTo>
                    <a:pt x="165" y="449"/>
                  </a:lnTo>
                  <a:lnTo>
                    <a:pt x="163" y="445"/>
                  </a:lnTo>
                  <a:lnTo>
                    <a:pt x="162" y="439"/>
                  </a:lnTo>
                  <a:lnTo>
                    <a:pt x="159" y="434"/>
                  </a:lnTo>
                  <a:lnTo>
                    <a:pt x="158" y="431"/>
                  </a:lnTo>
                  <a:lnTo>
                    <a:pt x="156" y="427"/>
                  </a:lnTo>
                  <a:lnTo>
                    <a:pt x="152" y="425"/>
                  </a:lnTo>
                  <a:lnTo>
                    <a:pt x="145" y="418"/>
                  </a:lnTo>
                  <a:lnTo>
                    <a:pt x="145" y="407"/>
                  </a:lnTo>
                  <a:lnTo>
                    <a:pt x="148" y="399"/>
                  </a:lnTo>
                  <a:lnTo>
                    <a:pt x="150" y="392"/>
                  </a:lnTo>
                  <a:lnTo>
                    <a:pt x="151" y="384"/>
                  </a:lnTo>
                  <a:lnTo>
                    <a:pt x="123" y="382"/>
                  </a:lnTo>
                  <a:lnTo>
                    <a:pt x="94" y="383"/>
                  </a:lnTo>
                  <a:lnTo>
                    <a:pt x="65" y="386"/>
                  </a:lnTo>
                  <a:lnTo>
                    <a:pt x="35" y="389"/>
                  </a:lnTo>
                  <a:lnTo>
                    <a:pt x="4" y="390"/>
                  </a:lnTo>
                  <a:lnTo>
                    <a:pt x="1" y="383"/>
                  </a:lnTo>
                  <a:lnTo>
                    <a:pt x="0" y="376"/>
                  </a:lnTo>
                  <a:lnTo>
                    <a:pt x="1" y="370"/>
                  </a:lnTo>
                  <a:lnTo>
                    <a:pt x="4" y="367"/>
                  </a:lnTo>
                  <a:lnTo>
                    <a:pt x="10" y="367"/>
                  </a:lnTo>
                  <a:lnTo>
                    <a:pt x="8" y="362"/>
                  </a:lnTo>
                  <a:lnTo>
                    <a:pt x="8" y="346"/>
                  </a:lnTo>
                  <a:lnTo>
                    <a:pt x="10" y="339"/>
                  </a:lnTo>
                  <a:lnTo>
                    <a:pt x="11" y="339"/>
                  </a:lnTo>
                  <a:lnTo>
                    <a:pt x="13" y="337"/>
                  </a:lnTo>
                  <a:lnTo>
                    <a:pt x="14" y="337"/>
                  </a:lnTo>
                  <a:lnTo>
                    <a:pt x="14" y="336"/>
                  </a:lnTo>
                  <a:lnTo>
                    <a:pt x="11" y="333"/>
                  </a:lnTo>
                  <a:lnTo>
                    <a:pt x="15" y="328"/>
                  </a:lnTo>
                  <a:lnTo>
                    <a:pt x="18" y="325"/>
                  </a:lnTo>
                  <a:lnTo>
                    <a:pt x="21" y="319"/>
                  </a:lnTo>
                  <a:lnTo>
                    <a:pt x="18" y="313"/>
                  </a:lnTo>
                  <a:lnTo>
                    <a:pt x="30" y="305"/>
                  </a:lnTo>
                  <a:lnTo>
                    <a:pt x="38" y="293"/>
                  </a:lnTo>
                  <a:lnTo>
                    <a:pt x="38" y="288"/>
                  </a:lnTo>
                  <a:lnTo>
                    <a:pt x="40" y="284"/>
                  </a:lnTo>
                  <a:lnTo>
                    <a:pt x="40" y="280"/>
                  </a:lnTo>
                  <a:lnTo>
                    <a:pt x="39" y="279"/>
                  </a:lnTo>
                  <a:lnTo>
                    <a:pt x="33" y="279"/>
                  </a:lnTo>
                  <a:lnTo>
                    <a:pt x="37" y="277"/>
                  </a:lnTo>
                  <a:lnTo>
                    <a:pt x="40" y="273"/>
                  </a:lnTo>
                  <a:lnTo>
                    <a:pt x="50" y="269"/>
                  </a:lnTo>
                  <a:lnTo>
                    <a:pt x="49" y="265"/>
                  </a:lnTo>
                  <a:lnTo>
                    <a:pt x="47" y="263"/>
                  </a:lnTo>
                  <a:lnTo>
                    <a:pt x="45" y="262"/>
                  </a:lnTo>
                  <a:lnTo>
                    <a:pt x="43" y="259"/>
                  </a:lnTo>
                  <a:lnTo>
                    <a:pt x="38" y="257"/>
                  </a:lnTo>
                  <a:lnTo>
                    <a:pt x="36" y="255"/>
                  </a:lnTo>
                  <a:lnTo>
                    <a:pt x="38" y="250"/>
                  </a:lnTo>
                  <a:lnTo>
                    <a:pt x="38" y="248"/>
                  </a:lnTo>
                  <a:lnTo>
                    <a:pt x="37" y="246"/>
                  </a:lnTo>
                  <a:lnTo>
                    <a:pt x="37" y="242"/>
                  </a:lnTo>
                  <a:lnTo>
                    <a:pt x="38" y="239"/>
                  </a:lnTo>
                  <a:lnTo>
                    <a:pt x="38" y="238"/>
                  </a:lnTo>
                  <a:lnTo>
                    <a:pt x="36" y="237"/>
                  </a:lnTo>
                  <a:lnTo>
                    <a:pt x="28" y="237"/>
                  </a:lnTo>
                  <a:lnTo>
                    <a:pt x="30" y="235"/>
                  </a:lnTo>
                  <a:lnTo>
                    <a:pt x="32" y="231"/>
                  </a:lnTo>
                  <a:lnTo>
                    <a:pt x="36" y="229"/>
                  </a:lnTo>
                  <a:lnTo>
                    <a:pt x="36" y="228"/>
                  </a:lnTo>
                  <a:lnTo>
                    <a:pt x="33" y="227"/>
                  </a:lnTo>
                  <a:lnTo>
                    <a:pt x="32" y="227"/>
                  </a:lnTo>
                  <a:lnTo>
                    <a:pt x="30" y="225"/>
                  </a:lnTo>
                  <a:lnTo>
                    <a:pt x="28" y="225"/>
                  </a:lnTo>
                  <a:lnTo>
                    <a:pt x="28" y="218"/>
                  </a:lnTo>
                  <a:lnTo>
                    <a:pt x="30" y="217"/>
                  </a:lnTo>
                  <a:lnTo>
                    <a:pt x="31" y="215"/>
                  </a:lnTo>
                  <a:lnTo>
                    <a:pt x="33" y="213"/>
                  </a:lnTo>
                  <a:lnTo>
                    <a:pt x="36" y="211"/>
                  </a:lnTo>
                  <a:lnTo>
                    <a:pt x="35" y="209"/>
                  </a:lnTo>
                  <a:lnTo>
                    <a:pt x="33" y="208"/>
                  </a:lnTo>
                  <a:lnTo>
                    <a:pt x="31" y="208"/>
                  </a:lnTo>
                  <a:lnTo>
                    <a:pt x="29" y="207"/>
                  </a:lnTo>
                  <a:lnTo>
                    <a:pt x="27" y="207"/>
                  </a:lnTo>
                  <a:lnTo>
                    <a:pt x="25" y="206"/>
                  </a:lnTo>
                  <a:lnTo>
                    <a:pt x="24" y="203"/>
                  </a:lnTo>
                  <a:lnTo>
                    <a:pt x="24" y="197"/>
                  </a:lnTo>
                  <a:lnTo>
                    <a:pt x="27" y="194"/>
                  </a:lnTo>
                  <a:lnTo>
                    <a:pt x="31" y="185"/>
                  </a:lnTo>
                  <a:lnTo>
                    <a:pt x="30" y="178"/>
                  </a:lnTo>
                  <a:lnTo>
                    <a:pt x="24" y="172"/>
                  </a:lnTo>
                  <a:lnTo>
                    <a:pt x="24" y="168"/>
                  </a:lnTo>
                  <a:lnTo>
                    <a:pt x="27" y="164"/>
                  </a:lnTo>
                  <a:lnTo>
                    <a:pt x="28" y="163"/>
                  </a:lnTo>
                  <a:lnTo>
                    <a:pt x="28" y="161"/>
                  </a:lnTo>
                  <a:lnTo>
                    <a:pt x="27" y="158"/>
                  </a:lnTo>
                  <a:lnTo>
                    <a:pt x="24" y="157"/>
                  </a:lnTo>
                  <a:lnTo>
                    <a:pt x="20" y="152"/>
                  </a:lnTo>
                  <a:lnTo>
                    <a:pt x="18" y="150"/>
                  </a:lnTo>
                  <a:lnTo>
                    <a:pt x="18" y="147"/>
                  </a:lnTo>
                  <a:lnTo>
                    <a:pt x="22" y="144"/>
                  </a:lnTo>
                  <a:lnTo>
                    <a:pt x="25" y="137"/>
                  </a:lnTo>
                  <a:lnTo>
                    <a:pt x="28" y="136"/>
                  </a:lnTo>
                  <a:lnTo>
                    <a:pt x="30" y="136"/>
                  </a:lnTo>
                  <a:lnTo>
                    <a:pt x="30" y="135"/>
                  </a:lnTo>
                  <a:lnTo>
                    <a:pt x="28" y="133"/>
                  </a:lnTo>
                  <a:lnTo>
                    <a:pt x="22" y="133"/>
                  </a:lnTo>
                  <a:lnTo>
                    <a:pt x="22" y="131"/>
                  </a:lnTo>
                  <a:lnTo>
                    <a:pt x="23" y="130"/>
                  </a:lnTo>
                  <a:lnTo>
                    <a:pt x="24" y="130"/>
                  </a:lnTo>
                  <a:lnTo>
                    <a:pt x="27" y="129"/>
                  </a:lnTo>
                  <a:lnTo>
                    <a:pt x="28" y="129"/>
                  </a:lnTo>
                  <a:lnTo>
                    <a:pt x="30" y="126"/>
                  </a:lnTo>
                  <a:lnTo>
                    <a:pt x="30" y="115"/>
                  </a:lnTo>
                  <a:lnTo>
                    <a:pt x="29" y="114"/>
                  </a:lnTo>
                  <a:lnTo>
                    <a:pt x="28" y="114"/>
                  </a:lnTo>
                  <a:lnTo>
                    <a:pt x="29" y="111"/>
                  </a:lnTo>
                  <a:lnTo>
                    <a:pt x="31" y="109"/>
                  </a:lnTo>
                  <a:lnTo>
                    <a:pt x="33" y="108"/>
                  </a:lnTo>
                  <a:lnTo>
                    <a:pt x="37" y="107"/>
                  </a:lnTo>
                  <a:lnTo>
                    <a:pt x="42" y="104"/>
                  </a:lnTo>
                  <a:lnTo>
                    <a:pt x="40" y="95"/>
                  </a:lnTo>
                  <a:lnTo>
                    <a:pt x="43" y="88"/>
                  </a:lnTo>
                  <a:lnTo>
                    <a:pt x="47" y="81"/>
                  </a:lnTo>
                  <a:lnTo>
                    <a:pt x="54" y="74"/>
                  </a:lnTo>
                  <a:lnTo>
                    <a:pt x="60" y="67"/>
                  </a:lnTo>
                  <a:lnTo>
                    <a:pt x="63" y="60"/>
                  </a:lnTo>
                  <a:lnTo>
                    <a:pt x="61" y="52"/>
                  </a:lnTo>
                  <a:lnTo>
                    <a:pt x="64" y="48"/>
                  </a:lnTo>
                  <a:lnTo>
                    <a:pt x="70" y="42"/>
                  </a:lnTo>
                  <a:lnTo>
                    <a:pt x="70" y="35"/>
                  </a:lnTo>
                  <a:lnTo>
                    <a:pt x="72" y="31"/>
                  </a:lnTo>
                  <a:lnTo>
                    <a:pt x="72" y="30"/>
                  </a:lnTo>
                  <a:lnTo>
                    <a:pt x="74" y="28"/>
                  </a:lnTo>
                  <a:lnTo>
                    <a:pt x="75" y="26"/>
                  </a:lnTo>
                  <a:lnTo>
                    <a:pt x="78" y="23"/>
                  </a:lnTo>
                  <a:lnTo>
                    <a:pt x="81" y="19"/>
                  </a:lnTo>
                  <a:lnTo>
                    <a:pt x="81" y="14"/>
                  </a:lnTo>
                  <a:lnTo>
                    <a:pt x="132" y="10"/>
                  </a:lnTo>
                  <a:lnTo>
                    <a:pt x="185" y="6"/>
                  </a:lnTo>
                  <a:lnTo>
                    <a:pt x="236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104">
              <a:extLst>
                <a:ext uri="{FF2B5EF4-FFF2-40B4-BE49-F238E27FC236}">
                  <a16:creationId xmlns:a16="http://schemas.microsoft.com/office/drawing/2014/main" id="{CEDEE311-1E5C-4311-B4F1-B7F6C7263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6853" y="4805585"/>
              <a:ext cx="16180" cy="1438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" y="1"/>
                </a:cxn>
                <a:cxn ang="0">
                  <a:pos x="5" y="3"/>
                </a:cxn>
                <a:cxn ang="0">
                  <a:pos x="7" y="5"/>
                </a:cxn>
                <a:cxn ang="0">
                  <a:pos x="9" y="6"/>
                </a:cxn>
                <a:cxn ang="0">
                  <a:pos x="8" y="8"/>
                </a:cxn>
                <a:cxn ang="0">
                  <a:pos x="4" y="8"/>
                </a:cxn>
                <a:cxn ang="0">
                  <a:pos x="2" y="6"/>
                </a:cxn>
                <a:cxn ang="0">
                  <a:pos x="1" y="5"/>
                </a:cxn>
                <a:cxn ang="0">
                  <a:pos x="0" y="3"/>
                </a:cxn>
                <a:cxn ang="0">
                  <a:pos x="1" y="0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2" y="1"/>
                  </a:lnTo>
                  <a:lnTo>
                    <a:pt x="5" y="3"/>
                  </a:lnTo>
                  <a:lnTo>
                    <a:pt x="7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4" y="8"/>
                  </a:lnTo>
                  <a:lnTo>
                    <a:pt x="2" y="6"/>
                  </a:lnTo>
                  <a:lnTo>
                    <a:pt x="1" y="5"/>
                  </a:ln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105">
              <a:extLst>
                <a:ext uri="{FF2B5EF4-FFF2-40B4-BE49-F238E27FC236}">
                  <a16:creationId xmlns:a16="http://schemas.microsoft.com/office/drawing/2014/main" id="{0186B4A4-A71D-42DE-8A1B-8FF9B2C85D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6780" y="4490988"/>
              <a:ext cx="1195462" cy="898843"/>
            </a:xfrm>
            <a:custGeom>
              <a:avLst/>
              <a:gdLst/>
              <a:ahLst/>
              <a:cxnLst>
                <a:cxn ang="0">
                  <a:pos x="451" y="0"/>
                </a:cxn>
                <a:cxn ang="0">
                  <a:pos x="486" y="18"/>
                </a:cxn>
                <a:cxn ang="0">
                  <a:pos x="511" y="76"/>
                </a:cxn>
                <a:cxn ang="0">
                  <a:pos x="573" y="171"/>
                </a:cxn>
                <a:cxn ang="0">
                  <a:pos x="566" y="182"/>
                </a:cxn>
                <a:cxn ang="0">
                  <a:pos x="602" y="248"/>
                </a:cxn>
                <a:cxn ang="0">
                  <a:pos x="636" y="304"/>
                </a:cxn>
                <a:cxn ang="0">
                  <a:pos x="649" y="319"/>
                </a:cxn>
                <a:cxn ang="0">
                  <a:pos x="665" y="395"/>
                </a:cxn>
                <a:cxn ang="0">
                  <a:pos x="656" y="452"/>
                </a:cxn>
                <a:cxn ang="0">
                  <a:pos x="655" y="479"/>
                </a:cxn>
                <a:cxn ang="0">
                  <a:pos x="635" y="496"/>
                </a:cxn>
                <a:cxn ang="0">
                  <a:pos x="613" y="496"/>
                </a:cxn>
                <a:cxn ang="0">
                  <a:pos x="596" y="486"/>
                </a:cxn>
                <a:cxn ang="0">
                  <a:pos x="567" y="447"/>
                </a:cxn>
                <a:cxn ang="0">
                  <a:pos x="542" y="440"/>
                </a:cxn>
                <a:cxn ang="0">
                  <a:pos x="509" y="395"/>
                </a:cxn>
                <a:cxn ang="0">
                  <a:pos x="511" y="374"/>
                </a:cxn>
                <a:cxn ang="0">
                  <a:pos x="496" y="377"/>
                </a:cxn>
                <a:cxn ang="0">
                  <a:pos x="489" y="354"/>
                </a:cxn>
                <a:cxn ang="0">
                  <a:pos x="479" y="357"/>
                </a:cxn>
                <a:cxn ang="0">
                  <a:pos x="473" y="362"/>
                </a:cxn>
                <a:cxn ang="0">
                  <a:pos x="447" y="322"/>
                </a:cxn>
                <a:cxn ang="0">
                  <a:pos x="436" y="311"/>
                </a:cxn>
                <a:cxn ang="0">
                  <a:pos x="444" y="300"/>
                </a:cxn>
                <a:cxn ang="0">
                  <a:pos x="452" y="286"/>
                </a:cxn>
                <a:cxn ang="0">
                  <a:pos x="440" y="270"/>
                </a:cxn>
                <a:cxn ang="0">
                  <a:pos x="428" y="270"/>
                </a:cxn>
                <a:cxn ang="0">
                  <a:pos x="431" y="278"/>
                </a:cxn>
                <a:cxn ang="0">
                  <a:pos x="430" y="288"/>
                </a:cxn>
                <a:cxn ang="0">
                  <a:pos x="421" y="283"/>
                </a:cxn>
                <a:cxn ang="0">
                  <a:pos x="419" y="271"/>
                </a:cxn>
                <a:cxn ang="0">
                  <a:pos x="424" y="204"/>
                </a:cxn>
                <a:cxn ang="0">
                  <a:pos x="400" y="158"/>
                </a:cxn>
                <a:cxn ang="0">
                  <a:pos x="386" y="160"/>
                </a:cxn>
                <a:cxn ang="0">
                  <a:pos x="350" y="126"/>
                </a:cxn>
                <a:cxn ang="0">
                  <a:pos x="330" y="110"/>
                </a:cxn>
                <a:cxn ang="0">
                  <a:pos x="319" y="97"/>
                </a:cxn>
                <a:cxn ang="0">
                  <a:pos x="280" y="87"/>
                </a:cxn>
                <a:cxn ang="0">
                  <a:pos x="262" y="98"/>
                </a:cxn>
                <a:cxn ang="0">
                  <a:pos x="258" y="103"/>
                </a:cxn>
                <a:cxn ang="0">
                  <a:pos x="251" y="110"/>
                </a:cxn>
                <a:cxn ang="0">
                  <a:pos x="232" y="129"/>
                </a:cxn>
                <a:cxn ang="0">
                  <a:pos x="221" y="127"/>
                </a:cxn>
                <a:cxn ang="0">
                  <a:pos x="197" y="138"/>
                </a:cxn>
                <a:cxn ang="0">
                  <a:pos x="176" y="111"/>
                </a:cxn>
                <a:cxn ang="0">
                  <a:pos x="160" y="92"/>
                </a:cxn>
                <a:cxn ang="0">
                  <a:pos x="157" y="88"/>
                </a:cxn>
                <a:cxn ang="0">
                  <a:pos x="147" y="85"/>
                </a:cxn>
                <a:cxn ang="0">
                  <a:pos x="126" y="88"/>
                </a:cxn>
                <a:cxn ang="0">
                  <a:pos x="113" y="74"/>
                </a:cxn>
                <a:cxn ang="0">
                  <a:pos x="78" y="82"/>
                </a:cxn>
                <a:cxn ang="0">
                  <a:pos x="50" y="68"/>
                </a:cxn>
                <a:cxn ang="0">
                  <a:pos x="39" y="74"/>
                </a:cxn>
                <a:cxn ang="0">
                  <a:pos x="34" y="81"/>
                </a:cxn>
                <a:cxn ang="0">
                  <a:pos x="22" y="87"/>
                </a:cxn>
                <a:cxn ang="0">
                  <a:pos x="11" y="62"/>
                </a:cxn>
                <a:cxn ang="0">
                  <a:pos x="14" y="36"/>
                </a:cxn>
                <a:cxn ang="0">
                  <a:pos x="203" y="17"/>
                </a:cxn>
                <a:cxn ang="0">
                  <a:pos x="428" y="28"/>
                </a:cxn>
                <a:cxn ang="0">
                  <a:pos x="444" y="38"/>
                </a:cxn>
                <a:cxn ang="0">
                  <a:pos x="444" y="0"/>
                </a:cxn>
              </a:cxnLst>
              <a:rect l="0" t="0" r="r" b="b"/>
              <a:pathLst>
                <a:path w="665" h="500">
                  <a:moveTo>
                    <a:pt x="265" y="104"/>
                  </a:moveTo>
                  <a:lnTo>
                    <a:pt x="263" y="105"/>
                  </a:lnTo>
                  <a:lnTo>
                    <a:pt x="265" y="104"/>
                  </a:lnTo>
                  <a:close/>
                  <a:moveTo>
                    <a:pt x="444" y="0"/>
                  </a:moveTo>
                  <a:lnTo>
                    <a:pt x="451" y="0"/>
                  </a:lnTo>
                  <a:lnTo>
                    <a:pt x="460" y="1"/>
                  </a:lnTo>
                  <a:lnTo>
                    <a:pt x="472" y="4"/>
                  </a:lnTo>
                  <a:lnTo>
                    <a:pt x="483" y="3"/>
                  </a:lnTo>
                  <a:lnTo>
                    <a:pt x="485" y="10"/>
                  </a:lnTo>
                  <a:lnTo>
                    <a:pt x="486" y="18"/>
                  </a:lnTo>
                  <a:lnTo>
                    <a:pt x="488" y="24"/>
                  </a:lnTo>
                  <a:lnTo>
                    <a:pt x="495" y="28"/>
                  </a:lnTo>
                  <a:lnTo>
                    <a:pt x="499" y="45"/>
                  </a:lnTo>
                  <a:lnTo>
                    <a:pt x="504" y="61"/>
                  </a:lnTo>
                  <a:lnTo>
                    <a:pt x="511" y="76"/>
                  </a:lnTo>
                  <a:lnTo>
                    <a:pt x="524" y="102"/>
                  </a:lnTo>
                  <a:lnTo>
                    <a:pt x="538" y="126"/>
                  </a:lnTo>
                  <a:lnTo>
                    <a:pt x="556" y="150"/>
                  </a:lnTo>
                  <a:lnTo>
                    <a:pt x="574" y="169"/>
                  </a:lnTo>
                  <a:lnTo>
                    <a:pt x="573" y="171"/>
                  </a:lnTo>
                  <a:lnTo>
                    <a:pt x="573" y="172"/>
                  </a:lnTo>
                  <a:lnTo>
                    <a:pt x="572" y="171"/>
                  </a:lnTo>
                  <a:lnTo>
                    <a:pt x="570" y="169"/>
                  </a:lnTo>
                  <a:lnTo>
                    <a:pt x="565" y="169"/>
                  </a:lnTo>
                  <a:lnTo>
                    <a:pt x="566" y="182"/>
                  </a:lnTo>
                  <a:lnTo>
                    <a:pt x="571" y="194"/>
                  </a:lnTo>
                  <a:lnTo>
                    <a:pt x="577" y="206"/>
                  </a:lnTo>
                  <a:lnTo>
                    <a:pt x="586" y="222"/>
                  </a:lnTo>
                  <a:lnTo>
                    <a:pt x="596" y="237"/>
                  </a:lnTo>
                  <a:lnTo>
                    <a:pt x="602" y="248"/>
                  </a:lnTo>
                  <a:lnTo>
                    <a:pt x="610" y="257"/>
                  </a:lnTo>
                  <a:lnTo>
                    <a:pt x="616" y="266"/>
                  </a:lnTo>
                  <a:lnTo>
                    <a:pt x="628" y="290"/>
                  </a:lnTo>
                  <a:lnTo>
                    <a:pt x="636" y="299"/>
                  </a:lnTo>
                  <a:lnTo>
                    <a:pt x="636" y="304"/>
                  </a:lnTo>
                  <a:lnTo>
                    <a:pt x="635" y="306"/>
                  </a:lnTo>
                  <a:lnTo>
                    <a:pt x="634" y="307"/>
                  </a:lnTo>
                  <a:lnTo>
                    <a:pt x="632" y="307"/>
                  </a:lnTo>
                  <a:lnTo>
                    <a:pt x="642" y="312"/>
                  </a:lnTo>
                  <a:lnTo>
                    <a:pt x="649" y="319"/>
                  </a:lnTo>
                  <a:lnTo>
                    <a:pt x="653" y="327"/>
                  </a:lnTo>
                  <a:lnTo>
                    <a:pt x="658" y="341"/>
                  </a:lnTo>
                  <a:lnTo>
                    <a:pt x="662" y="355"/>
                  </a:lnTo>
                  <a:lnTo>
                    <a:pt x="664" y="374"/>
                  </a:lnTo>
                  <a:lnTo>
                    <a:pt x="665" y="395"/>
                  </a:lnTo>
                  <a:lnTo>
                    <a:pt x="665" y="416"/>
                  </a:lnTo>
                  <a:lnTo>
                    <a:pt x="664" y="432"/>
                  </a:lnTo>
                  <a:lnTo>
                    <a:pt x="662" y="439"/>
                  </a:lnTo>
                  <a:lnTo>
                    <a:pt x="658" y="445"/>
                  </a:lnTo>
                  <a:lnTo>
                    <a:pt x="656" y="452"/>
                  </a:lnTo>
                  <a:lnTo>
                    <a:pt x="656" y="458"/>
                  </a:lnTo>
                  <a:lnTo>
                    <a:pt x="658" y="465"/>
                  </a:lnTo>
                  <a:lnTo>
                    <a:pt x="658" y="474"/>
                  </a:lnTo>
                  <a:lnTo>
                    <a:pt x="657" y="476"/>
                  </a:lnTo>
                  <a:lnTo>
                    <a:pt x="655" y="479"/>
                  </a:lnTo>
                  <a:lnTo>
                    <a:pt x="652" y="483"/>
                  </a:lnTo>
                  <a:lnTo>
                    <a:pt x="652" y="488"/>
                  </a:lnTo>
                  <a:lnTo>
                    <a:pt x="645" y="489"/>
                  </a:lnTo>
                  <a:lnTo>
                    <a:pt x="639" y="491"/>
                  </a:lnTo>
                  <a:lnTo>
                    <a:pt x="635" y="496"/>
                  </a:lnTo>
                  <a:lnTo>
                    <a:pt x="629" y="498"/>
                  </a:lnTo>
                  <a:lnTo>
                    <a:pt x="623" y="500"/>
                  </a:lnTo>
                  <a:lnTo>
                    <a:pt x="616" y="496"/>
                  </a:lnTo>
                  <a:lnTo>
                    <a:pt x="615" y="495"/>
                  </a:lnTo>
                  <a:lnTo>
                    <a:pt x="613" y="496"/>
                  </a:lnTo>
                  <a:lnTo>
                    <a:pt x="613" y="493"/>
                  </a:lnTo>
                  <a:lnTo>
                    <a:pt x="610" y="489"/>
                  </a:lnTo>
                  <a:lnTo>
                    <a:pt x="608" y="488"/>
                  </a:lnTo>
                  <a:lnTo>
                    <a:pt x="606" y="486"/>
                  </a:lnTo>
                  <a:lnTo>
                    <a:pt x="596" y="486"/>
                  </a:lnTo>
                  <a:lnTo>
                    <a:pt x="586" y="472"/>
                  </a:lnTo>
                  <a:lnTo>
                    <a:pt x="574" y="456"/>
                  </a:lnTo>
                  <a:lnTo>
                    <a:pt x="571" y="453"/>
                  </a:lnTo>
                  <a:lnTo>
                    <a:pt x="568" y="449"/>
                  </a:lnTo>
                  <a:lnTo>
                    <a:pt x="567" y="447"/>
                  </a:lnTo>
                  <a:lnTo>
                    <a:pt x="565" y="445"/>
                  </a:lnTo>
                  <a:lnTo>
                    <a:pt x="561" y="442"/>
                  </a:lnTo>
                  <a:lnTo>
                    <a:pt x="557" y="440"/>
                  </a:lnTo>
                  <a:lnTo>
                    <a:pt x="549" y="439"/>
                  </a:lnTo>
                  <a:lnTo>
                    <a:pt x="542" y="440"/>
                  </a:lnTo>
                  <a:lnTo>
                    <a:pt x="535" y="438"/>
                  </a:lnTo>
                  <a:lnTo>
                    <a:pt x="523" y="417"/>
                  </a:lnTo>
                  <a:lnTo>
                    <a:pt x="521" y="404"/>
                  </a:lnTo>
                  <a:lnTo>
                    <a:pt x="518" y="399"/>
                  </a:lnTo>
                  <a:lnTo>
                    <a:pt x="509" y="395"/>
                  </a:lnTo>
                  <a:lnTo>
                    <a:pt x="511" y="385"/>
                  </a:lnTo>
                  <a:lnTo>
                    <a:pt x="516" y="379"/>
                  </a:lnTo>
                  <a:lnTo>
                    <a:pt x="521" y="372"/>
                  </a:lnTo>
                  <a:lnTo>
                    <a:pt x="514" y="372"/>
                  </a:lnTo>
                  <a:lnTo>
                    <a:pt x="511" y="374"/>
                  </a:lnTo>
                  <a:lnTo>
                    <a:pt x="510" y="376"/>
                  </a:lnTo>
                  <a:lnTo>
                    <a:pt x="509" y="377"/>
                  </a:lnTo>
                  <a:lnTo>
                    <a:pt x="503" y="389"/>
                  </a:lnTo>
                  <a:lnTo>
                    <a:pt x="499" y="384"/>
                  </a:lnTo>
                  <a:lnTo>
                    <a:pt x="496" y="377"/>
                  </a:lnTo>
                  <a:lnTo>
                    <a:pt x="495" y="369"/>
                  </a:lnTo>
                  <a:lnTo>
                    <a:pt x="495" y="360"/>
                  </a:lnTo>
                  <a:lnTo>
                    <a:pt x="497" y="353"/>
                  </a:lnTo>
                  <a:lnTo>
                    <a:pt x="494" y="351"/>
                  </a:lnTo>
                  <a:lnTo>
                    <a:pt x="489" y="354"/>
                  </a:lnTo>
                  <a:lnTo>
                    <a:pt x="483" y="355"/>
                  </a:lnTo>
                  <a:lnTo>
                    <a:pt x="478" y="353"/>
                  </a:lnTo>
                  <a:lnTo>
                    <a:pt x="476" y="354"/>
                  </a:lnTo>
                  <a:lnTo>
                    <a:pt x="476" y="356"/>
                  </a:lnTo>
                  <a:lnTo>
                    <a:pt x="479" y="357"/>
                  </a:lnTo>
                  <a:lnTo>
                    <a:pt x="480" y="358"/>
                  </a:lnTo>
                  <a:lnTo>
                    <a:pt x="482" y="360"/>
                  </a:lnTo>
                  <a:lnTo>
                    <a:pt x="483" y="362"/>
                  </a:lnTo>
                  <a:lnTo>
                    <a:pt x="483" y="367"/>
                  </a:lnTo>
                  <a:lnTo>
                    <a:pt x="473" y="362"/>
                  </a:lnTo>
                  <a:lnTo>
                    <a:pt x="465" y="356"/>
                  </a:lnTo>
                  <a:lnTo>
                    <a:pt x="459" y="347"/>
                  </a:lnTo>
                  <a:lnTo>
                    <a:pt x="454" y="337"/>
                  </a:lnTo>
                  <a:lnTo>
                    <a:pt x="450" y="327"/>
                  </a:lnTo>
                  <a:lnTo>
                    <a:pt x="447" y="322"/>
                  </a:lnTo>
                  <a:lnTo>
                    <a:pt x="445" y="321"/>
                  </a:lnTo>
                  <a:lnTo>
                    <a:pt x="443" y="319"/>
                  </a:lnTo>
                  <a:lnTo>
                    <a:pt x="438" y="316"/>
                  </a:lnTo>
                  <a:lnTo>
                    <a:pt x="437" y="314"/>
                  </a:lnTo>
                  <a:lnTo>
                    <a:pt x="436" y="311"/>
                  </a:lnTo>
                  <a:lnTo>
                    <a:pt x="438" y="311"/>
                  </a:lnTo>
                  <a:lnTo>
                    <a:pt x="440" y="309"/>
                  </a:lnTo>
                  <a:lnTo>
                    <a:pt x="443" y="305"/>
                  </a:lnTo>
                  <a:lnTo>
                    <a:pt x="443" y="302"/>
                  </a:lnTo>
                  <a:lnTo>
                    <a:pt x="444" y="300"/>
                  </a:lnTo>
                  <a:lnTo>
                    <a:pt x="444" y="293"/>
                  </a:lnTo>
                  <a:lnTo>
                    <a:pt x="445" y="291"/>
                  </a:lnTo>
                  <a:lnTo>
                    <a:pt x="447" y="290"/>
                  </a:lnTo>
                  <a:lnTo>
                    <a:pt x="450" y="287"/>
                  </a:lnTo>
                  <a:lnTo>
                    <a:pt x="452" y="286"/>
                  </a:lnTo>
                  <a:lnTo>
                    <a:pt x="453" y="284"/>
                  </a:lnTo>
                  <a:lnTo>
                    <a:pt x="453" y="279"/>
                  </a:lnTo>
                  <a:lnTo>
                    <a:pt x="451" y="272"/>
                  </a:lnTo>
                  <a:lnTo>
                    <a:pt x="446" y="270"/>
                  </a:lnTo>
                  <a:lnTo>
                    <a:pt x="440" y="270"/>
                  </a:lnTo>
                  <a:lnTo>
                    <a:pt x="433" y="269"/>
                  </a:lnTo>
                  <a:lnTo>
                    <a:pt x="426" y="265"/>
                  </a:lnTo>
                  <a:lnTo>
                    <a:pt x="425" y="269"/>
                  </a:lnTo>
                  <a:lnTo>
                    <a:pt x="426" y="270"/>
                  </a:lnTo>
                  <a:lnTo>
                    <a:pt x="428" y="270"/>
                  </a:lnTo>
                  <a:lnTo>
                    <a:pt x="428" y="273"/>
                  </a:lnTo>
                  <a:lnTo>
                    <a:pt x="429" y="274"/>
                  </a:lnTo>
                  <a:lnTo>
                    <a:pt x="429" y="277"/>
                  </a:lnTo>
                  <a:lnTo>
                    <a:pt x="430" y="277"/>
                  </a:lnTo>
                  <a:lnTo>
                    <a:pt x="431" y="278"/>
                  </a:lnTo>
                  <a:lnTo>
                    <a:pt x="433" y="278"/>
                  </a:lnTo>
                  <a:lnTo>
                    <a:pt x="436" y="277"/>
                  </a:lnTo>
                  <a:lnTo>
                    <a:pt x="433" y="281"/>
                  </a:lnTo>
                  <a:lnTo>
                    <a:pt x="433" y="287"/>
                  </a:lnTo>
                  <a:lnTo>
                    <a:pt x="430" y="288"/>
                  </a:lnTo>
                  <a:lnTo>
                    <a:pt x="428" y="287"/>
                  </a:lnTo>
                  <a:lnTo>
                    <a:pt x="426" y="287"/>
                  </a:lnTo>
                  <a:lnTo>
                    <a:pt x="424" y="285"/>
                  </a:lnTo>
                  <a:lnTo>
                    <a:pt x="422" y="284"/>
                  </a:lnTo>
                  <a:lnTo>
                    <a:pt x="421" y="283"/>
                  </a:lnTo>
                  <a:lnTo>
                    <a:pt x="416" y="283"/>
                  </a:lnTo>
                  <a:lnTo>
                    <a:pt x="416" y="277"/>
                  </a:lnTo>
                  <a:lnTo>
                    <a:pt x="418" y="274"/>
                  </a:lnTo>
                  <a:lnTo>
                    <a:pt x="418" y="272"/>
                  </a:lnTo>
                  <a:lnTo>
                    <a:pt x="419" y="271"/>
                  </a:lnTo>
                  <a:lnTo>
                    <a:pt x="419" y="269"/>
                  </a:lnTo>
                  <a:lnTo>
                    <a:pt x="421" y="265"/>
                  </a:lnTo>
                  <a:lnTo>
                    <a:pt x="421" y="246"/>
                  </a:lnTo>
                  <a:lnTo>
                    <a:pt x="423" y="227"/>
                  </a:lnTo>
                  <a:lnTo>
                    <a:pt x="424" y="204"/>
                  </a:lnTo>
                  <a:lnTo>
                    <a:pt x="419" y="183"/>
                  </a:lnTo>
                  <a:lnTo>
                    <a:pt x="412" y="179"/>
                  </a:lnTo>
                  <a:lnTo>
                    <a:pt x="408" y="172"/>
                  </a:lnTo>
                  <a:lnTo>
                    <a:pt x="404" y="165"/>
                  </a:lnTo>
                  <a:lnTo>
                    <a:pt x="400" y="158"/>
                  </a:lnTo>
                  <a:lnTo>
                    <a:pt x="397" y="157"/>
                  </a:lnTo>
                  <a:lnTo>
                    <a:pt x="395" y="158"/>
                  </a:lnTo>
                  <a:lnTo>
                    <a:pt x="393" y="158"/>
                  </a:lnTo>
                  <a:lnTo>
                    <a:pt x="388" y="160"/>
                  </a:lnTo>
                  <a:lnTo>
                    <a:pt x="386" y="160"/>
                  </a:lnTo>
                  <a:lnTo>
                    <a:pt x="386" y="158"/>
                  </a:lnTo>
                  <a:lnTo>
                    <a:pt x="376" y="152"/>
                  </a:lnTo>
                  <a:lnTo>
                    <a:pt x="360" y="138"/>
                  </a:lnTo>
                  <a:lnTo>
                    <a:pt x="348" y="133"/>
                  </a:lnTo>
                  <a:lnTo>
                    <a:pt x="350" y="126"/>
                  </a:lnTo>
                  <a:lnTo>
                    <a:pt x="347" y="122"/>
                  </a:lnTo>
                  <a:lnTo>
                    <a:pt x="343" y="118"/>
                  </a:lnTo>
                  <a:lnTo>
                    <a:pt x="338" y="116"/>
                  </a:lnTo>
                  <a:lnTo>
                    <a:pt x="332" y="113"/>
                  </a:lnTo>
                  <a:lnTo>
                    <a:pt x="330" y="110"/>
                  </a:lnTo>
                  <a:lnTo>
                    <a:pt x="329" y="108"/>
                  </a:lnTo>
                  <a:lnTo>
                    <a:pt x="327" y="104"/>
                  </a:lnTo>
                  <a:lnTo>
                    <a:pt x="325" y="102"/>
                  </a:lnTo>
                  <a:lnTo>
                    <a:pt x="324" y="99"/>
                  </a:lnTo>
                  <a:lnTo>
                    <a:pt x="319" y="97"/>
                  </a:lnTo>
                  <a:lnTo>
                    <a:pt x="311" y="94"/>
                  </a:lnTo>
                  <a:lnTo>
                    <a:pt x="302" y="90"/>
                  </a:lnTo>
                  <a:lnTo>
                    <a:pt x="295" y="88"/>
                  </a:lnTo>
                  <a:lnTo>
                    <a:pt x="288" y="87"/>
                  </a:lnTo>
                  <a:lnTo>
                    <a:pt x="280" y="87"/>
                  </a:lnTo>
                  <a:lnTo>
                    <a:pt x="273" y="88"/>
                  </a:lnTo>
                  <a:lnTo>
                    <a:pt x="270" y="89"/>
                  </a:lnTo>
                  <a:lnTo>
                    <a:pt x="267" y="92"/>
                  </a:lnTo>
                  <a:lnTo>
                    <a:pt x="265" y="96"/>
                  </a:lnTo>
                  <a:lnTo>
                    <a:pt x="262" y="98"/>
                  </a:lnTo>
                  <a:lnTo>
                    <a:pt x="260" y="99"/>
                  </a:lnTo>
                  <a:lnTo>
                    <a:pt x="258" y="102"/>
                  </a:lnTo>
                  <a:lnTo>
                    <a:pt x="256" y="102"/>
                  </a:lnTo>
                  <a:lnTo>
                    <a:pt x="256" y="103"/>
                  </a:lnTo>
                  <a:lnTo>
                    <a:pt x="258" y="103"/>
                  </a:lnTo>
                  <a:lnTo>
                    <a:pt x="259" y="104"/>
                  </a:lnTo>
                  <a:lnTo>
                    <a:pt x="261" y="105"/>
                  </a:lnTo>
                  <a:lnTo>
                    <a:pt x="263" y="105"/>
                  </a:lnTo>
                  <a:lnTo>
                    <a:pt x="261" y="106"/>
                  </a:lnTo>
                  <a:lnTo>
                    <a:pt x="251" y="110"/>
                  </a:lnTo>
                  <a:lnTo>
                    <a:pt x="241" y="117"/>
                  </a:lnTo>
                  <a:lnTo>
                    <a:pt x="239" y="120"/>
                  </a:lnTo>
                  <a:lnTo>
                    <a:pt x="235" y="124"/>
                  </a:lnTo>
                  <a:lnTo>
                    <a:pt x="233" y="127"/>
                  </a:lnTo>
                  <a:lnTo>
                    <a:pt x="232" y="129"/>
                  </a:lnTo>
                  <a:lnTo>
                    <a:pt x="227" y="124"/>
                  </a:lnTo>
                  <a:lnTo>
                    <a:pt x="227" y="122"/>
                  </a:lnTo>
                  <a:lnTo>
                    <a:pt x="225" y="123"/>
                  </a:lnTo>
                  <a:lnTo>
                    <a:pt x="223" y="125"/>
                  </a:lnTo>
                  <a:lnTo>
                    <a:pt x="221" y="127"/>
                  </a:lnTo>
                  <a:lnTo>
                    <a:pt x="219" y="131"/>
                  </a:lnTo>
                  <a:lnTo>
                    <a:pt x="217" y="133"/>
                  </a:lnTo>
                  <a:lnTo>
                    <a:pt x="211" y="134"/>
                  </a:lnTo>
                  <a:lnTo>
                    <a:pt x="200" y="134"/>
                  </a:lnTo>
                  <a:lnTo>
                    <a:pt x="197" y="138"/>
                  </a:lnTo>
                  <a:lnTo>
                    <a:pt x="194" y="130"/>
                  </a:lnTo>
                  <a:lnTo>
                    <a:pt x="189" y="122"/>
                  </a:lnTo>
                  <a:lnTo>
                    <a:pt x="183" y="116"/>
                  </a:lnTo>
                  <a:lnTo>
                    <a:pt x="174" y="113"/>
                  </a:lnTo>
                  <a:lnTo>
                    <a:pt x="176" y="111"/>
                  </a:lnTo>
                  <a:lnTo>
                    <a:pt x="180" y="111"/>
                  </a:lnTo>
                  <a:lnTo>
                    <a:pt x="183" y="108"/>
                  </a:lnTo>
                  <a:lnTo>
                    <a:pt x="171" y="101"/>
                  </a:lnTo>
                  <a:lnTo>
                    <a:pt x="157" y="96"/>
                  </a:lnTo>
                  <a:lnTo>
                    <a:pt x="160" y="92"/>
                  </a:lnTo>
                  <a:lnTo>
                    <a:pt x="167" y="85"/>
                  </a:lnTo>
                  <a:lnTo>
                    <a:pt x="169" y="82"/>
                  </a:lnTo>
                  <a:lnTo>
                    <a:pt x="168" y="80"/>
                  </a:lnTo>
                  <a:lnTo>
                    <a:pt x="166" y="80"/>
                  </a:lnTo>
                  <a:lnTo>
                    <a:pt x="157" y="88"/>
                  </a:lnTo>
                  <a:lnTo>
                    <a:pt x="154" y="88"/>
                  </a:lnTo>
                  <a:lnTo>
                    <a:pt x="153" y="87"/>
                  </a:lnTo>
                  <a:lnTo>
                    <a:pt x="150" y="87"/>
                  </a:lnTo>
                  <a:lnTo>
                    <a:pt x="149" y="85"/>
                  </a:lnTo>
                  <a:lnTo>
                    <a:pt x="147" y="85"/>
                  </a:lnTo>
                  <a:lnTo>
                    <a:pt x="145" y="88"/>
                  </a:lnTo>
                  <a:lnTo>
                    <a:pt x="143" y="90"/>
                  </a:lnTo>
                  <a:lnTo>
                    <a:pt x="143" y="94"/>
                  </a:lnTo>
                  <a:lnTo>
                    <a:pt x="138" y="92"/>
                  </a:lnTo>
                  <a:lnTo>
                    <a:pt x="126" y="88"/>
                  </a:lnTo>
                  <a:lnTo>
                    <a:pt x="118" y="88"/>
                  </a:lnTo>
                  <a:lnTo>
                    <a:pt x="121" y="82"/>
                  </a:lnTo>
                  <a:lnTo>
                    <a:pt x="121" y="78"/>
                  </a:lnTo>
                  <a:lnTo>
                    <a:pt x="118" y="76"/>
                  </a:lnTo>
                  <a:lnTo>
                    <a:pt x="113" y="74"/>
                  </a:lnTo>
                  <a:lnTo>
                    <a:pt x="106" y="73"/>
                  </a:lnTo>
                  <a:lnTo>
                    <a:pt x="100" y="71"/>
                  </a:lnTo>
                  <a:lnTo>
                    <a:pt x="96" y="70"/>
                  </a:lnTo>
                  <a:lnTo>
                    <a:pt x="88" y="77"/>
                  </a:lnTo>
                  <a:lnTo>
                    <a:pt x="78" y="82"/>
                  </a:lnTo>
                  <a:lnTo>
                    <a:pt x="67" y="84"/>
                  </a:lnTo>
                  <a:lnTo>
                    <a:pt x="56" y="88"/>
                  </a:lnTo>
                  <a:lnTo>
                    <a:pt x="55" y="83"/>
                  </a:lnTo>
                  <a:lnTo>
                    <a:pt x="53" y="77"/>
                  </a:lnTo>
                  <a:lnTo>
                    <a:pt x="50" y="68"/>
                  </a:lnTo>
                  <a:lnTo>
                    <a:pt x="47" y="68"/>
                  </a:lnTo>
                  <a:lnTo>
                    <a:pt x="46" y="69"/>
                  </a:lnTo>
                  <a:lnTo>
                    <a:pt x="46" y="78"/>
                  </a:lnTo>
                  <a:lnTo>
                    <a:pt x="44" y="80"/>
                  </a:lnTo>
                  <a:lnTo>
                    <a:pt x="39" y="74"/>
                  </a:lnTo>
                  <a:lnTo>
                    <a:pt x="36" y="74"/>
                  </a:lnTo>
                  <a:lnTo>
                    <a:pt x="36" y="75"/>
                  </a:lnTo>
                  <a:lnTo>
                    <a:pt x="35" y="76"/>
                  </a:lnTo>
                  <a:lnTo>
                    <a:pt x="35" y="78"/>
                  </a:lnTo>
                  <a:lnTo>
                    <a:pt x="34" y="81"/>
                  </a:lnTo>
                  <a:lnTo>
                    <a:pt x="34" y="84"/>
                  </a:lnTo>
                  <a:lnTo>
                    <a:pt x="33" y="87"/>
                  </a:lnTo>
                  <a:lnTo>
                    <a:pt x="31" y="90"/>
                  </a:lnTo>
                  <a:lnTo>
                    <a:pt x="25" y="90"/>
                  </a:lnTo>
                  <a:lnTo>
                    <a:pt x="22" y="87"/>
                  </a:lnTo>
                  <a:lnTo>
                    <a:pt x="19" y="81"/>
                  </a:lnTo>
                  <a:lnTo>
                    <a:pt x="17" y="76"/>
                  </a:lnTo>
                  <a:lnTo>
                    <a:pt x="20" y="70"/>
                  </a:lnTo>
                  <a:lnTo>
                    <a:pt x="17" y="66"/>
                  </a:lnTo>
                  <a:lnTo>
                    <a:pt x="11" y="62"/>
                  </a:lnTo>
                  <a:lnTo>
                    <a:pt x="1" y="55"/>
                  </a:lnTo>
                  <a:lnTo>
                    <a:pt x="0" y="48"/>
                  </a:lnTo>
                  <a:lnTo>
                    <a:pt x="3" y="41"/>
                  </a:lnTo>
                  <a:lnTo>
                    <a:pt x="8" y="38"/>
                  </a:lnTo>
                  <a:lnTo>
                    <a:pt x="14" y="36"/>
                  </a:lnTo>
                  <a:lnTo>
                    <a:pt x="34" y="36"/>
                  </a:lnTo>
                  <a:lnTo>
                    <a:pt x="75" y="32"/>
                  </a:lnTo>
                  <a:lnTo>
                    <a:pt x="118" y="27"/>
                  </a:lnTo>
                  <a:lnTo>
                    <a:pt x="161" y="21"/>
                  </a:lnTo>
                  <a:lnTo>
                    <a:pt x="203" y="17"/>
                  </a:lnTo>
                  <a:lnTo>
                    <a:pt x="213" y="40"/>
                  </a:lnTo>
                  <a:lnTo>
                    <a:pt x="268" y="38"/>
                  </a:lnTo>
                  <a:lnTo>
                    <a:pt x="323" y="33"/>
                  </a:lnTo>
                  <a:lnTo>
                    <a:pt x="376" y="29"/>
                  </a:lnTo>
                  <a:lnTo>
                    <a:pt x="428" y="28"/>
                  </a:lnTo>
                  <a:lnTo>
                    <a:pt x="428" y="33"/>
                  </a:lnTo>
                  <a:lnTo>
                    <a:pt x="429" y="38"/>
                  </a:lnTo>
                  <a:lnTo>
                    <a:pt x="433" y="42"/>
                  </a:lnTo>
                  <a:lnTo>
                    <a:pt x="440" y="41"/>
                  </a:lnTo>
                  <a:lnTo>
                    <a:pt x="444" y="38"/>
                  </a:lnTo>
                  <a:lnTo>
                    <a:pt x="445" y="32"/>
                  </a:lnTo>
                  <a:lnTo>
                    <a:pt x="445" y="25"/>
                  </a:lnTo>
                  <a:lnTo>
                    <a:pt x="443" y="11"/>
                  </a:lnTo>
                  <a:lnTo>
                    <a:pt x="441" y="5"/>
                  </a:lnTo>
                  <a:lnTo>
                    <a:pt x="44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106">
              <a:extLst>
                <a:ext uri="{FF2B5EF4-FFF2-40B4-BE49-F238E27FC236}">
                  <a16:creationId xmlns:a16="http://schemas.microsoft.com/office/drawing/2014/main" id="{6CA1ADA6-9B66-460B-9F85-1F8609EFA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5578" y="4266278"/>
              <a:ext cx="737051" cy="639976"/>
            </a:xfrm>
            <a:custGeom>
              <a:avLst/>
              <a:gdLst/>
              <a:ahLst/>
              <a:cxnLst>
                <a:cxn ang="0">
                  <a:pos x="217" y="9"/>
                </a:cxn>
                <a:cxn ang="0">
                  <a:pos x="224" y="11"/>
                </a:cxn>
                <a:cxn ang="0">
                  <a:pos x="225" y="28"/>
                </a:cxn>
                <a:cxn ang="0">
                  <a:pos x="228" y="46"/>
                </a:cxn>
                <a:cxn ang="0">
                  <a:pos x="226" y="72"/>
                </a:cxn>
                <a:cxn ang="0">
                  <a:pos x="226" y="87"/>
                </a:cxn>
                <a:cxn ang="0">
                  <a:pos x="212" y="116"/>
                </a:cxn>
                <a:cxn ang="0">
                  <a:pos x="203" y="144"/>
                </a:cxn>
                <a:cxn ang="0">
                  <a:pos x="200" y="159"/>
                </a:cxn>
                <a:cxn ang="0">
                  <a:pos x="196" y="185"/>
                </a:cxn>
                <a:cxn ang="0">
                  <a:pos x="338" y="205"/>
                </a:cxn>
                <a:cxn ang="0">
                  <a:pos x="361" y="254"/>
                </a:cxn>
                <a:cxn ang="0">
                  <a:pos x="327" y="240"/>
                </a:cxn>
                <a:cxn ang="0">
                  <a:pos x="304" y="268"/>
                </a:cxn>
                <a:cxn ang="0">
                  <a:pos x="352" y="262"/>
                </a:cxn>
                <a:cxn ang="0">
                  <a:pos x="344" y="270"/>
                </a:cxn>
                <a:cxn ang="0">
                  <a:pos x="367" y="280"/>
                </a:cxn>
                <a:cxn ang="0">
                  <a:pos x="372" y="266"/>
                </a:cxn>
                <a:cxn ang="0">
                  <a:pos x="383" y="286"/>
                </a:cxn>
                <a:cxn ang="0">
                  <a:pos x="367" y="297"/>
                </a:cxn>
                <a:cxn ang="0">
                  <a:pos x="361" y="306"/>
                </a:cxn>
                <a:cxn ang="0">
                  <a:pos x="365" y="317"/>
                </a:cxn>
                <a:cxn ang="0">
                  <a:pos x="376" y="325"/>
                </a:cxn>
                <a:cxn ang="0">
                  <a:pos x="383" y="325"/>
                </a:cxn>
                <a:cxn ang="0">
                  <a:pos x="392" y="331"/>
                </a:cxn>
                <a:cxn ang="0">
                  <a:pos x="410" y="347"/>
                </a:cxn>
                <a:cxn ang="0">
                  <a:pos x="394" y="342"/>
                </a:cxn>
                <a:cxn ang="0">
                  <a:pos x="384" y="343"/>
                </a:cxn>
                <a:cxn ang="0">
                  <a:pos x="368" y="332"/>
                </a:cxn>
                <a:cxn ang="0">
                  <a:pos x="356" y="326"/>
                </a:cxn>
                <a:cxn ang="0">
                  <a:pos x="333" y="318"/>
                </a:cxn>
                <a:cxn ang="0">
                  <a:pos x="320" y="321"/>
                </a:cxn>
                <a:cxn ang="0">
                  <a:pos x="333" y="332"/>
                </a:cxn>
                <a:cxn ang="0">
                  <a:pos x="326" y="336"/>
                </a:cxn>
                <a:cxn ang="0">
                  <a:pos x="324" y="354"/>
                </a:cxn>
                <a:cxn ang="0">
                  <a:pos x="312" y="340"/>
                </a:cxn>
                <a:cxn ang="0">
                  <a:pos x="299" y="335"/>
                </a:cxn>
                <a:cxn ang="0">
                  <a:pos x="262" y="350"/>
                </a:cxn>
                <a:cxn ang="0">
                  <a:pos x="236" y="314"/>
                </a:cxn>
                <a:cxn ang="0">
                  <a:pos x="217" y="320"/>
                </a:cxn>
                <a:cxn ang="0">
                  <a:pos x="185" y="294"/>
                </a:cxn>
                <a:cxn ang="0">
                  <a:pos x="158" y="311"/>
                </a:cxn>
                <a:cxn ang="0">
                  <a:pos x="158" y="319"/>
                </a:cxn>
                <a:cxn ang="0">
                  <a:pos x="127" y="320"/>
                </a:cxn>
                <a:cxn ang="0">
                  <a:pos x="77" y="305"/>
                </a:cxn>
                <a:cxn ang="0">
                  <a:pos x="58" y="294"/>
                </a:cxn>
                <a:cxn ang="0">
                  <a:pos x="22" y="311"/>
                </a:cxn>
                <a:cxn ang="0">
                  <a:pos x="32" y="300"/>
                </a:cxn>
                <a:cxn ang="0">
                  <a:pos x="35" y="271"/>
                </a:cxn>
                <a:cxn ang="0">
                  <a:pos x="37" y="229"/>
                </a:cxn>
                <a:cxn ang="0">
                  <a:pos x="44" y="173"/>
                </a:cxn>
                <a:cxn ang="0">
                  <a:pos x="27" y="144"/>
                </a:cxn>
                <a:cxn ang="0">
                  <a:pos x="0" y="10"/>
                </a:cxn>
              </a:cxnLst>
              <a:rect l="0" t="0" r="r" b="b"/>
              <a:pathLst>
                <a:path w="410" h="356">
                  <a:moveTo>
                    <a:pt x="191" y="0"/>
                  </a:moveTo>
                  <a:lnTo>
                    <a:pt x="217" y="2"/>
                  </a:lnTo>
                  <a:lnTo>
                    <a:pt x="216" y="5"/>
                  </a:lnTo>
                  <a:lnTo>
                    <a:pt x="214" y="7"/>
                  </a:lnTo>
                  <a:lnTo>
                    <a:pt x="216" y="9"/>
                  </a:lnTo>
                  <a:lnTo>
                    <a:pt x="217" y="9"/>
                  </a:lnTo>
                  <a:lnTo>
                    <a:pt x="219" y="7"/>
                  </a:lnTo>
                  <a:lnTo>
                    <a:pt x="223" y="4"/>
                  </a:lnTo>
                  <a:lnTo>
                    <a:pt x="225" y="5"/>
                  </a:lnTo>
                  <a:lnTo>
                    <a:pt x="225" y="7"/>
                  </a:lnTo>
                  <a:lnTo>
                    <a:pt x="224" y="9"/>
                  </a:lnTo>
                  <a:lnTo>
                    <a:pt x="224" y="11"/>
                  </a:lnTo>
                  <a:lnTo>
                    <a:pt x="223" y="13"/>
                  </a:lnTo>
                  <a:lnTo>
                    <a:pt x="223" y="18"/>
                  </a:lnTo>
                  <a:lnTo>
                    <a:pt x="228" y="24"/>
                  </a:lnTo>
                  <a:lnTo>
                    <a:pt x="228" y="25"/>
                  </a:lnTo>
                  <a:lnTo>
                    <a:pt x="226" y="26"/>
                  </a:lnTo>
                  <a:lnTo>
                    <a:pt x="225" y="28"/>
                  </a:lnTo>
                  <a:lnTo>
                    <a:pt x="223" y="31"/>
                  </a:lnTo>
                  <a:lnTo>
                    <a:pt x="223" y="32"/>
                  </a:lnTo>
                  <a:lnTo>
                    <a:pt x="224" y="34"/>
                  </a:lnTo>
                  <a:lnTo>
                    <a:pt x="226" y="35"/>
                  </a:lnTo>
                  <a:lnTo>
                    <a:pt x="228" y="38"/>
                  </a:lnTo>
                  <a:lnTo>
                    <a:pt x="228" y="46"/>
                  </a:lnTo>
                  <a:lnTo>
                    <a:pt x="233" y="53"/>
                  </a:lnTo>
                  <a:lnTo>
                    <a:pt x="236" y="56"/>
                  </a:lnTo>
                  <a:lnTo>
                    <a:pt x="239" y="60"/>
                  </a:lnTo>
                  <a:lnTo>
                    <a:pt x="236" y="65"/>
                  </a:lnTo>
                  <a:lnTo>
                    <a:pt x="229" y="68"/>
                  </a:lnTo>
                  <a:lnTo>
                    <a:pt x="226" y="72"/>
                  </a:lnTo>
                  <a:lnTo>
                    <a:pt x="225" y="74"/>
                  </a:lnTo>
                  <a:lnTo>
                    <a:pt x="227" y="76"/>
                  </a:lnTo>
                  <a:lnTo>
                    <a:pt x="234" y="80"/>
                  </a:lnTo>
                  <a:lnTo>
                    <a:pt x="231" y="83"/>
                  </a:lnTo>
                  <a:lnTo>
                    <a:pt x="228" y="84"/>
                  </a:lnTo>
                  <a:lnTo>
                    <a:pt x="226" y="87"/>
                  </a:lnTo>
                  <a:lnTo>
                    <a:pt x="226" y="88"/>
                  </a:lnTo>
                  <a:lnTo>
                    <a:pt x="227" y="89"/>
                  </a:lnTo>
                  <a:lnTo>
                    <a:pt x="231" y="89"/>
                  </a:lnTo>
                  <a:lnTo>
                    <a:pt x="223" y="100"/>
                  </a:lnTo>
                  <a:lnTo>
                    <a:pt x="211" y="108"/>
                  </a:lnTo>
                  <a:lnTo>
                    <a:pt x="212" y="116"/>
                  </a:lnTo>
                  <a:lnTo>
                    <a:pt x="207" y="124"/>
                  </a:lnTo>
                  <a:lnTo>
                    <a:pt x="203" y="131"/>
                  </a:lnTo>
                  <a:lnTo>
                    <a:pt x="200" y="137"/>
                  </a:lnTo>
                  <a:lnTo>
                    <a:pt x="200" y="140"/>
                  </a:lnTo>
                  <a:lnTo>
                    <a:pt x="202" y="143"/>
                  </a:lnTo>
                  <a:lnTo>
                    <a:pt x="203" y="144"/>
                  </a:lnTo>
                  <a:lnTo>
                    <a:pt x="203" y="147"/>
                  </a:lnTo>
                  <a:lnTo>
                    <a:pt x="197" y="147"/>
                  </a:lnTo>
                  <a:lnTo>
                    <a:pt x="197" y="151"/>
                  </a:lnTo>
                  <a:lnTo>
                    <a:pt x="199" y="153"/>
                  </a:lnTo>
                  <a:lnTo>
                    <a:pt x="200" y="156"/>
                  </a:lnTo>
                  <a:lnTo>
                    <a:pt x="200" y="159"/>
                  </a:lnTo>
                  <a:lnTo>
                    <a:pt x="198" y="160"/>
                  </a:lnTo>
                  <a:lnTo>
                    <a:pt x="197" y="160"/>
                  </a:lnTo>
                  <a:lnTo>
                    <a:pt x="195" y="161"/>
                  </a:lnTo>
                  <a:lnTo>
                    <a:pt x="191" y="161"/>
                  </a:lnTo>
                  <a:lnTo>
                    <a:pt x="196" y="178"/>
                  </a:lnTo>
                  <a:lnTo>
                    <a:pt x="196" y="185"/>
                  </a:lnTo>
                  <a:lnTo>
                    <a:pt x="191" y="191"/>
                  </a:lnTo>
                  <a:lnTo>
                    <a:pt x="269" y="185"/>
                  </a:lnTo>
                  <a:lnTo>
                    <a:pt x="346" y="179"/>
                  </a:lnTo>
                  <a:lnTo>
                    <a:pt x="344" y="187"/>
                  </a:lnTo>
                  <a:lnTo>
                    <a:pt x="341" y="196"/>
                  </a:lnTo>
                  <a:lnTo>
                    <a:pt x="338" y="205"/>
                  </a:lnTo>
                  <a:lnTo>
                    <a:pt x="342" y="216"/>
                  </a:lnTo>
                  <a:lnTo>
                    <a:pt x="349" y="227"/>
                  </a:lnTo>
                  <a:lnTo>
                    <a:pt x="356" y="236"/>
                  </a:lnTo>
                  <a:lnTo>
                    <a:pt x="363" y="249"/>
                  </a:lnTo>
                  <a:lnTo>
                    <a:pt x="362" y="252"/>
                  </a:lnTo>
                  <a:lnTo>
                    <a:pt x="361" y="254"/>
                  </a:lnTo>
                  <a:lnTo>
                    <a:pt x="359" y="254"/>
                  </a:lnTo>
                  <a:lnTo>
                    <a:pt x="354" y="249"/>
                  </a:lnTo>
                  <a:lnTo>
                    <a:pt x="349" y="247"/>
                  </a:lnTo>
                  <a:lnTo>
                    <a:pt x="335" y="247"/>
                  </a:lnTo>
                  <a:lnTo>
                    <a:pt x="332" y="244"/>
                  </a:lnTo>
                  <a:lnTo>
                    <a:pt x="327" y="240"/>
                  </a:lnTo>
                  <a:lnTo>
                    <a:pt x="323" y="236"/>
                  </a:lnTo>
                  <a:lnTo>
                    <a:pt x="316" y="235"/>
                  </a:lnTo>
                  <a:lnTo>
                    <a:pt x="306" y="242"/>
                  </a:lnTo>
                  <a:lnTo>
                    <a:pt x="299" y="251"/>
                  </a:lnTo>
                  <a:lnTo>
                    <a:pt x="296" y="263"/>
                  </a:lnTo>
                  <a:lnTo>
                    <a:pt x="304" y="268"/>
                  </a:lnTo>
                  <a:lnTo>
                    <a:pt x="313" y="269"/>
                  </a:lnTo>
                  <a:lnTo>
                    <a:pt x="325" y="268"/>
                  </a:lnTo>
                  <a:lnTo>
                    <a:pt x="335" y="265"/>
                  </a:lnTo>
                  <a:lnTo>
                    <a:pt x="344" y="262"/>
                  </a:lnTo>
                  <a:lnTo>
                    <a:pt x="349" y="261"/>
                  </a:lnTo>
                  <a:lnTo>
                    <a:pt x="352" y="262"/>
                  </a:lnTo>
                  <a:lnTo>
                    <a:pt x="352" y="264"/>
                  </a:lnTo>
                  <a:lnTo>
                    <a:pt x="351" y="265"/>
                  </a:lnTo>
                  <a:lnTo>
                    <a:pt x="348" y="266"/>
                  </a:lnTo>
                  <a:lnTo>
                    <a:pt x="347" y="268"/>
                  </a:lnTo>
                  <a:lnTo>
                    <a:pt x="345" y="269"/>
                  </a:lnTo>
                  <a:lnTo>
                    <a:pt x="344" y="270"/>
                  </a:lnTo>
                  <a:lnTo>
                    <a:pt x="344" y="272"/>
                  </a:lnTo>
                  <a:lnTo>
                    <a:pt x="348" y="277"/>
                  </a:lnTo>
                  <a:lnTo>
                    <a:pt x="356" y="280"/>
                  </a:lnTo>
                  <a:lnTo>
                    <a:pt x="363" y="283"/>
                  </a:lnTo>
                  <a:lnTo>
                    <a:pt x="366" y="282"/>
                  </a:lnTo>
                  <a:lnTo>
                    <a:pt x="367" y="280"/>
                  </a:lnTo>
                  <a:lnTo>
                    <a:pt x="368" y="278"/>
                  </a:lnTo>
                  <a:lnTo>
                    <a:pt x="368" y="276"/>
                  </a:lnTo>
                  <a:lnTo>
                    <a:pt x="369" y="273"/>
                  </a:lnTo>
                  <a:lnTo>
                    <a:pt x="369" y="270"/>
                  </a:lnTo>
                  <a:lnTo>
                    <a:pt x="370" y="269"/>
                  </a:lnTo>
                  <a:lnTo>
                    <a:pt x="372" y="266"/>
                  </a:lnTo>
                  <a:lnTo>
                    <a:pt x="377" y="266"/>
                  </a:lnTo>
                  <a:lnTo>
                    <a:pt x="376" y="272"/>
                  </a:lnTo>
                  <a:lnTo>
                    <a:pt x="377" y="276"/>
                  </a:lnTo>
                  <a:lnTo>
                    <a:pt x="380" y="278"/>
                  </a:lnTo>
                  <a:lnTo>
                    <a:pt x="382" y="282"/>
                  </a:lnTo>
                  <a:lnTo>
                    <a:pt x="383" y="286"/>
                  </a:lnTo>
                  <a:lnTo>
                    <a:pt x="377" y="286"/>
                  </a:lnTo>
                  <a:lnTo>
                    <a:pt x="373" y="287"/>
                  </a:lnTo>
                  <a:lnTo>
                    <a:pt x="370" y="289"/>
                  </a:lnTo>
                  <a:lnTo>
                    <a:pt x="368" y="291"/>
                  </a:lnTo>
                  <a:lnTo>
                    <a:pt x="367" y="293"/>
                  </a:lnTo>
                  <a:lnTo>
                    <a:pt x="367" y="297"/>
                  </a:lnTo>
                  <a:lnTo>
                    <a:pt x="369" y="300"/>
                  </a:lnTo>
                  <a:lnTo>
                    <a:pt x="363" y="300"/>
                  </a:lnTo>
                  <a:lnTo>
                    <a:pt x="362" y="301"/>
                  </a:lnTo>
                  <a:lnTo>
                    <a:pt x="362" y="304"/>
                  </a:lnTo>
                  <a:lnTo>
                    <a:pt x="361" y="305"/>
                  </a:lnTo>
                  <a:lnTo>
                    <a:pt x="361" y="306"/>
                  </a:lnTo>
                  <a:lnTo>
                    <a:pt x="360" y="307"/>
                  </a:lnTo>
                  <a:lnTo>
                    <a:pt x="358" y="308"/>
                  </a:lnTo>
                  <a:lnTo>
                    <a:pt x="358" y="313"/>
                  </a:lnTo>
                  <a:lnTo>
                    <a:pt x="360" y="315"/>
                  </a:lnTo>
                  <a:lnTo>
                    <a:pt x="362" y="317"/>
                  </a:lnTo>
                  <a:lnTo>
                    <a:pt x="365" y="317"/>
                  </a:lnTo>
                  <a:lnTo>
                    <a:pt x="368" y="318"/>
                  </a:lnTo>
                  <a:lnTo>
                    <a:pt x="370" y="318"/>
                  </a:lnTo>
                  <a:lnTo>
                    <a:pt x="373" y="319"/>
                  </a:lnTo>
                  <a:lnTo>
                    <a:pt x="375" y="321"/>
                  </a:lnTo>
                  <a:lnTo>
                    <a:pt x="375" y="324"/>
                  </a:lnTo>
                  <a:lnTo>
                    <a:pt x="376" y="325"/>
                  </a:lnTo>
                  <a:lnTo>
                    <a:pt x="376" y="327"/>
                  </a:lnTo>
                  <a:lnTo>
                    <a:pt x="377" y="328"/>
                  </a:lnTo>
                  <a:lnTo>
                    <a:pt x="379" y="328"/>
                  </a:lnTo>
                  <a:lnTo>
                    <a:pt x="380" y="327"/>
                  </a:lnTo>
                  <a:lnTo>
                    <a:pt x="382" y="326"/>
                  </a:lnTo>
                  <a:lnTo>
                    <a:pt x="383" y="325"/>
                  </a:lnTo>
                  <a:lnTo>
                    <a:pt x="386" y="326"/>
                  </a:lnTo>
                  <a:lnTo>
                    <a:pt x="387" y="326"/>
                  </a:lnTo>
                  <a:lnTo>
                    <a:pt x="387" y="327"/>
                  </a:lnTo>
                  <a:lnTo>
                    <a:pt x="389" y="328"/>
                  </a:lnTo>
                  <a:lnTo>
                    <a:pt x="390" y="331"/>
                  </a:lnTo>
                  <a:lnTo>
                    <a:pt x="392" y="331"/>
                  </a:lnTo>
                  <a:lnTo>
                    <a:pt x="396" y="332"/>
                  </a:lnTo>
                  <a:lnTo>
                    <a:pt x="399" y="332"/>
                  </a:lnTo>
                  <a:lnTo>
                    <a:pt x="403" y="331"/>
                  </a:lnTo>
                  <a:lnTo>
                    <a:pt x="406" y="335"/>
                  </a:lnTo>
                  <a:lnTo>
                    <a:pt x="410" y="341"/>
                  </a:lnTo>
                  <a:lnTo>
                    <a:pt x="410" y="347"/>
                  </a:lnTo>
                  <a:lnTo>
                    <a:pt x="408" y="354"/>
                  </a:lnTo>
                  <a:lnTo>
                    <a:pt x="404" y="353"/>
                  </a:lnTo>
                  <a:lnTo>
                    <a:pt x="401" y="350"/>
                  </a:lnTo>
                  <a:lnTo>
                    <a:pt x="398" y="348"/>
                  </a:lnTo>
                  <a:lnTo>
                    <a:pt x="396" y="345"/>
                  </a:lnTo>
                  <a:lnTo>
                    <a:pt x="394" y="342"/>
                  </a:lnTo>
                  <a:lnTo>
                    <a:pt x="391" y="345"/>
                  </a:lnTo>
                  <a:lnTo>
                    <a:pt x="391" y="347"/>
                  </a:lnTo>
                  <a:lnTo>
                    <a:pt x="390" y="348"/>
                  </a:lnTo>
                  <a:lnTo>
                    <a:pt x="386" y="348"/>
                  </a:lnTo>
                  <a:lnTo>
                    <a:pt x="386" y="346"/>
                  </a:lnTo>
                  <a:lnTo>
                    <a:pt x="384" y="343"/>
                  </a:lnTo>
                  <a:lnTo>
                    <a:pt x="383" y="342"/>
                  </a:lnTo>
                  <a:lnTo>
                    <a:pt x="383" y="336"/>
                  </a:lnTo>
                  <a:lnTo>
                    <a:pt x="380" y="338"/>
                  </a:lnTo>
                  <a:lnTo>
                    <a:pt x="376" y="338"/>
                  </a:lnTo>
                  <a:lnTo>
                    <a:pt x="369" y="334"/>
                  </a:lnTo>
                  <a:lnTo>
                    <a:pt x="368" y="332"/>
                  </a:lnTo>
                  <a:lnTo>
                    <a:pt x="366" y="331"/>
                  </a:lnTo>
                  <a:lnTo>
                    <a:pt x="365" y="331"/>
                  </a:lnTo>
                  <a:lnTo>
                    <a:pt x="362" y="332"/>
                  </a:lnTo>
                  <a:lnTo>
                    <a:pt x="359" y="332"/>
                  </a:lnTo>
                  <a:lnTo>
                    <a:pt x="356" y="329"/>
                  </a:lnTo>
                  <a:lnTo>
                    <a:pt x="356" y="326"/>
                  </a:lnTo>
                  <a:lnTo>
                    <a:pt x="355" y="324"/>
                  </a:lnTo>
                  <a:lnTo>
                    <a:pt x="354" y="322"/>
                  </a:lnTo>
                  <a:lnTo>
                    <a:pt x="352" y="321"/>
                  </a:lnTo>
                  <a:lnTo>
                    <a:pt x="341" y="321"/>
                  </a:lnTo>
                  <a:lnTo>
                    <a:pt x="338" y="320"/>
                  </a:lnTo>
                  <a:lnTo>
                    <a:pt x="333" y="318"/>
                  </a:lnTo>
                  <a:lnTo>
                    <a:pt x="330" y="314"/>
                  </a:lnTo>
                  <a:lnTo>
                    <a:pt x="324" y="312"/>
                  </a:lnTo>
                  <a:lnTo>
                    <a:pt x="318" y="311"/>
                  </a:lnTo>
                  <a:lnTo>
                    <a:pt x="318" y="318"/>
                  </a:lnTo>
                  <a:lnTo>
                    <a:pt x="319" y="319"/>
                  </a:lnTo>
                  <a:lnTo>
                    <a:pt x="320" y="321"/>
                  </a:lnTo>
                  <a:lnTo>
                    <a:pt x="325" y="324"/>
                  </a:lnTo>
                  <a:lnTo>
                    <a:pt x="327" y="324"/>
                  </a:lnTo>
                  <a:lnTo>
                    <a:pt x="328" y="325"/>
                  </a:lnTo>
                  <a:lnTo>
                    <a:pt x="331" y="326"/>
                  </a:lnTo>
                  <a:lnTo>
                    <a:pt x="333" y="331"/>
                  </a:lnTo>
                  <a:lnTo>
                    <a:pt x="333" y="332"/>
                  </a:lnTo>
                  <a:lnTo>
                    <a:pt x="332" y="334"/>
                  </a:lnTo>
                  <a:lnTo>
                    <a:pt x="331" y="334"/>
                  </a:lnTo>
                  <a:lnTo>
                    <a:pt x="330" y="335"/>
                  </a:lnTo>
                  <a:lnTo>
                    <a:pt x="328" y="335"/>
                  </a:lnTo>
                  <a:lnTo>
                    <a:pt x="327" y="336"/>
                  </a:lnTo>
                  <a:lnTo>
                    <a:pt x="326" y="336"/>
                  </a:lnTo>
                  <a:lnTo>
                    <a:pt x="326" y="340"/>
                  </a:lnTo>
                  <a:lnTo>
                    <a:pt x="330" y="347"/>
                  </a:lnTo>
                  <a:lnTo>
                    <a:pt x="330" y="349"/>
                  </a:lnTo>
                  <a:lnTo>
                    <a:pt x="328" y="352"/>
                  </a:lnTo>
                  <a:lnTo>
                    <a:pt x="327" y="353"/>
                  </a:lnTo>
                  <a:lnTo>
                    <a:pt x="324" y="354"/>
                  </a:lnTo>
                  <a:lnTo>
                    <a:pt x="319" y="354"/>
                  </a:lnTo>
                  <a:lnTo>
                    <a:pt x="318" y="353"/>
                  </a:lnTo>
                  <a:lnTo>
                    <a:pt x="318" y="340"/>
                  </a:lnTo>
                  <a:lnTo>
                    <a:pt x="317" y="339"/>
                  </a:lnTo>
                  <a:lnTo>
                    <a:pt x="314" y="339"/>
                  </a:lnTo>
                  <a:lnTo>
                    <a:pt x="312" y="340"/>
                  </a:lnTo>
                  <a:lnTo>
                    <a:pt x="310" y="340"/>
                  </a:lnTo>
                  <a:lnTo>
                    <a:pt x="308" y="341"/>
                  </a:lnTo>
                  <a:lnTo>
                    <a:pt x="305" y="341"/>
                  </a:lnTo>
                  <a:lnTo>
                    <a:pt x="303" y="339"/>
                  </a:lnTo>
                  <a:lnTo>
                    <a:pt x="303" y="335"/>
                  </a:lnTo>
                  <a:lnTo>
                    <a:pt x="299" y="335"/>
                  </a:lnTo>
                  <a:lnTo>
                    <a:pt x="296" y="336"/>
                  </a:lnTo>
                  <a:lnTo>
                    <a:pt x="289" y="340"/>
                  </a:lnTo>
                  <a:lnTo>
                    <a:pt x="284" y="346"/>
                  </a:lnTo>
                  <a:lnTo>
                    <a:pt x="282" y="356"/>
                  </a:lnTo>
                  <a:lnTo>
                    <a:pt x="276" y="355"/>
                  </a:lnTo>
                  <a:lnTo>
                    <a:pt x="262" y="350"/>
                  </a:lnTo>
                  <a:lnTo>
                    <a:pt x="255" y="349"/>
                  </a:lnTo>
                  <a:lnTo>
                    <a:pt x="250" y="350"/>
                  </a:lnTo>
                  <a:lnTo>
                    <a:pt x="248" y="343"/>
                  </a:lnTo>
                  <a:lnTo>
                    <a:pt x="239" y="332"/>
                  </a:lnTo>
                  <a:lnTo>
                    <a:pt x="236" y="325"/>
                  </a:lnTo>
                  <a:lnTo>
                    <a:pt x="236" y="314"/>
                  </a:lnTo>
                  <a:lnTo>
                    <a:pt x="232" y="314"/>
                  </a:lnTo>
                  <a:lnTo>
                    <a:pt x="232" y="317"/>
                  </a:lnTo>
                  <a:lnTo>
                    <a:pt x="231" y="318"/>
                  </a:lnTo>
                  <a:lnTo>
                    <a:pt x="231" y="322"/>
                  </a:lnTo>
                  <a:lnTo>
                    <a:pt x="226" y="322"/>
                  </a:lnTo>
                  <a:lnTo>
                    <a:pt x="217" y="320"/>
                  </a:lnTo>
                  <a:lnTo>
                    <a:pt x="211" y="320"/>
                  </a:lnTo>
                  <a:lnTo>
                    <a:pt x="209" y="312"/>
                  </a:lnTo>
                  <a:lnTo>
                    <a:pt x="204" y="306"/>
                  </a:lnTo>
                  <a:lnTo>
                    <a:pt x="196" y="303"/>
                  </a:lnTo>
                  <a:lnTo>
                    <a:pt x="185" y="303"/>
                  </a:lnTo>
                  <a:lnTo>
                    <a:pt x="185" y="294"/>
                  </a:lnTo>
                  <a:lnTo>
                    <a:pt x="176" y="298"/>
                  </a:lnTo>
                  <a:lnTo>
                    <a:pt x="168" y="303"/>
                  </a:lnTo>
                  <a:lnTo>
                    <a:pt x="157" y="306"/>
                  </a:lnTo>
                  <a:lnTo>
                    <a:pt x="156" y="307"/>
                  </a:lnTo>
                  <a:lnTo>
                    <a:pt x="156" y="310"/>
                  </a:lnTo>
                  <a:lnTo>
                    <a:pt x="158" y="311"/>
                  </a:lnTo>
                  <a:lnTo>
                    <a:pt x="160" y="312"/>
                  </a:lnTo>
                  <a:lnTo>
                    <a:pt x="162" y="313"/>
                  </a:lnTo>
                  <a:lnTo>
                    <a:pt x="163" y="315"/>
                  </a:lnTo>
                  <a:lnTo>
                    <a:pt x="163" y="320"/>
                  </a:lnTo>
                  <a:lnTo>
                    <a:pt x="161" y="319"/>
                  </a:lnTo>
                  <a:lnTo>
                    <a:pt x="158" y="319"/>
                  </a:lnTo>
                  <a:lnTo>
                    <a:pt x="156" y="320"/>
                  </a:lnTo>
                  <a:lnTo>
                    <a:pt x="151" y="325"/>
                  </a:lnTo>
                  <a:lnTo>
                    <a:pt x="149" y="326"/>
                  </a:lnTo>
                  <a:lnTo>
                    <a:pt x="143" y="325"/>
                  </a:lnTo>
                  <a:lnTo>
                    <a:pt x="135" y="321"/>
                  </a:lnTo>
                  <a:lnTo>
                    <a:pt x="127" y="320"/>
                  </a:lnTo>
                  <a:lnTo>
                    <a:pt x="115" y="318"/>
                  </a:lnTo>
                  <a:lnTo>
                    <a:pt x="105" y="314"/>
                  </a:lnTo>
                  <a:lnTo>
                    <a:pt x="93" y="311"/>
                  </a:lnTo>
                  <a:lnTo>
                    <a:pt x="87" y="308"/>
                  </a:lnTo>
                  <a:lnTo>
                    <a:pt x="83" y="306"/>
                  </a:lnTo>
                  <a:lnTo>
                    <a:pt x="77" y="305"/>
                  </a:lnTo>
                  <a:lnTo>
                    <a:pt x="70" y="306"/>
                  </a:lnTo>
                  <a:lnTo>
                    <a:pt x="73" y="298"/>
                  </a:lnTo>
                  <a:lnTo>
                    <a:pt x="72" y="290"/>
                  </a:lnTo>
                  <a:lnTo>
                    <a:pt x="70" y="283"/>
                  </a:lnTo>
                  <a:lnTo>
                    <a:pt x="65" y="277"/>
                  </a:lnTo>
                  <a:lnTo>
                    <a:pt x="58" y="294"/>
                  </a:lnTo>
                  <a:lnTo>
                    <a:pt x="58" y="300"/>
                  </a:lnTo>
                  <a:lnTo>
                    <a:pt x="60" y="303"/>
                  </a:lnTo>
                  <a:lnTo>
                    <a:pt x="55" y="307"/>
                  </a:lnTo>
                  <a:lnTo>
                    <a:pt x="39" y="310"/>
                  </a:lnTo>
                  <a:lnTo>
                    <a:pt x="29" y="310"/>
                  </a:lnTo>
                  <a:lnTo>
                    <a:pt x="22" y="311"/>
                  </a:lnTo>
                  <a:lnTo>
                    <a:pt x="21" y="308"/>
                  </a:lnTo>
                  <a:lnTo>
                    <a:pt x="25" y="305"/>
                  </a:lnTo>
                  <a:lnTo>
                    <a:pt x="27" y="304"/>
                  </a:lnTo>
                  <a:lnTo>
                    <a:pt x="28" y="303"/>
                  </a:lnTo>
                  <a:lnTo>
                    <a:pt x="30" y="301"/>
                  </a:lnTo>
                  <a:lnTo>
                    <a:pt x="32" y="300"/>
                  </a:lnTo>
                  <a:lnTo>
                    <a:pt x="32" y="284"/>
                  </a:lnTo>
                  <a:lnTo>
                    <a:pt x="33" y="283"/>
                  </a:lnTo>
                  <a:lnTo>
                    <a:pt x="35" y="282"/>
                  </a:lnTo>
                  <a:lnTo>
                    <a:pt x="36" y="279"/>
                  </a:lnTo>
                  <a:lnTo>
                    <a:pt x="36" y="277"/>
                  </a:lnTo>
                  <a:lnTo>
                    <a:pt x="35" y="271"/>
                  </a:lnTo>
                  <a:lnTo>
                    <a:pt x="33" y="264"/>
                  </a:lnTo>
                  <a:lnTo>
                    <a:pt x="32" y="258"/>
                  </a:lnTo>
                  <a:lnTo>
                    <a:pt x="32" y="250"/>
                  </a:lnTo>
                  <a:lnTo>
                    <a:pt x="33" y="242"/>
                  </a:lnTo>
                  <a:lnTo>
                    <a:pt x="34" y="235"/>
                  </a:lnTo>
                  <a:lnTo>
                    <a:pt x="37" y="229"/>
                  </a:lnTo>
                  <a:lnTo>
                    <a:pt x="42" y="222"/>
                  </a:lnTo>
                  <a:lnTo>
                    <a:pt x="46" y="215"/>
                  </a:lnTo>
                  <a:lnTo>
                    <a:pt x="47" y="201"/>
                  </a:lnTo>
                  <a:lnTo>
                    <a:pt x="47" y="186"/>
                  </a:lnTo>
                  <a:lnTo>
                    <a:pt x="46" y="175"/>
                  </a:lnTo>
                  <a:lnTo>
                    <a:pt x="44" y="173"/>
                  </a:lnTo>
                  <a:lnTo>
                    <a:pt x="42" y="171"/>
                  </a:lnTo>
                  <a:lnTo>
                    <a:pt x="39" y="170"/>
                  </a:lnTo>
                  <a:lnTo>
                    <a:pt x="34" y="165"/>
                  </a:lnTo>
                  <a:lnTo>
                    <a:pt x="33" y="160"/>
                  </a:lnTo>
                  <a:lnTo>
                    <a:pt x="30" y="149"/>
                  </a:lnTo>
                  <a:lnTo>
                    <a:pt x="27" y="144"/>
                  </a:lnTo>
                  <a:lnTo>
                    <a:pt x="22" y="142"/>
                  </a:lnTo>
                  <a:lnTo>
                    <a:pt x="22" y="130"/>
                  </a:lnTo>
                  <a:lnTo>
                    <a:pt x="20" y="121"/>
                  </a:lnTo>
                  <a:lnTo>
                    <a:pt x="2" y="100"/>
                  </a:lnTo>
                  <a:lnTo>
                    <a:pt x="4" y="76"/>
                  </a:lnTo>
                  <a:lnTo>
                    <a:pt x="0" y="10"/>
                  </a:lnTo>
                  <a:lnTo>
                    <a:pt x="54" y="7"/>
                  </a:lnTo>
                  <a:lnTo>
                    <a:pt x="108" y="4"/>
                  </a:lnTo>
                  <a:lnTo>
                    <a:pt x="163" y="2"/>
                  </a:lnTo>
                  <a:lnTo>
                    <a:pt x="191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107">
              <a:extLst>
                <a:ext uri="{FF2B5EF4-FFF2-40B4-BE49-F238E27FC236}">
                  <a16:creationId xmlns:a16="http://schemas.microsoft.com/office/drawing/2014/main" id="{502CD87E-4248-435E-B992-2526EDC094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04857" y="3676637"/>
              <a:ext cx="1846225" cy="1803080"/>
            </a:xfrm>
            <a:custGeom>
              <a:avLst/>
              <a:gdLst/>
              <a:ahLst/>
              <a:cxnLst>
                <a:cxn ang="0">
                  <a:pos x="310" y="0"/>
                </a:cxn>
                <a:cxn ang="0">
                  <a:pos x="532" y="192"/>
                </a:cxn>
                <a:cxn ang="0">
                  <a:pos x="585" y="212"/>
                </a:cxn>
                <a:cxn ang="0">
                  <a:pos x="642" y="242"/>
                </a:cxn>
                <a:cxn ang="0">
                  <a:pos x="677" y="248"/>
                </a:cxn>
                <a:cxn ang="0">
                  <a:pos x="699" y="254"/>
                </a:cxn>
                <a:cxn ang="0">
                  <a:pos x="730" y="263"/>
                </a:cxn>
                <a:cxn ang="0">
                  <a:pos x="745" y="273"/>
                </a:cxn>
                <a:cxn ang="0">
                  <a:pos x="757" y="253"/>
                </a:cxn>
                <a:cxn ang="0">
                  <a:pos x="802" y="271"/>
                </a:cxn>
                <a:cxn ang="0">
                  <a:pos x="841" y="261"/>
                </a:cxn>
                <a:cxn ang="0">
                  <a:pos x="878" y="260"/>
                </a:cxn>
                <a:cxn ang="0">
                  <a:pos x="926" y="270"/>
                </a:cxn>
                <a:cxn ang="0">
                  <a:pos x="951" y="281"/>
                </a:cxn>
                <a:cxn ang="0">
                  <a:pos x="989" y="436"/>
                </a:cxn>
                <a:cxn ang="0">
                  <a:pos x="1005" y="460"/>
                </a:cxn>
                <a:cxn ang="0">
                  <a:pos x="1024" y="503"/>
                </a:cxn>
                <a:cxn ang="0">
                  <a:pos x="1027" y="536"/>
                </a:cxn>
                <a:cxn ang="0">
                  <a:pos x="1010" y="617"/>
                </a:cxn>
                <a:cxn ang="0">
                  <a:pos x="985" y="648"/>
                </a:cxn>
                <a:cxn ang="0">
                  <a:pos x="957" y="656"/>
                </a:cxn>
                <a:cxn ang="0">
                  <a:pos x="934" y="636"/>
                </a:cxn>
                <a:cxn ang="0">
                  <a:pos x="918" y="643"/>
                </a:cxn>
                <a:cxn ang="0">
                  <a:pos x="923" y="682"/>
                </a:cxn>
                <a:cxn ang="0">
                  <a:pos x="890" y="719"/>
                </a:cxn>
                <a:cxn ang="0">
                  <a:pos x="844" y="738"/>
                </a:cxn>
                <a:cxn ang="0">
                  <a:pos x="835" y="744"/>
                </a:cxn>
                <a:cxn ang="0">
                  <a:pos x="819" y="746"/>
                </a:cxn>
                <a:cxn ang="0">
                  <a:pos x="804" y="739"/>
                </a:cxn>
                <a:cxn ang="0">
                  <a:pos x="802" y="747"/>
                </a:cxn>
                <a:cxn ang="0">
                  <a:pos x="781" y="743"/>
                </a:cxn>
                <a:cxn ang="0">
                  <a:pos x="793" y="771"/>
                </a:cxn>
                <a:cxn ang="0">
                  <a:pos x="770" y="785"/>
                </a:cxn>
                <a:cxn ang="0">
                  <a:pos x="738" y="795"/>
                </a:cxn>
                <a:cxn ang="0">
                  <a:pos x="719" y="817"/>
                </a:cxn>
                <a:cxn ang="0">
                  <a:pos x="724" y="830"/>
                </a:cxn>
                <a:cxn ang="0">
                  <a:pos x="700" y="862"/>
                </a:cxn>
                <a:cxn ang="0">
                  <a:pos x="703" y="877"/>
                </a:cxn>
                <a:cxn ang="0">
                  <a:pos x="706" y="906"/>
                </a:cxn>
                <a:cxn ang="0">
                  <a:pos x="717" y="949"/>
                </a:cxn>
                <a:cxn ang="0">
                  <a:pos x="732" y="995"/>
                </a:cxn>
                <a:cxn ang="0">
                  <a:pos x="715" y="1000"/>
                </a:cxn>
                <a:cxn ang="0">
                  <a:pos x="632" y="969"/>
                </a:cxn>
                <a:cxn ang="0">
                  <a:pos x="581" y="951"/>
                </a:cxn>
                <a:cxn ang="0">
                  <a:pos x="574" y="941"/>
                </a:cxn>
                <a:cxn ang="0">
                  <a:pos x="552" y="886"/>
                </a:cxn>
                <a:cxn ang="0">
                  <a:pos x="549" y="867"/>
                </a:cxn>
                <a:cxn ang="0">
                  <a:pos x="512" y="803"/>
                </a:cxn>
                <a:cxn ang="0">
                  <a:pos x="486" y="767"/>
                </a:cxn>
                <a:cxn ang="0">
                  <a:pos x="475" y="741"/>
                </a:cxn>
                <a:cxn ang="0">
                  <a:pos x="459" y="702"/>
                </a:cxn>
                <a:cxn ang="0">
                  <a:pos x="412" y="649"/>
                </a:cxn>
                <a:cxn ang="0">
                  <a:pos x="346" y="625"/>
                </a:cxn>
                <a:cxn ang="0">
                  <a:pos x="294" y="636"/>
                </a:cxn>
                <a:cxn ang="0">
                  <a:pos x="242" y="694"/>
                </a:cxn>
                <a:cxn ang="0">
                  <a:pos x="196" y="666"/>
                </a:cxn>
                <a:cxn ang="0">
                  <a:pos x="150" y="625"/>
                </a:cxn>
                <a:cxn ang="0">
                  <a:pos x="135" y="565"/>
                </a:cxn>
                <a:cxn ang="0">
                  <a:pos x="127" y="555"/>
                </a:cxn>
                <a:cxn ang="0">
                  <a:pos x="94" y="514"/>
                </a:cxn>
                <a:cxn ang="0">
                  <a:pos x="51" y="464"/>
                </a:cxn>
                <a:cxn ang="0">
                  <a:pos x="14" y="419"/>
                </a:cxn>
                <a:cxn ang="0">
                  <a:pos x="274" y="419"/>
                </a:cxn>
              </a:cxnLst>
              <a:rect l="0" t="0" r="r" b="b"/>
              <a:pathLst>
                <a:path w="1027" h="1003">
                  <a:moveTo>
                    <a:pt x="749" y="800"/>
                  </a:moveTo>
                  <a:lnTo>
                    <a:pt x="750" y="804"/>
                  </a:lnTo>
                  <a:lnTo>
                    <a:pt x="746" y="808"/>
                  </a:lnTo>
                  <a:lnTo>
                    <a:pt x="746" y="804"/>
                  </a:lnTo>
                  <a:lnTo>
                    <a:pt x="749" y="802"/>
                  </a:lnTo>
                  <a:lnTo>
                    <a:pt x="749" y="800"/>
                  </a:lnTo>
                  <a:close/>
                  <a:moveTo>
                    <a:pt x="310" y="0"/>
                  </a:moveTo>
                  <a:lnTo>
                    <a:pt x="382" y="4"/>
                  </a:lnTo>
                  <a:lnTo>
                    <a:pt x="457" y="7"/>
                  </a:lnTo>
                  <a:lnTo>
                    <a:pt x="530" y="11"/>
                  </a:lnTo>
                  <a:lnTo>
                    <a:pt x="530" y="72"/>
                  </a:lnTo>
                  <a:lnTo>
                    <a:pt x="528" y="131"/>
                  </a:lnTo>
                  <a:lnTo>
                    <a:pt x="524" y="189"/>
                  </a:lnTo>
                  <a:lnTo>
                    <a:pt x="532" y="192"/>
                  </a:lnTo>
                  <a:lnTo>
                    <a:pt x="539" y="197"/>
                  </a:lnTo>
                  <a:lnTo>
                    <a:pt x="545" y="203"/>
                  </a:lnTo>
                  <a:lnTo>
                    <a:pt x="552" y="208"/>
                  </a:lnTo>
                  <a:lnTo>
                    <a:pt x="565" y="208"/>
                  </a:lnTo>
                  <a:lnTo>
                    <a:pt x="574" y="207"/>
                  </a:lnTo>
                  <a:lnTo>
                    <a:pt x="582" y="208"/>
                  </a:lnTo>
                  <a:lnTo>
                    <a:pt x="585" y="212"/>
                  </a:lnTo>
                  <a:lnTo>
                    <a:pt x="585" y="218"/>
                  </a:lnTo>
                  <a:lnTo>
                    <a:pt x="586" y="224"/>
                  </a:lnTo>
                  <a:lnTo>
                    <a:pt x="588" y="228"/>
                  </a:lnTo>
                  <a:lnTo>
                    <a:pt x="604" y="229"/>
                  </a:lnTo>
                  <a:lnTo>
                    <a:pt x="618" y="232"/>
                  </a:lnTo>
                  <a:lnTo>
                    <a:pt x="631" y="235"/>
                  </a:lnTo>
                  <a:lnTo>
                    <a:pt x="642" y="242"/>
                  </a:lnTo>
                  <a:lnTo>
                    <a:pt x="649" y="238"/>
                  </a:lnTo>
                  <a:lnTo>
                    <a:pt x="653" y="235"/>
                  </a:lnTo>
                  <a:lnTo>
                    <a:pt x="660" y="235"/>
                  </a:lnTo>
                  <a:lnTo>
                    <a:pt x="670" y="236"/>
                  </a:lnTo>
                  <a:lnTo>
                    <a:pt x="670" y="243"/>
                  </a:lnTo>
                  <a:lnTo>
                    <a:pt x="672" y="246"/>
                  </a:lnTo>
                  <a:lnTo>
                    <a:pt x="677" y="248"/>
                  </a:lnTo>
                  <a:lnTo>
                    <a:pt x="681" y="248"/>
                  </a:lnTo>
                  <a:lnTo>
                    <a:pt x="681" y="256"/>
                  </a:lnTo>
                  <a:lnTo>
                    <a:pt x="682" y="260"/>
                  </a:lnTo>
                  <a:lnTo>
                    <a:pt x="684" y="262"/>
                  </a:lnTo>
                  <a:lnTo>
                    <a:pt x="691" y="261"/>
                  </a:lnTo>
                  <a:lnTo>
                    <a:pt x="695" y="257"/>
                  </a:lnTo>
                  <a:lnTo>
                    <a:pt x="699" y="254"/>
                  </a:lnTo>
                  <a:lnTo>
                    <a:pt x="703" y="250"/>
                  </a:lnTo>
                  <a:lnTo>
                    <a:pt x="708" y="253"/>
                  </a:lnTo>
                  <a:lnTo>
                    <a:pt x="712" y="255"/>
                  </a:lnTo>
                  <a:lnTo>
                    <a:pt x="715" y="260"/>
                  </a:lnTo>
                  <a:lnTo>
                    <a:pt x="717" y="264"/>
                  </a:lnTo>
                  <a:lnTo>
                    <a:pt x="727" y="264"/>
                  </a:lnTo>
                  <a:lnTo>
                    <a:pt x="730" y="263"/>
                  </a:lnTo>
                  <a:lnTo>
                    <a:pt x="735" y="259"/>
                  </a:lnTo>
                  <a:lnTo>
                    <a:pt x="737" y="261"/>
                  </a:lnTo>
                  <a:lnTo>
                    <a:pt x="737" y="263"/>
                  </a:lnTo>
                  <a:lnTo>
                    <a:pt x="738" y="266"/>
                  </a:lnTo>
                  <a:lnTo>
                    <a:pt x="738" y="270"/>
                  </a:lnTo>
                  <a:lnTo>
                    <a:pt x="741" y="273"/>
                  </a:lnTo>
                  <a:lnTo>
                    <a:pt x="745" y="273"/>
                  </a:lnTo>
                  <a:lnTo>
                    <a:pt x="748" y="271"/>
                  </a:lnTo>
                  <a:lnTo>
                    <a:pt x="750" y="269"/>
                  </a:lnTo>
                  <a:lnTo>
                    <a:pt x="752" y="264"/>
                  </a:lnTo>
                  <a:lnTo>
                    <a:pt x="753" y="261"/>
                  </a:lnTo>
                  <a:lnTo>
                    <a:pt x="755" y="259"/>
                  </a:lnTo>
                  <a:lnTo>
                    <a:pt x="757" y="256"/>
                  </a:lnTo>
                  <a:lnTo>
                    <a:pt x="757" y="253"/>
                  </a:lnTo>
                  <a:lnTo>
                    <a:pt x="764" y="256"/>
                  </a:lnTo>
                  <a:lnTo>
                    <a:pt x="770" y="260"/>
                  </a:lnTo>
                  <a:lnTo>
                    <a:pt x="777" y="261"/>
                  </a:lnTo>
                  <a:lnTo>
                    <a:pt x="785" y="259"/>
                  </a:lnTo>
                  <a:lnTo>
                    <a:pt x="790" y="264"/>
                  </a:lnTo>
                  <a:lnTo>
                    <a:pt x="795" y="268"/>
                  </a:lnTo>
                  <a:lnTo>
                    <a:pt x="802" y="271"/>
                  </a:lnTo>
                  <a:lnTo>
                    <a:pt x="808" y="276"/>
                  </a:lnTo>
                  <a:lnTo>
                    <a:pt x="814" y="271"/>
                  </a:lnTo>
                  <a:lnTo>
                    <a:pt x="828" y="262"/>
                  </a:lnTo>
                  <a:lnTo>
                    <a:pt x="831" y="261"/>
                  </a:lnTo>
                  <a:lnTo>
                    <a:pt x="834" y="260"/>
                  </a:lnTo>
                  <a:lnTo>
                    <a:pt x="838" y="260"/>
                  </a:lnTo>
                  <a:lnTo>
                    <a:pt x="841" y="261"/>
                  </a:lnTo>
                  <a:lnTo>
                    <a:pt x="844" y="262"/>
                  </a:lnTo>
                  <a:lnTo>
                    <a:pt x="854" y="257"/>
                  </a:lnTo>
                  <a:lnTo>
                    <a:pt x="857" y="255"/>
                  </a:lnTo>
                  <a:lnTo>
                    <a:pt x="862" y="253"/>
                  </a:lnTo>
                  <a:lnTo>
                    <a:pt x="865" y="255"/>
                  </a:lnTo>
                  <a:lnTo>
                    <a:pt x="871" y="257"/>
                  </a:lnTo>
                  <a:lnTo>
                    <a:pt x="878" y="260"/>
                  </a:lnTo>
                  <a:lnTo>
                    <a:pt x="885" y="259"/>
                  </a:lnTo>
                  <a:lnTo>
                    <a:pt x="890" y="253"/>
                  </a:lnTo>
                  <a:lnTo>
                    <a:pt x="898" y="254"/>
                  </a:lnTo>
                  <a:lnTo>
                    <a:pt x="906" y="259"/>
                  </a:lnTo>
                  <a:lnTo>
                    <a:pt x="912" y="266"/>
                  </a:lnTo>
                  <a:lnTo>
                    <a:pt x="918" y="270"/>
                  </a:lnTo>
                  <a:lnTo>
                    <a:pt x="926" y="270"/>
                  </a:lnTo>
                  <a:lnTo>
                    <a:pt x="928" y="273"/>
                  </a:lnTo>
                  <a:lnTo>
                    <a:pt x="928" y="275"/>
                  </a:lnTo>
                  <a:lnTo>
                    <a:pt x="929" y="276"/>
                  </a:lnTo>
                  <a:lnTo>
                    <a:pt x="935" y="277"/>
                  </a:lnTo>
                  <a:lnTo>
                    <a:pt x="941" y="277"/>
                  </a:lnTo>
                  <a:lnTo>
                    <a:pt x="947" y="278"/>
                  </a:lnTo>
                  <a:lnTo>
                    <a:pt x="951" y="281"/>
                  </a:lnTo>
                  <a:lnTo>
                    <a:pt x="954" y="287"/>
                  </a:lnTo>
                  <a:lnTo>
                    <a:pt x="967" y="284"/>
                  </a:lnTo>
                  <a:lnTo>
                    <a:pt x="979" y="287"/>
                  </a:lnTo>
                  <a:lnTo>
                    <a:pt x="982" y="334"/>
                  </a:lnTo>
                  <a:lnTo>
                    <a:pt x="983" y="383"/>
                  </a:lnTo>
                  <a:lnTo>
                    <a:pt x="985" y="431"/>
                  </a:lnTo>
                  <a:lnTo>
                    <a:pt x="989" y="436"/>
                  </a:lnTo>
                  <a:lnTo>
                    <a:pt x="993" y="439"/>
                  </a:lnTo>
                  <a:lnTo>
                    <a:pt x="998" y="444"/>
                  </a:lnTo>
                  <a:lnTo>
                    <a:pt x="1003" y="447"/>
                  </a:lnTo>
                  <a:lnTo>
                    <a:pt x="1003" y="454"/>
                  </a:lnTo>
                  <a:lnTo>
                    <a:pt x="1004" y="457"/>
                  </a:lnTo>
                  <a:lnTo>
                    <a:pt x="1004" y="459"/>
                  </a:lnTo>
                  <a:lnTo>
                    <a:pt x="1005" y="460"/>
                  </a:lnTo>
                  <a:lnTo>
                    <a:pt x="1003" y="465"/>
                  </a:lnTo>
                  <a:lnTo>
                    <a:pt x="1005" y="472"/>
                  </a:lnTo>
                  <a:lnTo>
                    <a:pt x="1007" y="475"/>
                  </a:lnTo>
                  <a:lnTo>
                    <a:pt x="1017" y="485"/>
                  </a:lnTo>
                  <a:lnTo>
                    <a:pt x="1017" y="493"/>
                  </a:lnTo>
                  <a:lnTo>
                    <a:pt x="1020" y="499"/>
                  </a:lnTo>
                  <a:lnTo>
                    <a:pt x="1024" y="503"/>
                  </a:lnTo>
                  <a:lnTo>
                    <a:pt x="1027" y="510"/>
                  </a:lnTo>
                  <a:lnTo>
                    <a:pt x="1027" y="521"/>
                  </a:lnTo>
                  <a:lnTo>
                    <a:pt x="1025" y="521"/>
                  </a:lnTo>
                  <a:lnTo>
                    <a:pt x="1025" y="526"/>
                  </a:lnTo>
                  <a:lnTo>
                    <a:pt x="1026" y="528"/>
                  </a:lnTo>
                  <a:lnTo>
                    <a:pt x="1026" y="533"/>
                  </a:lnTo>
                  <a:lnTo>
                    <a:pt x="1027" y="536"/>
                  </a:lnTo>
                  <a:lnTo>
                    <a:pt x="1027" y="541"/>
                  </a:lnTo>
                  <a:lnTo>
                    <a:pt x="1020" y="551"/>
                  </a:lnTo>
                  <a:lnTo>
                    <a:pt x="1017" y="564"/>
                  </a:lnTo>
                  <a:lnTo>
                    <a:pt x="1014" y="578"/>
                  </a:lnTo>
                  <a:lnTo>
                    <a:pt x="1015" y="592"/>
                  </a:lnTo>
                  <a:lnTo>
                    <a:pt x="1019" y="605"/>
                  </a:lnTo>
                  <a:lnTo>
                    <a:pt x="1010" y="617"/>
                  </a:lnTo>
                  <a:lnTo>
                    <a:pt x="1004" y="622"/>
                  </a:lnTo>
                  <a:lnTo>
                    <a:pt x="1000" y="628"/>
                  </a:lnTo>
                  <a:lnTo>
                    <a:pt x="1000" y="635"/>
                  </a:lnTo>
                  <a:lnTo>
                    <a:pt x="1005" y="642"/>
                  </a:lnTo>
                  <a:lnTo>
                    <a:pt x="998" y="646"/>
                  </a:lnTo>
                  <a:lnTo>
                    <a:pt x="992" y="647"/>
                  </a:lnTo>
                  <a:lnTo>
                    <a:pt x="985" y="648"/>
                  </a:lnTo>
                  <a:lnTo>
                    <a:pt x="978" y="652"/>
                  </a:lnTo>
                  <a:lnTo>
                    <a:pt x="971" y="656"/>
                  </a:lnTo>
                  <a:lnTo>
                    <a:pt x="965" y="659"/>
                  </a:lnTo>
                  <a:lnTo>
                    <a:pt x="962" y="659"/>
                  </a:lnTo>
                  <a:lnTo>
                    <a:pt x="961" y="657"/>
                  </a:lnTo>
                  <a:lnTo>
                    <a:pt x="958" y="656"/>
                  </a:lnTo>
                  <a:lnTo>
                    <a:pt x="957" y="656"/>
                  </a:lnTo>
                  <a:lnTo>
                    <a:pt x="953" y="657"/>
                  </a:lnTo>
                  <a:lnTo>
                    <a:pt x="946" y="659"/>
                  </a:lnTo>
                  <a:lnTo>
                    <a:pt x="937" y="659"/>
                  </a:lnTo>
                  <a:lnTo>
                    <a:pt x="940" y="654"/>
                  </a:lnTo>
                  <a:lnTo>
                    <a:pt x="940" y="639"/>
                  </a:lnTo>
                  <a:lnTo>
                    <a:pt x="937" y="638"/>
                  </a:lnTo>
                  <a:lnTo>
                    <a:pt x="934" y="636"/>
                  </a:lnTo>
                  <a:lnTo>
                    <a:pt x="929" y="641"/>
                  </a:lnTo>
                  <a:lnTo>
                    <a:pt x="928" y="643"/>
                  </a:lnTo>
                  <a:lnTo>
                    <a:pt x="923" y="648"/>
                  </a:lnTo>
                  <a:lnTo>
                    <a:pt x="922" y="648"/>
                  </a:lnTo>
                  <a:lnTo>
                    <a:pt x="920" y="647"/>
                  </a:lnTo>
                  <a:lnTo>
                    <a:pt x="918" y="645"/>
                  </a:lnTo>
                  <a:lnTo>
                    <a:pt x="918" y="643"/>
                  </a:lnTo>
                  <a:lnTo>
                    <a:pt x="916" y="642"/>
                  </a:lnTo>
                  <a:lnTo>
                    <a:pt x="913" y="642"/>
                  </a:lnTo>
                  <a:lnTo>
                    <a:pt x="912" y="645"/>
                  </a:lnTo>
                  <a:lnTo>
                    <a:pt x="913" y="655"/>
                  </a:lnTo>
                  <a:lnTo>
                    <a:pt x="915" y="663"/>
                  </a:lnTo>
                  <a:lnTo>
                    <a:pt x="919" y="671"/>
                  </a:lnTo>
                  <a:lnTo>
                    <a:pt x="923" y="682"/>
                  </a:lnTo>
                  <a:lnTo>
                    <a:pt x="918" y="684"/>
                  </a:lnTo>
                  <a:lnTo>
                    <a:pt x="914" y="689"/>
                  </a:lnTo>
                  <a:lnTo>
                    <a:pt x="909" y="694"/>
                  </a:lnTo>
                  <a:lnTo>
                    <a:pt x="904" y="696"/>
                  </a:lnTo>
                  <a:lnTo>
                    <a:pt x="901" y="706"/>
                  </a:lnTo>
                  <a:lnTo>
                    <a:pt x="897" y="713"/>
                  </a:lnTo>
                  <a:lnTo>
                    <a:pt x="890" y="719"/>
                  </a:lnTo>
                  <a:lnTo>
                    <a:pt x="882" y="725"/>
                  </a:lnTo>
                  <a:lnTo>
                    <a:pt x="873" y="730"/>
                  </a:lnTo>
                  <a:lnTo>
                    <a:pt x="868" y="736"/>
                  </a:lnTo>
                  <a:lnTo>
                    <a:pt x="861" y="736"/>
                  </a:lnTo>
                  <a:lnTo>
                    <a:pt x="855" y="737"/>
                  </a:lnTo>
                  <a:lnTo>
                    <a:pt x="850" y="738"/>
                  </a:lnTo>
                  <a:lnTo>
                    <a:pt x="844" y="738"/>
                  </a:lnTo>
                  <a:lnTo>
                    <a:pt x="843" y="739"/>
                  </a:lnTo>
                  <a:lnTo>
                    <a:pt x="842" y="741"/>
                  </a:lnTo>
                  <a:lnTo>
                    <a:pt x="842" y="750"/>
                  </a:lnTo>
                  <a:lnTo>
                    <a:pt x="840" y="750"/>
                  </a:lnTo>
                  <a:lnTo>
                    <a:pt x="836" y="746"/>
                  </a:lnTo>
                  <a:lnTo>
                    <a:pt x="836" y="745"/>
                  </a:lnTo>
                  <a:lnTo>
                    <a:pt x="835" y="744"/>
                  </a:lnTo>
                  <a:lnTo>
                    <a:pt x="834" y="744"/>
                  </a:lnTo>
                  <a:lnTo>
                    <a:pt x="833" y="745"/>
                  </a:lnTo>
                  <a:lnTo>
                    <a:pt x="831" y="745"/>
                  </a:lnTo>
                  <a:lnTo>
                    <a:pt x="828" y="746"/>
                  </a:lnTo>
                  <a:lnTo>
                    <a:pt x="826" y="747"/>
                  </a:lnTo>
                  <a:lnTo>
                    <a:pt x="821" y="747"/>
                  </a:lnTo>
                  <a:lnTo>
                    <a:pt x="819" y="746"/>
                  </a:lnTo>
                  <a:lnTo>
                    <a:pt x="819" y="740"/>
                  </a:lnTo>
                  <a:lnTo>
                    <a:pt x="815" y="740"/>
                  </a:lnTo>
                  <a:lnTo>
                    <a:pt x="813" y="741"/>
                  </a:lnTo>
                  <a:lnTo>
                    <a:pt x="812" y="743"/>
                  </a:lnTo>
                  <a:lnTo>
                    <a:pt x="806" y="743"/>
                  </a:lnTo>
                  <a:lnTo>
                    <a:pt x="804" y="741"/>
                  </a:lnTo>
                  <a:lnTo>
                    <a:pt x="804" y="739"/>
                  </a:lnTo>
                  <a:lnTo>
                    <a:pt x="802" y="736"/>
                  </a:lnTo>
                  <a:lnTo>
                    <a:pt x="800" y="737"/>
                  </a:lnTo>
                  <a:lnTo>
                    <a:pt x="799" y="738"/>
                  </a:lnTo>
                  <a:lnTo>
                    <a:pt x="799" y="739"/>
                  </a:lnTo>
                  <a:lnTo>
                    <a:pt x="801" y="744"/>
                  </a:lnTo>
                  <a:lnTo>
                    <a:pt x="801" y="745"/>
                  </a:lnTo>
                  <a:lnTo>
                    <a:pt x="802" y="747"/>
                  </a:lnTo>
                  <a:lnTo>
                    <a:pt x="802" y="750"/>
                  </a:lnTo>
                  <a:lnTo>
                    <a:pt x="797" y="748"/>
                  </a:lnTo>
                  <a:lnTo>
                    <a:pt x="793" y="745"/>
                  </a:lnTo>
                  <a:lnTo>
                    <a:pt x="792" y="741"/>
                  </a:lnTo>
                  <a:lnTo>
                    <a:pt x="788" y="738"/>
                  </a:lnTo>
                  <a:lnTo>
                    <a:pt x="783" y="738"/>
                  </a:lnTo>
                  <a:lnTo>
                    <a:pt x="781" y="743"/>
                  </a:lnTo>
                  <a:lnTo>
                    <a:pt x="785" y="747"/>
                  </a:lnTo>
                  <a:lnTo>
                    <a:pt x="788" y="753"/>
                  </a:lnTo>
                  <a:lnTo>
                    <a:pt x="791" y="760"/>
                  </a:lnTo>
                  <a:lnTo>
                    <a:pt x="788" y="766"/>
                  </a:lnTo>
                  <a:lnTo>
                    <a:pt x="793" y="764"/>
                  </a:lnTo>
                  <a:lnTo>
                    <a:pt x="800" y="764"/>
                  </a:lnTo>
                  <a:lnTo>
                    <a:pt x="793" y="771"/>
                  </a:lnTo>
                  <a:lnTo>
                    <a:pt x="785" y="773"/>
                  </a:lnTo>
                  <a:lnTo>
                    <a:pt x="778" y="769"/>
                  </a:lnTo>
                  <a:lnTo>
                    <a:pt x="771" y="764"/>
                  </a:lnTo>
                  <a:lnTo>
                    <a:pt x="770" y="768"/>
                  </a:lnTo>
                  <a:lnTo>
                    <a:pt x="770" y="774"/>
                  </a:lnTo>
                  <a:lnTo>
                    <a:pt x="771" y="780"/>
                  </a:lnTo>
                  <a:lnTo>
                    <a:pt x="770" y="785"/>
                  </a:lnTo>
                  <a:lnTo>
                    <a:pt x="766" y="789"/>
                  </a:lnTo>
                  <a:lnTo>
                    <a:pt x="763" y="786"/>
                  </a:lnTo>
                  <a:lnTo>
                    <a:pt x="759" y="786"/>
                  </a:lnTo>
                  <a:lnTo>
                    <a:pt x="748" y="790"/>
                  </a:lnTo>
                  <a:lnTo>
                    <a:pt x="742" y="792"/>
                  </a:lnTo>
                  <a:lnTo>
                    <a:pt x="737" y="789"/>
                  </a:lnTo>
                  <a:lnTo>
                    <a:pt x="738" y="795"/>
                  </a:lnTo>
                  <a:lnTo>
                    <a:pt x="738" y="801"/>
                  </a:lnTo>
                  <a:lnTo>
                    <a:pt x="741" y="804"/>
                  </a:lnTo>
                  <a:lnTo>
                    <a:pt x="746" y="808"/>
                  </a:lnTo>
                  <a:lnTo>
                    <a:pt x="743" y="814"/>
                  </a:lnTo>
                  <a:lnTo>
                    <a:pt x="741" y="820"/>
                  </a:lnTo>
                  <a:lnTo>
                    <a:pt x="730" y="817"/>
                  </a:lnTo>
                  <a:lnTo>
                    <a:pt x="719" y="817"/>
                  </a:lnTo>
                  <a:lnTo>
                    <a:pt x="709" y="820"/>
                  </a:lnTo>
                  <a:lnTo>
                    <a:pt x="713" y="823"/>
                  </a:lnTo>
                  <a:lnTo>
                    <a:pt x="715" y="824"/>
                  </a:lnTo>
                  <a:lnTo>
                    <a:pt x="719" y="824"/>
                  </a:lnTo>
                  <a:lnTo>
                    <a:pt x="721" y="825"/>
                  </a:lnTo>
                  <a:lnTo>
                    <a:pt x="723" y="828"/>
                  </a:lnTo>
                  <a:lnTo>
                    <a:pt x="724" y="830"/>
                  </a:lnTo>
                  <a:lnTo>
                    <a:pt x="729" y="837"/>
                  </a:lnTo>
                  <a:lnTo>
                    <a:pt x="728" y="844"/>
                  </a:lnTo>
                  <a:lnTo>
                    <a:pt x="724" y="851"/>
                  </a:lnTo>
                  <a:lnTo>
                    <a:pt x="722" y="857"/>
                  </a:lnTo>
                  <a:lnTo>
                    <a:pt x="721" y="865"/>
                  </a:lnTo>
                  <a:lnTo>
                    <a:pt x="712" y="866"/>
                  </a:lnTo>
                  <a:lnTo>
                    <a:pt x="700" y="862"/>
                  </a:lnTo>
                  <a:lnTo>
                    <a:pt x="695" y="859"/>
                  </a:lnTo>
                  <a:lnTo>
                    <a:pt x="689" y="857"/>
                  </a:lnTo>
                  <a:lnTo>
                    <a:pt x="691" y="862"/>
                  </a:lnTo>
                  <a:lnTo>
                    <a:pt x="693" y="866"/>
                  </a:lnTo>
                  <a:lnTo>
                    <a:pt x="695" y="870"/>
                  </a:lnTo>
                  <a:lnTo>
                    <a:pt x="695" y="876"/>
                  </a:lnTo>
                  <a:lnTo>
                    <a:pt x="703" y="877"/>
                  </a:lnTo>
                  <a:lnTo>
                    <a:pt x="710" y="878"/>
                  </a:lnTo>
                  <a:lnTo>
                    <a:pt x="717" y="876"/>
                  </a:lnTo>
                  <a:lnTo>
                    <a:pt x="715" y="883"/>
                  </a:lnTo>
                  <a:lnTo>
                    <a:pt x="714" y="890"/>
                  </a:lnTo>
                  <a:lnTo>
                    <a:pt x="712" y="895"/>
                  </a:lnTo>
                  <a:lnTo>
                    <a:pt x="707" y="899"/>
                  </a:lnTo>
                  <a:lnTo>
                    <a:pt x="706" y="906"/>
                  </a:lnTo>
                  <a:lnTo>
                    <a:pt x="707" y="911"/>
                  </a:lnTo>
                  <a:lnTo>
                    <a:pt x="709" y="915"/>
                  </a:lnTo>
                  <a:lnTo>
                    <a:pt x="713" y="920"/>
                  </a:lnTo>
                  <a:lnTo>
                    <a:pt x="715" y="925"/>
                  </a:lnTo>
                  <a:lnTo>
                    <a:pt x="716" y="933"/>
                  </a:lnTo>
                  <a:lnTo>
                    <a:pt x="716" y="941"/>
                  </a:lnTo>
                  <a:lnTo>
                    <a:pt x="717" y="949"/>
                  </a:lnTo>
                  <a:lnTo>
                    <a:pt x="722" y="958"/>
                  </a:lnTo>
                  <a:lnTo>
                    <a:pt x="724" y="962"/>
                  </a:lnTo>
                  <a:lnTo>
                    <a:pt x="727" y="967"/>
                  </a:lnTo>
                  <a:lnTo>
                    <a:pt x="728" y="974"/>
                  </a:lnTo>
                  <a:lnTo>
                    <a:pt x="728" y="982"/>
                  </a:lnTo>
                  <a:lnTo>
                    <a:pt x="729" y="989"/>
                  </a:lnTo>
                  <a:lnTo>
                    <a:pt x="732" y="995"/>
                  </a:lnTo>
                  <a:lnTo>
                    <a:pt x="732" y="996"/>
                  </a:lnTo>
                  <a:lnTo>
                    <a:pt x="730" y="998"/>
                  </a:lnTo>
                  <a:lnTo>
                    <a:pt x="723" y="998"/>
                  </a:lnTo>
                  <a:lnTo>
                    <a:pt x="723" y="999"/>
                  </a:lnTo>
                  <a:lnTo>
                    <a:pt x="722" y="1000"/>
                  </a:lnTo>
                  <a:lnTo>
                    <a:pt x="723" y="1003"/>
                  </a:lnTo>
                  <a:lnTo>
                    <a:pt x="715" y="1000"/>
                  </a:lnTo>
                  <a:lnTo>
                    <a:pt x="708" y="995"/>
                  </a:lnTo>
                  <a:lnTo>
                    <a:pt x="701" y="988"/>
                  </a:lnTo>
                  <a:lnTo>
                    <a:pt x="693" y="983"/>
                  </a:lnTo>
                  <a:lnTo>
                    <a:pt x="650" y="983"/>
                  </a:lnTo>
                  <a:lnTo>
                    <a:pt x="644" y="978"/>
                  </a:lnTo>
                  <a:lnTo>
                    <a:pt x="639" y="972"/>
                  </a:lnTo>
                  <a:lnTo>
                    <a:pt x="632" y="969"/>
                  </a:lnTo>
                  <a:lnTo>
                    <a:pt x="624" y="967"/>
                  </a:lnTo>
                  <a:lnTo>
                    <a:pt x="614" y="967"/>
                  </a:lnTo>
                  <a:lnTo>
                    <a:pt x="609" y="960"/>
                  </a:lnTo>
                  <a:lnTo>
                    <a:pt x="602" y="955"/>
                  </a:lnTo>
                  <a:lnTo>
                    <a:pt x="593" y="953"/>
                  </a:lnTo>
                  <a:lnTo>
                    <a:pt x="582" y="953"/>
                  </a:lnTo>
                  <a:lnTo>
                    <a:pt x="581" y="951"/>
                  </a:lnTo>
                  <a:lnTo>
                    <a:pt x="581" y="946"/>
                  </a:lnTo>
                  <a:lnTo>
                    <a:pt x="580" y="943"/>
                  </a:lnTo>
                  <a:lnTo>
                    <a:pt x="579" y="943"/>
                  </a:lnTo>
                  <a:lnTo>
                    <a:pt x="578" y="942"/>
                  </a:lnTo>
                  <a:lnTo>
                    <a:pt x="576" y="942"/>
                  </a:lnTo>
                  <a:lnTo>
                    <a:pt x="575" y="941"/>
                  </a:lnTo>
                  <a:lnTo>
                    <a:pt x="574" y="941"/>
                  </a:lnTo>
                  <a:lnTo>
                    <a:pt x="573" y="932"/>
                  </a:lnTo>
                  <a:lnTo>
                    <a:pt x="572" y="921"/>
                  </a:lnTo>
                  <a:lnTo>
                    <a:pt x="566" y="909"/>
                  </a:lnTo>
                  <a:lnTo>
                    <a:pt x="559" y="899"/>
                  </a:lnTo>
                  <a:lnTo>
                    <a:pt x="552" y="891"/>
                  </a:lnTo>
                  <a:lnTo>
                    <a:pt x="551" y="888"/>
                  </a:lnTo>
                  <a:lnTo>
                    <a:pt x="552" y="886"/>
                  </a:lnTo>
                  <a:lnTo>
                    <a:pt x="552" y="884"/>
                  </a:lnTo>
                  <a:lnTo>
                    <a:pt x="553" y="883"/>
                  </a:lnTo>
                  <a:lnTo>
                    <a:pt x="554" y="880"/>
                  </a:lnTo>
                  <a:lnTo>
                    <a:pt x="554" y="876"/>
                  </a:lnTo>
                  <a:lnTo>
                    <a:pt x="553" y="873"/>
                  </a:lnTo>
                  <a:lnTo>
                    <a:pt x="551" y="872"/>
                  </a:lnTo>
                  <a:lnTo>
                    <a:pt x="549" y="867"/>
                  </a:lnTo>
                  <a:lnTo>
                    <a:pt x="551" y="853"/>
                  </a:lnTo>
                  <a:lnTo>
                    <a:pt x="549" y="845"/>
                  </a:lnTo>
                  <a:lnTo>
                    <a:pt x="545" y="838"/>
                  </a:lnTo>
                  <a:lnTo>
                    <a:pt x="538" y="834"/>
                  </a:lnTo>
                  <a:lnTo>
                    <a:pt x="530" y="831"/>
                  </a:lnTo>
                  <a:lnTo>
                    <a:pt x="522" y="817"/>
                  </a:lnTo>
                  <a:lnTo>
                    <a:pt x="512" y="803"/>
                  </a:lnTo>
                  <a:lnTo>
                    <a:pt x="504" y="789"/>
                  </a:lnTo>
                  <a:lnTo>
                    <a:pt x="503" y="787"/>
                  </a:lnTo>
                  <a:lnTo>
                    <a:pt x="501" y="785"/>
                  </a:lnTo>
                  <a:lnTo>
                    <a:pt x="497" y="783"/>
                  </a:lnTo>
                  <a:lnTo>
                    <a:pt x="490" y="780"/>
                  </a:lnTo>
                  <a:lnTo>
                    <a:pt x="488" y="774"/>
                  </a:lnTo>
                  <a:lnTo>
                    <a:pt x="486" y="767"/>
                  </a:lnTo>
                  <a:lnTo>
                    <a:pt x="485" y="758"/>
                  </a:lnTo>
                  <a:lnTo>
                    <a:pt x="485" y="757"/>
                  </a:lnTo>
                  <a:lnTo>
                    <a:pt x="483" y="754"/>
                  </a:lnTo>
                  <a:lnTo>
                    <a:pt x="481" y="747"/>
                  </a:lnTo>
                  <a:lnTo>
                    <a:pt x="479" y="744"/>
                  </a:lnTo>
                  <a:lnTo>
                    <a:pt x="476" y="743"/>
                  </a:lnTo>
                  <a:lnTo>
                    <a:pt x="475" y="741"/>
                  </a:lnTo>
                  <a:lnTo>
                    <a:pt x="473" y="740"/>
                  </a:lnTo>
                  <a:lnTo>
                    <a:pt x="473" y="736"/>
                  </a:lnTo>
                  <a:lnTo>
                    <a:pt x="472" y="732"/>
                  </a:lnTo>
                  <a:lnTo>
                    <a:pt x="465" y="722"/>
                  </a:lnTo>
                  <a:lnTo>
                    <a:pt x="462" y="717"/>
                  </a:lnTo>
                  <a:lnTo>
                    <a:pt x="461" y="709"/>
                  </a:lnTo>
                  <a:lnTo>
                    <a:pt x="459" y="702"/>
                  </a:lnTo>
                  <a:lnTo>
                    <a:pt x="452" y="690"/>
                  </a:lnTo>
                  <a:lnTo>
                    <a:pt x="443" y="681"/>
                  </a:lnTo>
                  <a:lnTo>
                    <a:pt x="433" y="670"/>
                  </a:lnTo>
                  <a:lnTo>
                    <a:pt x="429" y="664"/>
                  </a:lnTo>
                  <a:lnTo>
                    <a:pt x="422" y="657"/>
                  </a:lnTo>
                  <a:lnTo>
                    <a:pt x="413" y="650"/>
                  </a:lnTo>
                  <a:lnTo>
                    <a:pt x="412" y="649"/>
                  </a:lnTo>
                  <a:lnTo>
                    <a:pt x="411" y="649"/>
                  </a:lnTo>
                  <a:lnTo>
                    <a:pt x="411" y="650"/>
                  </a:lnTo>
                  <a:lnTo>
                    <a:pt x="404" y="642"/>
                  </a:lnTo>
                  <a:lnTo>
                    <a:pt x="395" y="628"/>
                  </a:lnTo>
                  <a:lnTo>
                    <a:pt x="381" y="629"/>
                  </a:lnTo>
                  <a:lnTo>
                    <a:pt x="365" y="628"/>
                  </a:lnTo>
                  <a:lnTo>
                    <a:pt x="346" y="625"/>
                  </a:lnTo>
                  <a:lnTo>
                    <a:pt x="334" y="620"/>
                  </a:lnTo>
                  <a:lnTo>
                    <a:pt x="328" y="620"/>
                  </a:lnTo>
                  <a:lnTo>
                    <a:pt x="323" y="622"/>
                  </a:lnTo>
                  <a:lnTo>
                    <a:pt x="318" y="628"/>
                  </a:lnTo>
                  <a:lnTo>
                    <a:pt x="309" y="627"/>
                  </a:lnTo>
                  <a:lnTo>
                    <a:pt x="299" y="631"/>
                  </a:lnTo>
                  <a:lnTo>
                    <a:pt x="294" y="636"/>
                  </a:lnTo>
                  <a:lnTo>
                    <a:pt x="289" y="645"/>
                  </a:lnTo>
                  <a:lnTo>
                    <a:pt x="284" y="655"/>
                  </a:lnTo>
                  <a:lnTo>
                    <a:pt x="278" y="668"/>
                  </a:lnTo>
                  <a:lnTo>
                    <a:pt x="273" y="678"/>
                  </a:lnTo>
                  <a:lnTo>
                    <a:pt x="263" y="688"/>
                  </a:lnTo>
                  <a:lnTo>
                    <a:pt x="254" y="696"/>
                  </a:lnTo>
                  <a:lnTo>
                    <a:pt x="242" y="694"/>
                  </a:lnTo>
                  <a:lnTo>
                    <a:pt x="232" y="689"/>
                  </a:lnTo>
                  <a:lnTo>
                    <a:pt x="224" y="683"/>
                  </a:lnTo>
                  <a:lnTo>
                    <a:pt x="214" y="676"/>
                  </a:lnTo>
                  <a:lnTo>
                    <a:pt x="210" y="671"/>
                  </a:lnTo>
                  <a:lnTo>
                    <a:pt x="209" y="669"/>
                  </a:lnTo>
                  <a:lnTo>
                    <a:pt x="206" y="668"/>
                  </a:lnTo>
                  <a:lnTo>
                    <a:pt x="196" y="666"/>
                  </a:lnTo>
                  <a:lnTo>
                    <a:pt x="186" y="662"/>
                  </a:lnTo>
                  <a:lnTo>
                    <a:pt x="179" y="656"/>
                  </a:lnTo>
                  <a:lnTo>
                    <a:pt x="175" y="649"/>
                  </a:lnTo>
                  <a:lnTo>
                    <a:pt x="168" y="642"/>
                  </a:lnTo>
                  <a:lnTo>
                    <a:pt x="161" y="638"/>
                  </a:lnTo>
                  <a:lnTo>
                    <a:pt x="153" y="634"/>
                  </a:lnTo>
                  <a:lnTo>
                    <a:pt x="150" y="625"/>
                  </a:lnTo>
                  <a:lnTo>
                    <a:pt x="141" y="608"/>
                  </a:lnTo>
                  <a:lnTo>
                    <a:pt x="138" y="600"/>
                  </a:lnTo>
                  <a:lnTo>
                    <a:pt x="139" y="589"/>
                  </a:lnTo>
                  <a:lnTo>
                    <a:pt x="140" y="582"/>
                  </a:lnTo>
                  <a:lnTo>
                    <a:pt x="139" y="575"/>
                  </a:lnTo>
                  <a:lnTo>
                    <a:pt x="135" y="566"/>
                  </a:lnTo>
                  <a:lnTo>
                    <a:pt x="135" y="565"/>
                  </a:lnTo>
                  <a:lnTo>
                    <a:pt x="134" y="562"/>
                  </a:lnTo>
                  <a:lnTo>
                    <a:pt x="134" y="559"/>
                  </a:lnTo>
                  <a:lnTo>
                    <a:pt x="133" y="557"/>
                  </a:lnTo>
                  <a:lnTo>
                    <a:pt x="132" y="557"/>
                  </a:lnTo>
                  <a:lnTo>
                    <a:pt x="129" y="556"/>
                  </a:lnTo>
                  <a:lnTo>
                    <a:pt x="128" y="556"/>
                  </a:lnTo>
                  <a:lnTo>
                    <a:pt x="127" y="555"/>
                  </a:lnTo>
                  <a:lnTo>
                    <a:pt x="127" y="543"/>
                  </a:lnTo>
                  <a:lnTo>
                    <a:pt x="125" y="540"/>
                  </a:lnTo>
                  <a:lnTo>
                    <a:pt x="122" y="537"/>
                  </a:lnTo>
                  <a:lnTo>
                    <a:pt x="121" y="535"/>
                  </a:lnTo>
                  <a:lnTo>
                    <a:pt x="105" y="519"/>
                  </a:lnTo>
                  <a:lnTo>
                    <a:pt x="101" y="516"/>
                  </a:lnTo>
                  <a:lnTo>
                    <a:pt x="94" y="514"/>
                  </a:lnTo>
                  <a:lnTo>
                    <a:pt x="87" y="509"/>
                  </a:lnTo>
                  <a:lnTo>
                    <a:pt x="83" y="502"/>
                  </a:lnTo>
                  <a:lnTo>
                    <a:pt x="82" y="499"/>
                  </a:lnTo>
                  <a:lnTo>
                    <a:pt x="77" y="492"/>
                  </a:lnTo>
                  <a:lnTo>
                    <a:pt x="70" y="487"/>
                  </a:lnTo>
                  <a:lnTo>
                    <a:pt x="68" y="485"/>
                  </a:lnTo>
                  <a:lnTo>
                    <a:pt x="51" y="464"/>
                  </a:lnTo>
                  <a:lnTo>
                    <a:pt x="41" y="454"/>
                  </a:lnTo>
                  <a:lnTo>
                    <a:pt x="28" y="447"/>
                  </a:lnTo>
                  <a:lnTo>
                    <a:pt x="27" y="440"/>
                  </a:lnTo>
                  <a:lnTo>
                    <a:pt x="25" y="435"/>
                  </a:lnTo>
                  <a:lnTo>
                    <a:pt x="23" y="428"/>
                  </a:lnTo>
                  <a:lnTo>
                    <a:pt x="19" y="423"/>
                  </a:lnTo>
                  <a:lnTo>
                    <a:pt x="14" y="419"/>
                  </a:lnTo>
                  <a:lnTo>
                    <a:pt x="8" y="416"/>
                  </a:lnTo>
                  <a:lnTo>
                    <a:pt x="4" y="411"/>
                  </a:lnTo>
                  <a:lnTo>
                    <a:pt x="0" y="405"/>
                  </a:lnTo>
                  <a:lnTo>
                    <a:pt x="0" y="397"/>
                  </a:lnTo>
                  <a:lnTo>
                    <a:pt x="90" y="407"/>
                  </a:lnTo>
                  <a:lnTo>
                    <a:pt x="181" y="414"/>
                  </a:lnTo>
                  <a:lnTo>
                    <a:pt x="274" y="419"/>
                  </a:lnTo>
                  <a:lnTo>
                    <a:pt x="275" y="418"/>
                  </a:lnTo>
                  <a:lnTo>
                    <a:pt x="277" y="417"/>
                  </a:lnTo>
                  <a:lnTo>
                    <a:pt x="280" y="415"/>
                  </a:lnTo>
                  <a:lnTo>
                    <a:pt x="282" y="414"/>
                  </a:lnTo>
                  <a:lnTo>
                    <a:pt x="296" y="206"/>
                  </a:lnTo>
                  <a:lnTo>
                    <a:pt x="310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3" name="Group 86">
            <a:extLst>
              <a:ext uri="{FF2B5EF4-FFF2-40B4-BE49-F238E27FC236}">
                <a16:creationId xmlns:a16="http://schemas.microsoft.com/office/drawing/2014/main" id="{963FA093-DE10-4211-9B2C-C71E9BD9AE61}"/>
              </a:ext>
            </a:extLst>
          </p:cNvPr>
          <p:cNvGrpSpPr/>
          <p:nvPr/>
        </p:nvGrpSpPr>
        <p:grpSpPr>
          <a:xfrm rot="20100000" flipH="1">
            <a:off x="6259030" y="3826059"/>
            <a:ext cx="287286" cy="287284"/>
            <a:chOff x="2964141" y="1040092"/>
            <a:chExt cx="1066800" cy="1066800"/>
          </a:xfrm>
        </p:grpSpPr>
        <p:sp>
          <p:nvSpPr>
            <p:cNvPr id="114" name="Teardrop 113">
              <a:extLst>
                <a:ext uri="{FF2B5EF4-FFF2-40B4-BE49-F238E27FC236}">
                  <a16:creationId xmlns:a16="http://schemas.microsoft.com/office/drawing/2014/main" id="{A19268BA-0782-49BA-AE64-685D6DCC1AB9}"/>
                </a:ext>
              </a:extLst>
            </p:cNvPr>
            <p:cNvSpPr/>
            <p:nvPr/>
          </p:nvSpPr>
          <p:spPr>
            <a:xfrm rot="8100000">
              <a:off x="2964141" y="1040092"/>
              <a:ext cx="1066800" cy="1066800"/>
            </a:xfrm>
            <a:prstGeom prst="teardrop">
              <a:avLst>
                <a:gd name="adj" fmla="val 200000"/>
              </a:avLst>
            </a:prstGeom>
            <a:solidFill>
              <a:srgbClr val="FF0000"/>
            </a:solidFill>
            <a:ln w="38100">
              <a:solidFill>
                <a:srgbClr val="FF000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06B4849A-F21E-40DE-838A-EE62798B56AC}"/>
                </a:ext>
              </a:extLst>
            </p:cNvPr>
            <p:cNvSpPr/>
            <p:nvPr/>
          </p:nvSpPr>
          <p:spPr>
            <a:xfrm>
              <a:off x="3183216" y="1257300"/>
              <a:ext cx="628650" cy="62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6" name="Group 86">
            <a:extLst>
              <a:ext uri="{FF2B5EF4-FFF2-40B4-BE49-F238E27FC236}">
                <a16:creationId xmlns:a16="http://schemas.microsoft.com/office/drawing/2014/main" id="{C50BC02D-CE97-429F-86ED-6F06E3450E0A}"/>
              </a:ext>
            </a:extLst>
          </p:cNvPr>
          <p:cNvGrpSpPr/>
          <p:nvPr/>
        </p:nvGrpSpPr>
        <p:grpSpPr>
          <a:xfrm rot="20100000" flipH="1">
            <a:off x="11149866" y="1863899"/>
            <a:ext cx="287286" cy="287284"/>
            <a:chOff x="2964141" y="1040092"/>
            <a:chExt cx="1066800" cy="1066800"/>
          </a:xfrm>
        </p:grpSpPr>
        <p:sp>
          <p:nvSpPr>
            <p:cNvPr id="117" name="Teardrop 116">
              <a:extLst>
                <a:ext uri="{FF2B5EF4-FFF2-40B4-BE49-F238E27FC236}">
                  <a16:creationId xmlns:a16="http://schemas.microsoft.com/office/drawing/2014/main" id="{52D9B103-35F3-4151-AA97-5FC05E5A9EBB}"/>
                </a:ext>
              </a:extLst>
            </p:cNvPr>
            <p:cNvSpPr/>
            <p:nvPr/>
          </p:nvSpPr>
          <p:spPr>
            <a:xfrm rot="8100000">
              <a:off x="2964141" y="1040092"/>
              <a:ext cx="1066800" cy="1066800"/>
            </a:xfrm>
            <a:prstGeom prst="teardrop">
              <a:avLst>
                <a:gd name="adj" fmla="val 200000"/>
              </a:avLst>
            </a:prstGeom>
            <a:solidFill>
              <a:srgbClr val="FF0000"/>
            </a:solidFill>
            <a:ln w="38100">
              <a:solidFill>
                <a:srgbClr val="FF000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59D4ECC1-54E4-466B-8243-5F76178CCD01}"/>
                </a:ext>
              </a:extLst>
            </p:cNvPr>
            <p:cNvSpPr/>
            <p:nvPr/>
          </p:nvSpPr>
          <p:spPr>
            <a:xfrm>
              <a:off x="3183216" y="1257300"/>
              <a:ext cx="628650" cy="62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4" name="Group 86">
            <a:extLst>
              <a:ext uri="{FF2B5EF4-FFF2-40B4-BE49-F238E27FC236}">
                <a16:creationId xmlns:a16="http://schemas.microsoft.com/office/drawing/2014/main" id="{E25C5561-ADF2-4CEE-B1C5-922B92BEDCE2}"/>
              </a:ext>
            </a:extLst>
          </p:cNvPr>
          <p:cNvGrpSpPr/>
          <p:nvPr/>
        </p:nvGrpSpPr>
        <p:grpSpPr>
          <a:xfrm rot="20100000" flipH="1">
            <a:off x="9177445" y="2309106"/>
            <a:ext cx="287286" cy="287284"/>
            <a:chOff x="2964141" y="1040092"/>
            <a:chExt cx="1066800" cy="1066800"/>
          </a:xfrm>
        </p:grpSpPr>
        <p:sp>
          <p:nvSpPr>
            <p:cNvPr id="135" name="Teardrop 134">
              <a:extLst>
                <a:ext uri="{FF2B5EF4-FFF2-40B4-BE49-F238E27FC236}">
                  <a16:creationId xmlns:a16="http://schemas.microsoft.com/office/drawing/2014/main" id="{65927C7A-1D15-49F9-9EF0-F6A9B7A945AC}"/>
                </a:ext>
              </a:extLst>
            </p:cNvPr>
            <p:cNvSpPr/>
            <p:nvPr/>
          </p:nvSpPr>
          <p:spPr>
            <a:xfrm rot="8100000">
              <a:off x="2964141" y="1040092"/>
              <a:ext cx="1066800" cy="1066800"/>
            </a:xfrm>
            <a:prstGeom prst="teardrop">
              <a:avLst>
                <a:gd name="adj" fmla="val 200000"/>
              </a:avLst>
            </a:prstGeom>
            <a:solidFill>
              <a:srgbClr val="FF0000"/>
            </a:solidFill>
            <a:ln w="38100">
              <a:solidFill>
                <a:srgbClr val="FF000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31B35FC7-C1F3-4CAA-B3EF-F893C399BE0E}"/>
                </a:ext>
              </a:extLst>
            </p:cNvPr>
            <p:cNvSpPr/>
            <p:nvPr/>
          </p:nvSpPr>
          <p:spPr>
            <a:xfrm>
              <a:off x="3183216" y="1257300"/>
              <a:ext cx="628650" cy="62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3" name="Group 86">
            <a:extLst>
              <a:ext uri="{FF2B5EF4-FFF2-40B4-BE49-F238E27FC236}">
                <a16:creationId xmlns:a16="http://schemas.microsoft.com/office/drawing/2014/main" id="{AE5110E5-4CA4-4DC6-8CD5-188CEACAF2E7}"/>
              </a:ext>
            </a:extLst>
          </p:cNvPr>
          <p:cNvGrpSpPr/>
          <p:nvPr/>
        </p:nvGrpSpPr>
        <p:grpSpPr>
          <a:xfrm rot="20100000" flipH="1">
            <a:off x="9670770" y="3320663"/>
            <a:ext cx="287286" cy="287284"/>
            <a:chOff x="2964141" y="1040092"/>
            <a:chExt cx="1066800" cy="1066800"/>
          </a:xfrm>
        </p:grpSpPr>
        <p:sp>
          <p:nvSpPr>
            <p:cNvPr id="144" name="Teardrop 143">
              <a:extLst>
                <a:ext uri="{FF2B5EF4-FFF2-40B4-BE49-F238E27FC236}">
                  <a16:creationId xmlns:a16="http://schemas.microsoft.com/office/drawing/2014/main" id="{FF22FC94-19EE-4CF6-B2D0-E950F787729C}"/>
                </a:ext>
              </a:extLst>
            </p:cNvPr>
            <p:cNvSpPr/>
            <p:nvPr/>
          </p:nvSpPr>
          <p:spPr>
            <a:xfrm rot="8100000">
              <a:off x="2964141" y="1040092"/>
              <a:ext cx="1066800" cy="1066800"/>
            </a:xfrm>
            <a:prstGeom prst="teardrop">
              <a:avLst>
                <a:gd name="adj" fmla="val 200000"/>
              </a:avLst>
            </a:prstGeom>
            <a:solidFill>
              <a:srgbClr val="FF0000"/>
            </a:solidFill>
            <a:ln w="38100">
              <a:solidFill>
                <a:srgbClr val="FF000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7EA1CB7E-0F8F-4B98-AA3F-0A1823B0DA86}"/>
                </a:ext>
              </a:extLst>
            </p:cNvPr>
            <p:cNvSpPr/>
            <p:nvPr/>
          </p:nvSpPr>
          <p:spPr>
            <a:xfrm>
              <a:off x="3183216" y="1257300"/>
              <a:ext cx="628650" cy="62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2" name="TextBox 151">
            <a:extLst>
              <a:ext uri="{FF2B5EF4-FFF2-40B4-BE49-F238E27FC236}">
                <a16:creationId xmlns:a16="http://schemas.microsoft.com/office/drawing/2014/main" id="{B2816596-8D74-49D7-8806-800EC3F7948B}"/>
              </a:ext>
            </a:extLst>
          </p:cNvPr>
          <p:cNvSpPr txBox="1"/>
          <p:nvPr/>
        </p:nvSpPr>
        <p:spPr>
          <a:xfrm>
            <a:off x="420069" y="1398036"/>
            <a:ext cx="458091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EPB Quantum Network (deployed/commercial)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Center for Quantum Networks (CQN) - Tucson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Boston-Area Quantum Network(BARQNET) - Boston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MIT Quantum Network Testbed - Boston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Chicago Quantum Exchange (CQE) - Chicago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Application Network Testbed for Novel Entanglement Technology (QUANT-NET) - Berkeley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MSU Quantum Network – Bozeman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AFRL Quantum Network – Rome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DC-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QNet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Washington, DC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Hybrid Quantum Architectures and Networks (HQAN) – Urbana-Champaign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Tri-City Quantum Network – Sherbrooke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 Alamos National Lab Quantum Network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190151E8-7A85-4804-94FA-0BF468538B06}"/>
              </a:ext>
            </a:extLst>
          </p:cNvPr>
          <p:cNvSpPr txBox="1"/>
          <p:nvPr/>
        </p:nvSpPr>
        <p:spPr>
          <a:xfrm>
            <a:off x="9964605" y="3620004"/>
            <a:ext cx="36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2B439868-B64B-4EC6-BC79-F26AF44DCE4A}"/>
              </a:ext>
            </a:extLst>
          </p:cNvPr>
          <p:cNvSpPr txBox="1"/>
          <p:nvPr/>
        </p:nvSpPr>
        <p:spPr>
          <a:xfrm>
            <a:off x="6563654" y="4085026"/>
            <a:ext cx="36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DF53066-2E48-4EA0-8128-E5EE64E44C13}"/>
              </a:ext>
            </a:extLst>
          </p:cNvPr>
          <p:cNvSpPr txBox="1"/>
          <p:nvPr/>
        </p:nvSpPr>
        <p:spPr>
          <a:xfrm>
            <a:off x="9402317" y="2717629"/>
            <a:ext cx="36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1BA3050E-5FCF-421D-8025-3CADEC7D7626}"/>
              </a:ext>
            </a:extLst>
          </p:cNvPr>
          <p:cNvSpPr txBox="1"/>
          <p:nvPr/>
        </p:nvSpPr>
        <p:spPr>
          <a:xfrm>
            <a:off x="11316843" y="2295303"/>
            <a:ext cx="36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grpSp>
        <p:nvGrpSpPr>
          <p:cNvPr id="160" name="Group 86">
            <a:extLst>
              <a:ext uri="{FF2B5EF4-FFF2-40B4-BE49-F238E27FC236}">
                <a16:creationId xmlns:a16="http://schemas.microsoft.com/office/drawing/2014/main" id="{40A4FF00-C57E-418B-8FFC-C3D800D07AAB}"/>
              </a:ext>
            </a:extLst>
          </p:cNvPr>
          <p:cNvGrpSpPr/>
          <p:nvPr/>
        </p:nvGrpSpPr>
        <p:grpSpPr>
          <a:xfrm rot="20100000" flipH="1">
            <a:off x="11044738" y="1950949"/>
            <a:ext cx="287286" cy="287284"/>
            <a:chOff x="2964141" y="1040092"/>
            <a:chExt cx="1066800" cy="1066800"/>
          </a:xfrm>
        </p:grpSpPr>
        <p:sp>
          <p:nvSpPr>
            <p:cNvPr id="161" name="Teardrop 160">
              <a:extLst>
                <a:ext uri="{FF2B5EF4-FFF2-40B4-BE49-F238E27FC236}">
                  <a16:creationId xmlns:a16="http://schemas.microsoft.com/office/drawing/2014/main" id="{9536FEBF-3454-45F8-A749-528CD8A6890C}"/>
                </a:ext>
              </a:extLst>
            </p:cNvPr>
            <p:cNvSpPr/>
            <p:nvPr/>
          </p:nvSpPr>
          <p:spPr>
            <a:xfrm rot="8100000">
              <a:off x="2964141" y="1040092"/>
              <a:ext cx="1066800" cy="1066800"/>
            </a:xfrm>
            <a:prstGeom prst="teardrop">
              <a:avLst>
                <a:gd name="adj" fmla="val 200000"/>
              </a:avLst>
            </a:prstGeom>
            <a:solidFill>
              <a:srgbClr val="FF0000"/>
            </a:solidFill>
            <a:ln w="38100">
              <a:solidFill>
                <a:srgbClr val="FF000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A5A66D39-DAEC-4FF2-8B51-07C75FAD7CE9}"/>
                </a:ext>
              </a:extLst>
            </p:cNvPr>
            <p:cNvSpPr/>
            <p:nvPr/>
          </p:nvSpPr>
          <p:spPr>
            <a:xfrm>
              <a:off x="3183216" y="1257300"/>
              <a:ext cx="628650" cy="62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TextBox 162">
            <a:extLst>
              <a:ext uri="{FF2B5EF4-FFF2-40B4-BE49-F238E27FC236}">
                <a16:creationId xmlns:a16="http://schemas.microsoft.com/office/drawing/2014/main" id="{18E85C43-F136-4384-AE71-9383A7BF84A9}"/>
              </a:ext>
            </a:extLst>
          </p:cNvPr>
          <p:cNvSpPr txBox="1"/>
          <p:nvPr/>
        </p:nvSpPr>
        <p:spPr>
          <a:xfrm>
            <a:off x="11161667" y="2373460"/>
            <a:ext cx="36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grpSp>
        <p:nvGrpSpPr>
          <p:cNvPr id="164" name="Group 86">
            <a:extLst>
              <a:ext uri="{FF2B5EF4-FFF2-40B4-BE49-F238E27FC236}">
                <a16:creationId xmlns:a16="http://schemas.microsoft.com/office/drawing/2014/main" id="{81A5FAA8-005E-4CC8-8F24-808CD700D5FF}"/>
              </a:ext>
            </a:extLst>
          </p:cNvPr>
          <p:cNvGrpSpPr/>
          <p:nvPr/>
        </p:nvGrpSpPr>
        <p:grpSpPr>
          <a:xfrm rot="20100000" flipH="1">
            <a:off x="5143200" y="2618931"/>
            <a:ext cx="287286" cy="287284"/>
            <a:chOff x="2964141" y="1040092"/>
            <a:chExt cx="1066800" cy="1066800"/>
          </a:xfrm>
        </p:grpSpPr>
        <p:sp>
          <p:nvSpPr>
            <p:cNvPr id="165" name="Teardrop 164">
              <a:extLst>
                <a:ext uri="{FF2B5EF4-FFF2-40B4-BE49-F238E27FC236}">
                  <a16:creationId xmlns:a16="http://schemas.microsoft.com/office/drawing/2014/main" id="{31AF0F21-E4C4-4AA7-AA20-47520D5C42BB}"/>
                </a:ext>
              </a:extLst>
            </p:cNvPr>
            <p:cNvSpPr/>
            <p:nvPr/>
          </p:nvSpPr>
          <p:spPr>
            <a:xfrm rot="8100000">
              <a:off x="2964141" y="1040092"/>
              <a:ext cx="1066800" cy="1066800"/>
            </a:xfrm>
            <a:prstGeom prst="teardrop">
              <a:avLst>
                <a:gd name="adj" fmla="val 200000"/>
              </a:avLst>
            </a:prstGeom>
            <a:solidFill>
              <a:srgbClr val="FF0000"/>
            </a:solidFill>
            <a:ln w="38100">
              <a:solidFill>
                <a:srgbClr val="FF000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249756AC-EB45-4613-923A-74570FEA1FAF}"/>
                </a:ext>
              </a:extLst>
            </p:cNvPr>
            <p:cNvSpPr/>
            <p:nvPr/>
          </p:nvSpPr>
          <p:spPr>
            <a:xfrm>
              <a:off x="3183216" y="1257300"/>
              <a:ext cx="628650" cy="62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7" name="TextBox 166">
            <a:extLst>
              <a:ext uri="{FF2B5EF4-FFF2-40B4-BE49-F238E27FC236}">
                <a16:creationId xmlns:a16="http://schemas.microsoft.com/office/drawing/2014/main" id="{BA50B271-09E3-4B03-A4BD-5EA64399E054}"/>
              </a:ext>
            </a:extLst>
          </p:cNvPr>
          <p:cNvSpPr txBox="1"/>
          <p:nvPr/>
        </p:nvSpPr>
        <p:spPr>
          <a:xfrm>
            <a:off x="5447471" y="2953894"/>
            <a:ext cx="36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grpSp>
        <p:nvGrpSpPr>
          <p:cNvPr id="2" name="Group 86">
            <a:extLst>
              <a:ext uri="{FF2B5EF4-FFF2-40B4-BE49-F238E27FC236}">
                <a16:creationId xmlns:a16="http://schemas.microsoft.com/office/drawing/2014/main" id="{2548CAB3-3FCF-2F4A-4E76-EBF37012F960}"/>
              </a:ext>
            </a:extLst>
          </p:cNvPr>
          <p:cNvGrpSpPr/>
          <p:nvPr/>
        </p:nvGrpSpPr>
        <p:grpSpPr>
          <a:xfrm rot="20100000" flipH="1">
            <a:off x="6584297" y="1575950"/>
            <a:ext cx="287286" cy="287284"/>
            <a:chOff x="2964141" y="1040092"/>
            <a:chExt cx="1066800" cy="1066800"/>
          </a:xfrm>
        </p:grpSpPr>
        <p:sp>
          <p:nvSpPr>
            <p:cNvPr id="3" name="Teardrop 2">
              <a:extLst>
                <a:ext uri="{FF2B5EF4-FFF2-40B4-BE49-F238E27FC236}">
                  <a16:creationId xmlns:a16="http://schemas.microsoft.com/office/drawing/2014/main" id="{FF10F83C-7D6B-BD97-D5DD-F012E5913BD8}"/>
                </a:ext>
              </a:extLst>
            </p:cNvPr>
            <p:cNvSpPr/>
            <p:nvPr/>
          </p:nvSpPr>
          <p:spPr>
            <a:xfrm rot="8100000">
              <a:off x="2964141" y="1040092"/>
              <a:ext cx="1066800" cy="1066800"/>
            </a:xfrm>
            <a:prstGeom prst="teardrop">
              <a:avLst>
                <a:gd name="adj" fmla="val 200000"/>
              </a:avLst>
            </a:prstGeom>
            <a:solidFill>
              <a:srgbClr val="FF0000"/>
            </a:solidFill>
            <a:ln w="38100">
              <a:solidFill>
                <a:srgbClr val="FF000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08792850-AA04-047A-7568-B357D03DBF86}"/>
                </a:ext>
              </a:extLst>
            </p:cNvPr>
            <p:cNvSpPr/>
            <p:nvPr/>
          </p:nvSpPr>
          <p:spPr>
            <a:xfrm>
              <a:off x="3183216" y="1257300"/>
              <a:ext cx="628650" cy="62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FC168E8B-B3BE-D5C3-0D2A-55F7AD58AEC8}"/>
              </a:ext>
            </a:extLst>
          </p:cNvPr>
          <p:cNvSpPr txBox="1"/>
          <p:nvPr/>
        </p:nvSpPr>
        <p:spPr>
          <a:xfrm>
            <a:off x="6888568" y="1910913"/>
            <a:ext cx="36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grpSp>
        <p:nvGrpSpPr>
          <p:cNvPr id="112" name="Group 86">
            <a:extLst>
              <a:ext uri="{FF2B5EF4-FFF2-40B4-BE49-F238E27FC236}">
                <a16:creationId xmlns:a16="http://schemas.microsoft.com/office/drawing/2014/main" id="{98E1A948-EE2D-7CB4-9895-F7B9B51CED77}"/>
              </a:ext>
            </a:extLst>
          </p:cNvPr>
          <p:cNvGrpSpPr/>
          <p:nvPr/>
        </p:nvGrpSpPr>
        <p:grpSpPr>
          <a:xfrm rot="20100000" flipH="1">
            <a:off x="10563963" y="1955301"/>
            <a:ext cx="287286" cy="287284"/>
            <a:chOff x="2964141" y="1040092"/>
            <a:chExt cx="1066800" cy="1066800"/>
          </a:xfrm>
        </p:grpSpPr>
        <p:sp>
          <p:nvSpPr>
            <p:cNvPr id="119" name="Teardrop 118">
              <a:extLst>
                <a:ext uri="{FF2B5EF4-FFF2-40B4-BE49-F238E27FC236}">
                  <a16:creationId xmlns:a16="http://schemas.microsoft.com/office/drawing/2014/main" id="{ABDA896E-2608-C338-6B92-2D5CC886A520}"/>
                </a:ext>
              </a:extLst>
            </p:cNvPr>
            <p:cNvSpPr/>
            <p:nvPr/>
          </p:nvSpPr>
          <p:spPr>
            <a:xfrm rot="8100000">
              <a:off x="2964141" y="1040092"/>
              <a:ext cx="1066800" cy="1066800"/>
            </a:xfrm>
            <a:prstGeom prst="teardrop">
              <a:avLst>
                <a:gd name="adj" fmla="val 200000"/>
              </a:avLst>
            </a:prstGeom>
            <a:solidFill>
              <a:srgbClr val="FF0000"/>
            </a:solidFill>
            <a:ln w="38100">
              <a:solidFill>
                <a:srgbClr val="FF000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05AE2A96-5BAA-A57D-FA4E-4DE0BA3B8916}"/>
                </a:ext>
              </a:extLst>
            </p:cNvPr>
            <p:cNvSpPr/>
            <p:nvPr/>
          </p:nvSpPr>
          <p:spPr>
            <a:xfrm>
              <a:off x="3183216" y="1257300"/>
              <a:ext cx="628650" cy="62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74E2F385-1F8C-FA73-FE4E-19D28127C148}"/>
              </a:ext>
            </a:extLst>
          </p:cNvPr>
          <p:cNvSpPr txBox="1"/>
          <p:nvPr/>
        </p:nvSpPr>
        <p:spPr>
          <a:xfrm>
            <a:off x="10835866" y="2306448"/>
            <a:ext cx="36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grpSp>
        <p:nvGrpSpPr>
          <p:cNvPr id="122" name="Group 86">
            <a:extLst>
              <a:ext uri="{FF2B5EF4-FFF2-40B4-BE49-F238E27FC236}">
                <a16:creationId xmlns:a16="http://schemas.microsoft.com/office/drawing/2014/main" id="{D3B01523-D7B5-D182-0D96-A6FA37F9F628}"/>
              </a:ext>
            </a:extLst>
          </p:cNvPr>
          <p:cNvGrpSpPr/>
          <p:nvPr/>
        </p:nvGrpSpPr>
        <p:grpSpPr>
          <a:xfrm rot="20100000" flipH="1">
            <a:off x="10636398" y="2513941"/>
            <a:ext cx="287286" cy="287284"/>
            <a:chOff x="2964141" y="1040092"/>
            <a:chExt cx="1066800" cy="1066800"/>
          </a:xfrm>
        </p:grpSpPr>
        <p:sp>
          <p:nvSpPr>
            <p:cNvPr id="123" name="Teardrop 122">
              <a:extLst>
                <a:ext uri="{FF2B5EF4-FFF2-40B4-BE49-F238E27FC236}">
                  <a16:creationId xmlns:a16="http://schemas.microsoft.com/office/drawing/2014/main" id="{93084822-7EEC-012E-1A78-5D83DDA58DD9}"/>
                </a:ext>
              </a:extLst>
            </p:cNvPr>
            <p:cNvSpPr/>
            <p:nvPr/>
          </p:nvSpPr>
          <p:spPr>
            <a:xfrm rot="8100000">
              <a:off x="2964141" y="1040092"/>
              <a:ext cx="1066800" cy="1066800"/>
            </a:xfrm>
            <a:prstGeom prst="teardrop">
              <a:avLst>
                <a:gd name="adj" fmla="val 200000"/>
              </a:avLst>
            </a:prstGeom>
            <a:solidFill>
              <a:srgbClr val="FF0000"/>
            </a:solidFill>
            <a:ln w="38100">
              <a:solidFill>
                <a:srgbClr val="FF000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66875581-4AA4-D38C-14E0-B1346DDE359F}"/>
                </a:ext>
              </a:extLst>
            </p:cNvPr>
            <p:cNvSpPr/>
            <p:nvPr/>
          </p:nvSpPr>
          <p:spPr>
            <a:xfrm>
              <a:off x="3183216" y="1257300"/>
              <a:ext cx="628650" cy="62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4E1DB7D7-2C82-7031-0EB3-707A51BA6E0F}"/>
              </a:ext>
            </a:extLst>
          </p:cNvPr>
          <p:cNvSpPr txBox="1"/>
          <p:nvPr/>
        </p:nvSpPr>
        <p:spPr>
          <a:xfrm>
            <a:off x="10886075" y="2752701"/>
            <a:ext cx="36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grpSp>
        <p:nvGrpSpPr>
          <p:cNvPr id="126" name="Group 86">
            <a:extLst>
              <a:ext uri="{FF2B5EF4-FFF2-40B4-BE49-F238E27FC236}">
                <a16:creationId xmlns:a16="http://schemas.microsoft.com/office/drawing/2014/main" id="{D2376081-7EBA-B424-1128-4CDF9FB0B12F}"/>
              </a:ext>
            </a:extLst>
          </p:cNvPr>
          <p:cNvGrpSpPr/>
          <p:nvPr/>
        </p:nvGrpSpPr>
        <p:grpSpPr>
          <a:xfrm rot="20100000" flipH="1">
            <a:off x="9153993" y="2607186"/>
            <a:ext cx="287286" cy="287284"/>
            <a:chOff x="2964141" y="1040092"/>
            <a:chExt cx="1066800" cy="1066800"/>
          </a:xfrm>
        </p:grpSpPr>
        <p:sp>
          <p:nvSpPr>
            <p:cNvPr id="127" name="Teardrop 126">
              <a:extLst>
                <a:ext uri="{FF2B5EF4-FFF2-40B4-BE49-F238E27FC236}">
                  <a16:creationId xmlns:a16="http://schemas.microsoft.com/office/drawing/2014/main" id="{9271DB4E-61AA-3E72-1A7A-ACAEC31EACB3}"/>
                </a:ext>
              </a:extLst>
            </p:cNvPr>
            <p:cNvSpPr/>
            <p:nvPr/>
          </p:nvSpPr>
          <p:spPr>
            <a:xfrm rot="8100000">
              <a:off x="2964141" y="1040092"/>
              <a:ext cx="1066800" cy="1066800"/>
            </a:xfrm>
            <a:prstGeom prst="teardrop">
              <a:avLst>
                <a:gd name="adj" fmla="val 200000"/>
              </a:avLst>
            </a:prstGeom>
            <a:solidFill>
              <a:srgbClr val="FF0000"/>
            </a:solidFill>
            <a:ln w="38100">
              <a:solidFill>
                <a:srgbClr val="FF000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63094200-9B04-0FE1-0AD6-793E4A2E7C40}"/>
                </a:ext>
              </a:extLst>
            </p:cNvPr>
            <p:cNvSpPr/>
            <p:nvPr/>
          </p:nvSpPr>
          <p:spPr>
            <a:xfrm>
              <a:off x="3183216" y="1257300"/>
              <a:ext cx="628650" cy="62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C05B45D6-7CBF-228B-5E52-335B37912BD9}"/>
              </a:ext>
            </a:extLst>
          </p:cNvPr>
          <p:cNvSpPr txBox="1"/>
          <p:nvPr/>
        </p:nvSpPr>
        <p:spPr>
          <a:xfrm>
            <a:off x="9378864" y="3015709"/>
            <a:ext cx="42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grpSp>
        <p:nvGrpSpPr>
          <p:cNvPr id="130" name="Group 86">
            <a:extLst>
              <a:ext uri="{FF2B5EF4-FFF2-40B4-BE49-F238E27FC236}">
                <a16:creationId xmlns:a16="http://schemas.microsoft.com/office/drawing/2014/main" id="{AD2BB25C-5840-06DF-8F62-3744062237AE}"/>
              </a:ext>
            </a:extLst>
          </p:cNvPr>
          <p:cNvGrpSpPr/>
          <p:nvPr/>
        </p:nvGrpSpPr>
        <p:grpSpPr>
          <a:xfrm rot="20100000" flipH="1">
            <a:off x="10566005" y="1736064"/>
            <a:ext cx="287286" cy="287284"/>
            <a:chOff x="2964141" y="1040092"/>
            <a:chExt cx="1066800" cy="1066800"/>
          </a:xfrm>
        </p:grpSpPr>
        <p:sp>
          <p:nvSpPr>
            <p:cNvPr id="131" name="Teardrop 130">
              <a:extLst>
                <a:ext uri="{FF2B5EF4-FFF2-40B4-BE49-F238E27FC236}">
                  <a16:creationId xmlns:a16="http://schemas.microsoft.com/office/drawing/2014/main" id="{88361CD9-B1A2-3955-19F1-54C44472B7E6}"/>
                </a:ext>
              </a:extLst>
            </p:cNvPr>
            <p:cNvSpPr/>
            <p:nvPr/>
          </p:nvSpPr>
          <p:spPr>
            <a:xfrm rot="8100000">
              <a:off x="2964141" y="1040092"/>
              <a:ext cx="1066800" cy="1066800"/>
            </a:xfrm>
            <a:prstGeom prst="teardrop">
              <a:avLst>
                <a:gd name="adj" fmla="val 200000"/>
              </a:avLst>
            </a:prstGeom>
            <a:solidFill>
              <a:srgbClr val="FF0000"/>
            </a:solidFill>
            <a:ln w="38100">
              <a:solidFill>
                <a:srgbClr val="FF000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286B904B-6A28-D9D0-AB0D-A172DA0D1693}"/>
                </a:ext>
              </a:extLst>
            </p:cNvPr>
            <p:cNvSpPr/>
            <p:nvPr/>
          </p:nvSpPr>
          <p:spPr>
            <a:xfrm>
              <a:off x="3183216" y="1257300"/>
              <a:ext cx="628650" cy="62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065F14F7-DD49-935E-6292-20E359406CA6}"/>
              </a:ext>
            </a:extLst>
          </p:cNvPr>
          <p:cNvSpPr txBox="1"/>
          <p:nvPr/>
        </p:nvSpPr>
        <p:spPr>
          <a:xfrm>
            <a:off x="10837907" y="2079119"/>
            <a:ext cx="43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grpSp>
        <p:nvGrpSpPr>
          <p:cNvPr id="137" name="Group 86">
            <a:extLst>
              <a:ext uri="{FF2B5EF4-FFF2-40B4-BE49-F238E27FC236}">
                <a16:creationId xmlns:a16="http://schemas.microsoft.com/office/drawing/2014/main" id="{E3D68589-EA0E-C2F5-A659-FE4207D538B4}"/>
              </a:ext>
            </a:extLst>
          </p:cNvPr>
          <p:cNvGrpSpPr/>
          <p:nvPr/>
        </p:nvGrpSpPr>
        <p:grpSpPr>
          <a:xfrm rot="20100000" flipH="1">
            <a:off x="6986603" y="3351933"/>
            <a:ext cx="287286" cy="287284"/>
            <a:chOff x="2964141" y="1040092"/>
            <a:chExt cx="1066800" cy="1066800"/>
          </a:xfrm>
        </p:grpSpPr>
        <p:sp>
          <p:nvSpPr>
            <p:cNvPr id="138" name="Teardrop 137">
              <a:extLst>
                <a:ext uri="{FF2B5EF4-FFF2-40B4-BE49-F238E27FC236}">
                  <a16:creationId xmlns:a16="http://schemas.microsoft.com/office/drawing/2014/main" id="{FF8917B4-FBD2-EAE8-212F-1BE1B16BB809}"/>
                </a:ext>
              </a:extLst>
            </p:cNvPr>
            <p:cNvSpPr/>
            <p:nvPr/>
          </p:nvSpPr>
          <p:spPr>
            <a:xfrm rot="8100000">
              <a:off x="2964141" y="1040092"/>
              <a:ext cx="1066800" cy="1066800"/>
            </a:xfrm>
            <a:prstGeom prst="teardrop">
              <a:avLst>
                <a:gd name="adj" fmla="val 200000"/>
              </a:avLst>
            </a:prstGeom>
            <a:solidFill>
              <a:srgbClr val="FF0000"/>
            </a:solidFill>
            <a:ln w="38100">
              <a:solidFill>
                <a:srgbClr val="FF000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FBAD94F4-2484-A9C1-BF33-AD5EBA65D792}"/>
                </a:ext>
              </a:extLst>
            </p:cNvPr>
            <p:cNvSpPr/>
            <p:nvPr/>
          </p:nvSpPr>
          <p:spPr>
            <a:xfrm>
              <a:off x="3183216" y="1257300"/>
              <a:ext cx="628650" cy="62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3ECCF115-F1CC-74F8-2FB9-329CA4C79A90}"/>
              </a:ext>
            </a:extLst>
          </p:cNvPr>
          <p:cNvSpPr txBox="1"/>
          <p:nvPr/>
        </p:nvSpPr>
        <p:spPr>
          <a:xfrm>
            <a:off x="7258505" y="3694988"/>
            <a:ext cx="43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141" name="Title 1">
            <a:extLst>
              <a:ext uri="{FF2B5EF4-FFF2-40B4-BE49-F238E27FC236}">
                <a16:creationId xmlns:a16="http://schemas.microsoft.com/office/drawing/2014/main" id="{17130B10-28CF-021D-89EB-998452C3F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92075"/>
            <a:ext cx="10944057" cy="650875"/>
          </a:xfrm>
        </p:spPr>
        <p:txBody>
          <a:bodyPr/>
          <a:lstStyle/>
          <a:p>
            <a:r>
              <a:rPr lang="en-US" dirty="0"/>
              <a:t>Quantum Networks Today</a:t>
            </a:r>
          </a:p>
        </p:txBody>
      </p:sp>
    </p:spTree>
    <p:extLst>
      <p:ext uri="{BB962C8B-B14F-4D97-AF65-F5344CB8AC3E}">
        <p14:creationId xmlns:p14="http://schemas.microsoft.com/office/powerpoint/2010/main" val="3189081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45FD7-BACD-1970-8DDB-F38989E8F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 the next 5 years…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4842D18-9A4D-B928-1C7F-7EF7E60C9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698511-2B61-3F44-1641-9F76E8C8E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379" y="1201264"/>
            <a:ext cx="6322107" cy="521941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dirty="0"/>
              <a:t>Early network “frameworks” are currently being adopted – winners and losers to follow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dirty="0"/>
              <a:t>Quantum network components will expand rapidly: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1600" dirty="0"/>
              <a:t>Memories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1600" dirty="0"/>
              <a:t>Efficient frequency converters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1600" dirty="0"/>
              <a:t>Active channel correction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1600" dirty="0"/>
              <a:t>Timing and synchronization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1600" dirty="0"/>
              <a:t>Network simulators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1600" dirty="0"/>
              <a:t>Control and monitoring software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dirty="0"/>
              <a:t>Lots of industry education coming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1400" dirty="0"/>
              <a:t>Fiber optic asset owners are still currently trying to figure out what quantum is and means for their business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1400" dirty="0" err="1"/>
              <a:t>OFCNet</a:t>
            </a:r>
            <a:r>
              <a:rPr lang="en-US" sz="1400" dirty="0"/>
              <a:t> could provides hands-on education and training to industry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1400" dirty="0" err="1"/>
              <a:t>OFCNet</a:t>
            </a:r>
            <a:r>
              <a:rPr lang="en-US" sz="1400" dirty="0"/>
              <a:t> could coordinate network operators and identify best-practices for rest of industry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D96EBB-A584-DA81-86FD-4D267EE0D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223" y="1529252"/>
            <a:ext cx="4666397" cy="34841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D049FF-1565-9A5B-C359-1BBA65E46488}"/>
              </a:ext>
            </a:extLst>
          </p:cNvPr>
          <p:cNvSpPr txBox="1"/>
          <p:nvPr/>
        </p:nvSpPr>
        <p:spPr>
          <a:xfrm>
            <a:off x="6927394" y="5119720"/>
            <a:ext cx="4938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“Common-use” quantum hardware in the EPB Commercial Quantum Network</a:t>
            </a:r>
          </a:p>
        </p:txBody>
      </p:sp>
    </p:spTree>
    <p:extLst>
      <p:ext uri="{BB962C8B-B14F-4D97-AF65-F5344CB8AC3E}">
        <p14:creationId xmlns:p14="http://schemas.microsoft.com/office/powerpoint/2010/main" val="4155283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E48CB1-DD2F-FDB1-849A-1382B5B6A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4146"/>
            <a:ext cx="12192000" cy="6138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0929F-8C39-6847-2A99-AB7C64DCF739}"/>
              </a:ext>
            </a:extLst>
          </p:cNvPr>
          <p:cNvSpPr txBox="1"/>
          <p:nvPr/>
        </p:nvSpPr>
        <p:spPr>
          <a:xfrm>
            <a:off x="3320173" y="3525050"/>
            <a:ext cx="55516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Contact: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Duncan Earl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e-mail: dearl@qubitekk.com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0C89F6-0A9A-2031-032E-4653D528BD3A}"/>
              </a:ext>
            </a:extLst>
          </p:cNvPr>
          <p:cNvSpPr txBox="1"/>
          <p:nvPr/>
        </p:nvSpPr>
        <p:spPr>
          <a:xfrm>
            <a:off x="0" y="164266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Thank You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419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3ED4113-8BCA-3A06-3C21-F63DACD2F615}"/>
              </a:ext>
            </a:extLst>
          </p:cNvPr>
          <p:cNvGrpSpPr/>
          <p:nvPr/>
        </p:nvGrpSpPr>
        <p:grpSpPr>
          <a:xfrm>
            <a:off x="-1" y="0"/>
            <a:ext cx="10512426" cy="6858000"/>
            <a:chOff x="-1" y="-1"/>
            <a:chExt cx="10512426" cy="685799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367790-7EB1-5CB9-A297-7E66051B54E0}"/>
                </a:ext>
              </a:extLst>
            </p:cNvPr>
            <p:cNvSpPr/>
            <p:nvPr/>
          </p:nvSpPr>
          <p:spPr>
            <a:xfrm>
              <a:off x="0" y="-1"/>
              <a:ext cx="10290875" cy="685799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F6D3D64-E9BF-2708-675B-D40E9C38F31E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0512425" cy="7524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b="1" dirty="0">
                  <a:solidFill>
                    <a:schemeClr val="bg1"/>
                  </a:solidFill>
                </a:rPr>
                <a:t>Program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 descr="A black and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692847B1-242D-5C7A-1866-01FC69D99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926757"/>
              <a:ext cx="10303601" cy="5807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2201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8871"/>
            <a:ext cx="12191999" cy="673912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9136" y="0"/>
            <a:ext cx="9198864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9AEA5A-35CF-2E85-18A1-65DB6BF48C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062" y="1288403"/>
            <a:ext cx="9308594" cy="4281193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Started in 2023, </a:t>
            </a:r>
            <a:r>
              <a:rPr lang="en-GB" dirty="0" err="1"/>
              <a:t>OFCnet</a:t>
            </a:r>
            <a:r>
              <a:rPr lang="en-GB" dirty="0"/>
              <a:t> brings a new opportunity to the exhibition and demonstrates products, concepts, solutions, research, and architectures in live high-speed optical networks connected to the leading research and education networks worldwide.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This increased focus on designing and building next-generation Optical Networks will expand exposure to connectivity, emerging and next-generation network technologies such as Quantum Networks, programmable and software-defined optical networks, and their applications such as big data, security, and distributed classical and quantum computing.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This workshop brings together the innovators and researchers who work on the mentioned topics to enrich the </a:t>
            </a:r>
            <a:r>
              <a:rPr lang="en-GB" dirty="0" err="1"/>
              <a:t>OFCnet</a:t>
            </a:r>
            <a:r>
              <a:rPr lang="en-GB" dirty="0"/>
              <a:t> community further and expand the contributing parties. We discuss how this initiative should be developed to ensure </a:t>
            </a:r>
            <a:r>
              <a:rPr lang="en-GB" dirty="0" err="1"/>
              <a:t>OFCnet</a:t>
            </a:r>
            <a:r>
              <a:rPr lang="en-GB" dirty="0"/>
              <a:t> enriches future community participation.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705D27-D341-7136-0A15-AB33EBAA62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2063" y="404872"/>
            <a:ext cx="8323823" cy="6033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Workshop</a:t>
            </a:r>
          </a:p>
        </p:txBody>
      </p:sp>
    </p:spTree>
    <p:extLst>
      <p:ext uri="{BB962C8B-B14F-4D97-AF65-F5344CB8AC3E}">
        <p14:creationId xmlns:p14="http://schemas.microsoft.com/office/powerpoint/2010/main" val="796047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3ED4113-8BCA-3A06-3C21-F63DACD2F615}"/>
              </a:ext>
            </a:extLst>
          </p:cNvPr>
          <p:cNvGrpSpPr/>
          <p:nvPr/>
        </p:nvGrpSpPr>
        <p:grpSpPr>
          <a:xfrm>
            <a:off x="-1" y="0"/>
            <a:ext cx="10512426" cy="6858000"/>
            <a:chOff x="-1" y="-1"/>
            <a:chExt cx="10512426" cy="685799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367790-7EB1-5CB9-A297-7E66051B54E0}"/>
                </a:ext>
              </a:extLst>
            </p:cNvPr>
            <p:cNvSpPr/>
            <p:nvPr/>
          </p:nvSpPr>
          <p:spPr>
            <a:xfrm>
              <a:off x="0" y="-1"/>
              <a:ext cx="10290875" cy="685799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F6D3D64-E9BF-2708-675B-D40E9C38F31E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0512425" cy="7524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b="1" dirty="0">
                  <a:solidFill>
                    <a:schemeClr val="bg1"/>
                  </a:solidFill>
                </a:rPr>
                <a:t>Program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 descr="A black and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692847B1-242D-5C7A-1866-01FC69D99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926757"/>
              <a:ext cx="10303601" cy="5807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5524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FF235-E33A-1772-14D2-605DD0711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333" dirty="0"/>
              <a:t>QKD demonstration</a:t>
            </a:r>
            <a:br>
              <a:rPr lang="en-US" sz="5333" dirty="0"/>
            </a:br>
            <a:r>
              <a:rPr lang="en-US" sz="2667" dirty="0" err="1"/>
              <a:t>OFCnet</a:t>
            </a:r>
            <a:br>
              <a:rPr lang="en-US" sz="2667" dirty="0"/>
            </a:br>
            <a:br>
              <a:rPr lang="en-US" sz="2667" dirty="0"/>
            </a:br>
            <a:endParaRPr lang="en-FI" sz="2667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12E809-8E1D-1A39-644C-0495FCC4A2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667" dirty="0"/>
              <a:t>Amplify your network</a:t>
            </a:r>
          </a:p>
          <a:p>
            <a:r>
              <a:rPr lang="en-US" dirty="0"/>
              <a:t>OFC 2024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752197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8A51F46-D852-909D-939A-DEA6C739386D}"/>
              </a:ext>
            </a:extLst>
          </p:cNvPr>
          <p:cNvSpPr/>
          <p:nvPr/>
        </p:nvSpPr>
        <p:spPr>
          <a:xfrm>
            <a:off x="3907107" y="4917440"/>
            <a:ext cx="4602480" cy="16256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pic>
        <p:nvPicPr>
          <p:cNvPr id="47" name="Picture 52" descr="line4.png">
            <a:extLst>
              <a:ext uri="{FF2B5EF4-FFF2-40B4-BE49-F238E27FC236}">
                <a16:creationId xmlns:a16="http://schemas.microsoft.com/office/drawing/2014/main" id="{A0959E9B-3BB0-3BCD-0C50-D4550881A4C5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3522" y="5049520"/>
            <a:ext cx="4287519" cy="33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E96EF57-8D1F-7004-2743-9F039A3FB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881" y="1875400"/>
            <a:ext cx="5954931" cy="382454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FE32D3-DCDE-D05B-CB53-0F371F38E9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Nokia Quantum-Safe Networks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64011-BFED-E339-F2AC-0DF2E241C4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Automated, pre-shared, symmetric key distribution</a:t>
            </a:r>
          </a:p>
          <a:p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417CBD6-9815-05B8-B8DF-AA51A0292AFE}"/>
              </a:ext>
            </a:extLst>
          </p:cNvPr>
          <p:cNvSpPr txBox="1"/>
          <p:nvPr/>
        </p:nvSpPr>
        <p:spPr>
          <a:xfrm>
            <a:off x="8703799" y="4871720"/>
            <a:ext cx="914400" cy="355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179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179996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MACsec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A71B185-9DD2-7290-9485-627432BF525C}"/>
              </a:ext>
            </a:extLst>
          </p:cNvPr>
          <p:cNvSpPr txBox="1"/>
          <p:nvPr/>
        </p:nvSpPr>
        <p:spPr>
          <a:xfrm>
            <a:off x="5751147" y="5384800"/>
            <a:ext cx="914400" cy="355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179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179996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OTNsec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D749EB-4F9B-334B-4CCA-CEA070213876}"/>
              </a:ext>
            </a:extLst>
          </p:cNvPr>
          <p:cNvSpPr txBox="1"/>
          <p:nvPr/>
        </p:nvSpPr>
        <p:spPr>
          <a:xfrm>
            <a:off x="6929120" y="2519680"/>
            <a:ext cx="1219200" cy="5181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2399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239994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Classical physics-based key generation</a:t>
            </a:r>
          </a:p>
        </p:txBody>
      </p:sp>
    </p:spTree>
    <p:extLst>
      <p:ext uri="{BB962C8B-B14F-4D97-AF65-F5344CB8AC3E}">
        <p14:creationId xmlns:p14="http://schemas.microsoft.com/office/powerpoint/2010/main" val="2475858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FE32D3-DCDE-D05B-CB53-0F371F38E9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Nokia Quantum-Safe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64011-BFED-E339-F2AC-0DF2E241C4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6800" y="1052659"/>
            <a:ext cx="11078400" cy="454205"/>
          </a:xfrm>
        </p:spPr>
        <p:txBody>
          <a:bodyPr/>
          <a:lstStyle/>
          <a:p>
            <a:r>
              <a:rPr lang="en-US" dirty="0"/>
              <a:t>QKD with automated, pre-shared, symmetric key distribution</a:t>
            </a:r>
          </a:p>
          <a:p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1B5A8EF-73AE-65D9-EC2F-8C35FCC996A9}"/>
              </a:ext>
            </a:extLst>
          </p:cNvPr>
          <p:cNvGrpSpPr/>
          <p:nvPr/>
        </p:nvGrpSpPr>
        <p:grpSpPr>
          <a:xfrm>
            <a:off x="2936239" y="3206430"/>
            <a:ext cx="5113315" cy="2955937"/>
            <a:chOff x="2202179" y="2404822"/>
            <a:chExt cx="3834986" cy="2216953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08A51F46-D852-909D-939A-DEA6C739386D}"/>
                </a:ext>
              </a:extLst>
            </p:cNvPr>
            <p:cNvSpPr/>
            <p:nvPr/>
          </p:nvSpPr>
          <p:spPr>
            <a:xfrm>
              <a:off x="2282630" y="4108974"/>
              <a:ext cx="3451860" cy="12192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pic>
          <p:nvPicPr>
            <p:cNvPr id="47" name="Picture 52" descr="line4.png">
              <a:extLst>
                <a:ext uri="{FF2B5EF4-FFF2-40B4-BE49-F238E27FC236}">
                  <a16:creationId xmlns:a16="http://schemas.microsoft.com/office/drawing/2014/main" id="{A0959E9B-3BB0-3BCD-0C50-D4550881A4C5}"/>
                </a:ext>
              </a:extLst>
            </p:cNvPr>
            <p:cNvPicPr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8870" y="4253554"/>
              <a:ext cx="2418910" cy="121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E96EF57-8D1F-7004-2743-9F039A3FB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2179" y="2404822"/>
              <a:ext cx="3451861" cy="2216953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417CBD6-9815-05B8-B8DF-AA51A0292AFE}"/>
                </a:ext>
              </a:extLst>
            </p:cNvPr>
            <p:cNvSpPr txBox="1"/>
            <p:nvPr/>
          </p:nvSpPr>
          <p:spPr>
            <a:xfrm>
              <a:off x="5351365" y="4253554"/>
              <a:ext cx="685800" cy="2667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1799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>
                  <a:tab pos="179996" algn="l"/>
                </a:tabLst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MACsec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A71B185-9DD2-7290-9485-627432BF525C}"/>
                </a:ext>
              </a:extLst>
            </p:cNvPr>
            <p:cNvSpPr txBox="1"/>
            <p:nvPr/>
          </p:nvSpPr>
          <p:spPr>
            <a:xfrm>
              <a:off x="3585209" y="4355075"/>
              <a:ext cx="685800" cy="2667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1799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>
                  <a:tab pos="179996" algn="l"/>
                </a:tabLst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OTNsec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6D749EB-4F9B-334B-4CCA-CEA070213876}"/>
              </a:ext>
            </a:extLst>
          </p:cNvPr>
          <p:cNvSpPr txBox="1"/>
          <p:nvPr/>
        </p:nvSpPr>
        <p:spPr>
          <a:xfrm>
            <a:off x="7506375" y="3270053"/>
            <a:ext cx="1219200" cy="5181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228594" marR="0" lvl="0" indent="-228594" algn="l" defTabSz="2399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>
                <a:tab pos="239994" algn="l"/>
              </a:tabLst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Quantum key orchestration</a:t>
            </a:r>
          </a:p>
          <a:p>
            <a:pPr marL="228594" marR="0" lvl="0" indent="-228594" algn="l" defTabSz="2399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>
                <a:tab pos="239994" algn="l"/>
              </a:tabLst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Classical physics-based</a:t>
            </a:r>
            <a:b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</a:b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 key generation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80CCDF-5D13-815C-84DE-02F7EF3E2C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098" b="22609"/>
          <a:stretch/>
        </p:blipFill>
        <p:spPr>
          <a:xfrm>
            <a:off x="7081605" y="2370594"/>
            <a:ext cx="604343" cy="316028"/>
          </a:xfrm>
          <a:prstGeom prst="rect">
            <a:avLst/>
          </a:prstGeom>
          <a:solidFill>
            <a:schemeClr val="accent1"/>
          </a:solidFill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85082F-671B-95C9-F2E0-3C49CB792956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6887848" y="2813345"/>
            <a:ext cx="0" cy="2529659"/>
          </a:xfrm>
          <a:prstGeom prst="line">
            <a:avLst/>
          </a:prstGeom>
          <a:ln w="12700">
            <a:solidFill>
              <a:schemeClr val="tx2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93CEB23-D3B9-0D49-7D00-03723DD06977}"/>
              </a:ext>
            </a:extLst>
          </p:cNvPr>
          <p:cNvSpPr txBox="1">
            <a:spLocks/>
          </p:cNvSpPr>
          <p:nvPr/>
        </p:nvSpPr>
        <p:spPr>
          <a:xfrm>
            <a:off x="5832108" y="1583140"/>
            <a:ext cx="1379592" cy="490197"/>
          </a:xfrm>
          <a:prstGeom prst="rect">
            <a:avLst/>
          </a:prstGeom>
        </p:spPr>
        <p:txBody>
          <a:bodyPr/>
          <a:lstStyle>
            <a:lvl1pPr marL="342951" indent="-342951" algn="l" defTabSz="1371806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854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757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660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563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2466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8369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4272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30174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772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QKD appliance</a:t>
            </a:r>
          </a:p>
        </p:txBody>
      </p:sp>
      <p:sp>
        <p:nvSpPr>
          <p:cNvPr id="11" name="Freeform 120">
            <a:extLst>
              <a:ext uri="{FF2B5EF4-FFF2-40B4-BE49-F238E27FC236}">
                <a16:creationId xmlns:a16="http://schemas.microsoft.com/office/drawing/2014/main" id="{DDCDB19F-C338-2CF2-21E4-196692AF7DB2}"/>
              </a:ext>
            </a:extLst>
          </p:cNvPr>
          <p:cNvSpPr>
            <a:spLocks/>
          </p:cNvSpPr>
          <p:nvPr/>
        </p:nvSpPr>
        <p:spPr bwMode="auto">
          <a:xfrm>
            <a:off x="5774353" y="4344711"/>
            <a:ext cx="542644" cy="281835"/>
          </a:xfrm>
          <a:custGeom>
            <a:avLst/>
            <a:gdLst>
              <a:gd name="T0" fmla="*/ 97 w 106"/>
              <a:gd name="T1" fmla="*/ 16 h 49"/>
              <a:gd name="T2" fmla="*/ 48 w 106"/>
              <a:gd name="T3" fmla="*/ 16 h 49"/>
              <a:gd name="T4" fmla="*/ 25 w 106"/>
              <a:gd name="T5" fmla="*/ 0 h 49"/>
              <a:gd name="T6" fmla="*/ 0 w 106"/>
              <a:gd name="T7" fmla="*/ 24 h 49"/>
              <a:gd name="T8" fmla="*/ 25 w 106"/>
              <a:gd name="T9" fmla="*/ 49 h 49"/>
              <a:gd name="T10" fmla="*/ 48 w 106"/>
              <a:gd name="T11" fmla="*/ 33 h 49"/>
              <a:gd name="T12" fmla="*/ 54 w 106"/>
              <a:gd name="T13" fmla="*/ 33 h 49"/>
              <a:gd name="T14" fmla="*/ 60 w 106"/>
              <a:gd name="T15" fmla="*/ 26 h 49"/>
              <a:gd name="T16" fmla="*/ 67 w 106"/>
              <a:gd name="T17" fmla="*/ 33 h 49"/>
              <a:gd name="T18" fmla="*/ 72 w 106"/>
              <a:gd name="T19" fmla="*/ 26 h 49"/>
              <a:gd name="T20" fmla="*/ 79 w 106"/>
              <a:gd name="T21" fmla="*/ 33 h 49"/>
              <a:gd name="T22" fmla="*/ 85 w 106"/>
              <a:gd name="T23" fmla="*/ 26 h 49"/>
              <a:gd name="T24" fmla="*/ 91 w 106"/>
              <a:gd name="T25" fmla="*/ 33 h 49"/>
              <a:gd name="T26" fmla="*/ 98 w 106"/>
              <a:gd name="T27" fmla="*/ 33 h 49"/>
              <a:gd name="T28" fmla="*/ 106 w 106"/>
              <a:gd name="T29" fmla="*/ 24 h 49"/>
              <a:gd name="T30" fmla="*/ 97 w 106"/>
              <a:gd name="T31" fmla="*/ 16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6" h="49">
                <a:moveTo>
                  <a:pt x="97" y="16"/>
                </a:moveTo>
                <a:cubicBezTo>
                  <a:pt x="48" y="16"/>
                  <a:pt x="48" y="16"/>
                  <a:pt x="48" y="16"/>
                </a:cubicBezTo>
                <a:cubicBezTo>
                  <a:pt x="44" y="7"/>
                  <a:pt x="35" y="0"/>
                  <a:pt x="25" y="0"/>
                </a:cubicBezTo>
                <a:cubicBezTo>
                  <a:pt x="11" y="0"/>
                  <a:pt x="0" y="11"/>
                  <a:pt x="0" y="24"/>
                </a:cubicBezTo>
                <a:cubicBezTo>
                  <a:pt x="0" y="38"/>
                  <a:pt x="11" y="49"/>
                  <a:pt x="25" y="49"/>
                </a:cubicBezTo>
                <a:cubicBezTo>
                  <a:pt x="35" y="49"/>
                  <a:pt x="44" y="42"/>
                  <a:pt x="48" y="33"/>
                </a:cubicBezTo>
                <a:cubicBezTo>
                  <a:pt x="54" y="33"/>
                  <a:pt x="54" y="33"/>
                  <a:pt x="54" y="33"/>
                </a:cubicBezTo>
                <a:cubicBezTo>
                  <a:pt x="60" y="26"/>
                  <a:pt x="60" y="26"/>
                  <a:pt x="60" y="26"/>
                </a:cubicBezTo>
                <a:cubicBezTo>
                  <a:pt x="67" y="33"/>
                  <a:pt x="67" y="33"/>
                  <a:pt x="67" y="33"/>
                </a:cubicBezTo>
                <a:cubicBezTo>
                  <a:pt x="72" y="26"/>
                  <a:pt x="72" y="26"/>
                  <a:pt x="72" y="26"/>
                </a:cubicBezTo>
                <a:cubicBezTo>
                  <a:pt x="79" y="33"/>
                  <a:pt x="79" y="33"/>
                  <a:pt x="79" y="33"/>
                </a:cubicBezTo>
                <a:cubicBezTo>
                  <a:pt x="85" y="26"/>
                  <a:pt x="85" y="26"/>
                  <a:pt x="85" y="26"/>
                </a:cubicBezTo>
                <a:cubicBezTo>
                  <a:pt x="91" y="33"/>
                  <a:pt x="91" y="33"/>
                  <a:pt x="91" y="33"/>
                </a:cubicBezTo>
                <a:cubicBezTo>
                  <a:pt x="98" y="33"/>
                  <a:pt x="98" y="33"/>
                  <a:pt x="98" y="33"/>
                </a:cubicBezTo>
                <a:cubicBezTo>
                  <a:pt x="106" y="24"/>
                  <a:pt x="106" y="24"/>
                  <a:pt x="106" y="24"/>
                </a:cubicBezTo>
                <a:lnTo>
                  <a:pt x="97" y="16"/>
                </a:lnTo>
                <a:close/>
              </a:path>
            </a:pathLst>
          </a:custGeom>
          <a:noFill/>
          <a:ln w="9525" cap="flat">
            <a:solidFill>
              <a:srgbClr val="FF0000"/>
            </a:solidFill>
            <a:prstDash val="sysDash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12" name="Freeform 120">
            <a:extLst>
              <a:ext uri="{FF2B5EF4-FFF2-40B4-BE49-F238E27FC236}">
                <a16:creationId xmlns:a16="http://schemas.microsoft.com/office/drawing/2014/main" id="{C7C77AA2-F99A-6665-E1DC-C79042CE6F54}"/>
              </a:ext>
            </a:extLst>
          </p:cNvPr>
          <p:cNvSpPr>
            <a:spLocks/>
          </p:cNvSpPr>
          <p:nvPr/>
        </p:nvSpPr>
        <p:spPr bwMode="auto">
          <a:xfrm>
            <a:off x="4126026" y="4354285"/>
            <a:ext cx="542644" cy="281835"/>
          </a:xfrm>
          <a:custGeom>
            <a:avLst/>
            <a:gdLst>
              <a:gd name="T0" fmla="*/ 97 w 106"/>
              <a:gd name="T1" fmla="*/ 16 h 49"/>
              <a:gd name="T2" fmla="*/ 48 w 106"/>
              <a:gd name="T3" fmla="*/ 16 h 49"/>
              <a:gd name="T4" fmla="*/ 25 w 106"/>
              <a:gd name="T5" fmla="*/ 0 h 49"/>
              <a:gd name="T6" fmla="*/ 0 w 106"/>
              <a:gd name="T7" fmla="*/ 24 h 49"/>
              <a:gd name="T8" fmla="*/ 25 w 106"/>
              <a:gd name="T9" fmla="*/ 49 h 49"/>
              <a:gd name="T10" fmla="*/ 48 w 106"/>
              <a:gd name="T11" fmla="*/ 33 h 49"/>
              <a:gd name="T12" fmla="*/ 54 w 106"/>
              <a:gd name="T13" fmla="*/ 33 h 49"/>
              <a:gd name="T14" fmla="*/ 60 w 106"/>
              <a:gd name="T15" fmla="*/ 26 h 49"/>
              <a:gd name="T16" fmla="*/ 67 w 106"/>
              <a:gd name="T17" fmla="*/ 33 h 49"/>
              <a:gd name="T18" fmla="*/ 72 w 106"/>
              <a:gd name="T19" fmla="*/ 26 h 49"/>
              <a:gd name="T20" fmla="*/ 79 w 106"/>
              <a:gd name="T21" fmla="*/ 33 h 49"/>
              <a:gd name="T22" fmla="*/ 85 w 106"/>
              <a:gd name="T23" fmla="*/ 26 h 49"/>
              <a:gd name="T24" fmla="*/ 91 w 106"/>
              <a:gd name="T25" fmla="*/ 33 h 49"/>
              <a:gd name="T26" fmla="*/ 98 w 106"/>
              <a:gd name="T27" fmla="*/ 33 h 49"/>
              <a:gd name="T28" fmla="*/ 106 w 106"/>
              <a:gd name="T29" fmla="*/ 24 h 49"/>
              <a:gd name="T30" fmla="*/ 97 w 106"/>
              <a:gd name="T31" fmla="*/ 16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6" h="49">
                <a:moveTo>
                  <a:pt x="97" y="16"/>
                </a:moveTo>
                <a:cubicBezTo>
                  <a:pt x="48" y="16"/>
                  <a:pt x="48" y="16"/>
                  <a:pt x="48" y="16"/>
                </a:cubicBezTo>
                <a:cubicBezTo>
                  <a:pt x="44" y="7"/>
                  <a:pt x="35" y="0"/>
                  <a:pt x="25" y="0"/>
                </a:cubicBezTo>
                <a:cubicBezTo>
                  <a:pt x="11" y="0"/>
                  <a:pt x="0" y="11"/>
                  <a:pt x="0" y="24"/>
                </a:cubicBezTo>
                <a:cubicBezTo>
                  <a:pt x="0" y="38"/>
                  <a:pt x="11" y="49"/>
                  <a:pt x="25" y="49"/>
                </a:cubicBezTo>
                <a:cubicBezTo>
                  <a:pt x="35" y="49"/>
                  <a:pt x="44" y="42"/>
                  <a:pt x="48" y="33"/>
                </a:cubicBezTo>
                <a:cubicBezTo>
                  <a:pt x="54" y="33"/>
                  <a:pt x="54" y="33"/>
                  <a:pt x="54" y="33"/>
                </a:cubicBezTo>
                <a:cubicBezTo>
                  <a:pt x="60" y="26"/>
                  <a:pt x="60" y="26"/>
                  <a:pt x="60" y="26"/>
                </a:cubicBezTo>
                <a:cubicBezTo>
                  <a:pt x="67" y="33"/>
                  <a:pt x="67" y="33"/>
                  <a:pt x="67" y="33"/>
                </a:cubicBezTo>
                <a:cubicBezTo>
                  <a:pt x="72" y="26"/>
                  <a:pt x="72" y="26"/>
                  <a:pt x="72" y="26"/>
                </a:cubicBezTo>
                <a:cubicBezTo>
                  <a:pt x="79" y="33"/>
                  <a:pt x="79" y="33"/>
                  <a:pt x="79" y="33"/>
                </a:cubicBezTo>
                <a:cubicBezTo>
                  <a:pt x="85" y="26"/>
                  <a:pt x="85" y="26"/>
                  <a:pt x="85" y="26"/>
                </a:cubicBezTo>
                <a:cubicBezTo>
                  <a:pt x="91" y="33"/>
                  <a:pt x="91" y="33"/>
                  <a:pt x="91" y="33"/>
                </a:cubicBezTo>
                <a:cubicBezTo>
                  <a:pt x="98" y="33"/>
                  <a:pt x="98" y="33"/>
                  <a:pt x="98" y="33"/>
                </a:cubicBezTo>
                <a:cubicBezTo>
                  <a:pt x="106" y="24"/>
                  <a:pt x="106" y="24"/>
                  <a:pt x="106" y="24"/>
                </a:cubicBezTo>
                <a:lnTo>
                  <a:pt x="97" y="16"/>
                </a:lnTo>
                <a:close/>
              </a:path>
            </a:pathLst>
          </a:custGeom>
          <a:noFill/>
          <a:ln w="9525" cap="flat">
            <a:solidFill>
              <a:srgbClr val="FF0000"/>
            </a:solidFill>
            <a:prstDash val="sysDash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AA69C9-F47E-ABEC-9D7A-DC15D60AB7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098" b="22609"/>
          <a:stretch/>
        </p:blipFill>
        <p:spPr>
          <a:xfrm>
            <a:off x="2853438" y="2447542"/>
            <a:ext cx="604343" cy="31602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422FEDE-4D98-53FA-9A1A-3152DC86D77C}"/>
              </a:ext>
            </a:extLst>
          </p:cNvPr>
          <p:cNvCxnSpPr>
            <a:cxnSpLocks/>
          </p:cNvCxnSpPr>
          <p:nvPr/>
        </p:nvCxnSpPr>
        <p:spPr>
          <a:xfrm>
            <a:off x="4524933" y="2558275"/>
            <a:ext cx="1425091" cy="0"/>
          </a:xfrm>
          <a:prstGeom prst="straightConnector1">
            <a:avLst/>
          </a:prstGeom>
          <a:ln w="12700">
            <a:solidFill>
              <a:schemeClr val="tx2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60F3AB-9B6B-7DBD-CD9F-B7B791F98B8E}"/>
              </a:ext>
            </a:extLst>
          </p:cNvPr>
          <p:cNvGrpSpPr/>
          <p:nvPr/>
        </p:nvGrpSpPr>
        <p:grpSpPr>
          <a:xfrm>
            <a:off x="3606996" y="2141580"/>
            <a:ext cx="731888" cy="671765"/>
            <a:chOff x="6941926" y="1765182"/>
            <a:chExt cx="540000" cy="5400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EE26EF5-315A-1DD9-FA74-09808D58E347}"/>
                </a:ext>
              </a:extLst>
            </p:cNvPr>
            <p:cNvSpPr/>
            <p:nvPr/>
          </p:nvSpPr>
          <p:spPr>
            <a:xfrm>
              <a:off x="6941926" y="1765182"/>
              <a:ext cx="540000" cy="540000"/>
            </a:xfrm>
            <a:custGeom>
              <a:avLst/>
              <a:gdLst>
                <a:gd name="connsiteX0" fmla="*/ 0 w 540000"/>
                <a:gd name="connsiteY0" fmla="*/ 0 h 540000"/>
                <a:gd name="connsiteX1" fmla="*/ 540000 w 540000"/>
                <a:gd name="connsiteY1" fmla="*/ 0 h 540000"/>
                <a:gd name="connsiteX2" fmla="*/ 540000 w 540000"/>
                <a:gd name="connsiteY2" fmla="*/ 540000 h 540000"/>
                <a:gd name="connsiteX3" fmla="*/ 0 w 540000"/>
                <a:gd name="connsiteY3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" h="540000">
                  <a:moveTo>
                    <a:pt x="0" y="0"/>
                  </a:moveTo>
                  <a:lnTo>
                    <a:pt x="540000" y="0"/>
                  </a:lnTo>
                  <a:lnTo>
                    <a:pt x="540000" y="540000"/>
                  </a:lnTo>
                  <a:lnTo>
                    <a:pt x="0" y="540000"/>
                  </a:lnTo>
                  <a:close/>
                </a:path>
              </a:pathLst>
            </a:custGeom>
            <a:solidFill>
              <a:schemeClr val="accent1"/>
            </a:solidFill>
            <a:ln w="44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grpSp>
          <p:nvGrpSpPr>
            <p:cNvPr id="17" name="Graphic 40">
              <a:extLst>
                <a:ext uri="{FF2B5EF4-FFF2-40B4-BE49-F238E27FC236}">
                  <a16:creationId xmlns:a16="http://schemas.microsoft.com/office/drawing/2014/main" id="{A6CC1B21-81B9-FCF3-AD6F-AABE70DCB3B3}"/>
                </a:ext>
              </a:extLst>
            </p:cNvPr>
            <p:cNvGrpSpPr/>
            <p:nvPr/>
          </p:nvGrpSpPr>
          <p:grpSpPr>
            <a:xfrm>
              <a:off x="7099426" y="1994682"/>
              <a:ext cx="225449" cy="81000"/>
              <a:chOff x="7099426" y="1994682"/>
              <a:chExt cx="225449" cy="81000"/>
            </a:xfrm>
            <a:noFill/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20BCD560-B887-4ABB-84F0-33404D50D7F4}"/>
                  </a:ext>
                </a:extLst>
              </p:cNvPr>
              <p:cNvSpPr/>
              <p:nvPr/>
            </p:nvSpPr>
            <p:spPr>
              <a:xfrm>
                <a:off x="7099426" y="1996482"/>
                <a:ext cx="225449" cy="78750"/>
              </a:xfrm>
              <a:custGeom>
                <a:avLst/>
                <a:gdLst>
                  <a:gd name="connsiteX0" fmla="*/ 214200 w 225449"/>
                  <a:gd name="connsiteY0" fmla="*/ 78750 h 78750"/>
                  <a:gd name="connsiteX1" fmla="*/ 10800 w 225449"/>
                  <a:gd name="connsiteY1" fmla="*/ 78750 h 78750"/>
                  <a:gd name="connsiteX2" fmla="*/ 0 w 225449"/>
                  <a:gd name="connsiteY2" fmla="*/ 67950 h 78750"/>
                  <a:gd name="connsiteX3" fmla="*/ 0 w 225449"/>
                  <a:gd name="connsiteY3" fmla="*/ 10800 h 78750"/>
                  <a:gd name="connsiteX4" fmla="*/ 10800 w 225449"/>
                  <a:gd name="connsiteY4" fmla="*/ 0 h 78750"/>
                  <a:gd name="connsiteX5" fmla="*/ 214650 w 225449"/>
                  <a:gd name="connsiteY5" fmla="*/ 0 h 78750"/>
                  <a:gd name="connsiteX6" fmla="*/ 225450 w 225449"/>
                  <a:gd name="connsiteY6" fmla="*/ 10800 h 78750"/>
                  <a:gd name="connsiteX7" fmla="*/ 225450 w 225449"/>
                  <a:gd name="connsiteY7" fmla="*/ 67950 h 78750"/>
                  <a:gd name="connsiteX8" fmla="*/ 214200 w 225449"/>
                  <a:gd name="connsiteY8" fmla="*/ 78750 h 7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5449" h="78750">
                    <a:moveTo>
                      <a:pt x="214200" y="78750"/>
                    </a:moveTo>
                    <a:lnTo>
                      <a:pt x="10800" y="78750"/>
                    </a:lnTo>
                    <a:cubicBezTo>
                      <a:pt x="4950" y="78750"/>
                      <a:pt x="0" y="73800"/>
                      <a:pt x="0" y="67950"/>
                    </a:cubicBezTo>
                    <a:lnTo>
                      <a:pt x="0" y="10800"/>
                    </a:lnTo>
                    <a:cubicBezTo>
                      <a:pt x="0" y="4950"/>
                      <a:pt x="4950" y="0"/>
                      <a:pt x="10800" y="0"/>
                    </a:cubicBezTo>
                    <a:lnTo>
                      <a:pt x="214650" y="0"/>
                    </a:lnTo>
                    <a:cubicBezTo>
                      <a:pt x="220500" y="0"/>
                      <a:pt x="225450" y="4950"/>
                      <a:pt x="225450" y="10800"/>
                    </a:cubicBezTo>
                    <a:lnTo>
                      <a:pt x="225450" y="67950"/>
                    </a:lnTo>
                    <a:cubicBezTo>
                      <a:pt x="225000" y="73800"/>
                      <a:pt x="220500" y="78750"/>
                      <a:pt x="214200" y="78750"/>
                    </a:cubicBezTo>
                    <a:close/>
                  </a:path>
                </a:pathLst>
              </a:custGeom>
              <a:noFill/>
              <a:ln w="1778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CCCCCC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7E4C7F32-4DE9-B9BF-E397-65DE6748654C}"/>
                  </a:ext>
                </a:extLst>
              </p:cNvPr>
              <p:cNvSpPr/>
              <p:nvPr/>
            </p:nvSpPr>
            <p:spPr>
              <a:xfrm>
                <a:off x="7165576" y="1994682"/>
                <a:ext cx="4500" cy="81000"/>
              </a:xfrm>
              <a:custGeom>
                <a:avLst/>
                <a:gdLst>
                  <a:gd name="connsiteX0" fmla="*/ 0 w 4500"/>
                  <a:gd name="connsiteY0" fmla="*/ 0 h 81000"/>
                  <a:gd name="connsiteX1" fmla="*/ 0 w 4500"/>
                  <a:gd name="connsiteY1" fmla="*/ 81000 h 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00" h="81000">
                    <a:moveTo>
                      <a:pt x="0" y="0"/>
                    </a:moveTo>
                    <a:lnTo>
                      <a:pt x="0" y="81000"/>
                    </a:lnTo>
                  </a:path>
                </a:pathLst>
              </a:custGeom>
              <a:ln w="1778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CCCCCC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A0E0029-839E-C6AE-493B-63B0DE440A20}"/>
              </a:ext>
            </a:extLst>
          </p:cNvPr>
          <p:cNvGrpSpPr/>
          <p:nvPr/>
        </p:nvGrpSpPr>
        <p:grpSpPr>
          <a:xfrm>
            <a:off x="6155960" y="2141580"/>
            <a:ext cx="731888" cy="671765"/>
            <a:chOff x="6941926" y="1765182"/>
            <a:chExt cx="540000" cy="540000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7FF4B3A-7EF5-2433-7AEF-CC341DECD27E}"/>
                </a:ext>
              </a:extLst>
            </p:cNvPr>
            <p:cNvSpPr/>
            <p:nvPr/>
          </p:nvSpPr>
          <p:spPr>
            <a:xfrm>
              <a:off x="6941926" y="1765182"/>
              <a:ext cx="540000" cy="540000"/>
            </a:xfrm>
            <a:custGeom>
              <a:avLst/>
              <a:gdLst>
                <a:gd name="connsiteX0" fmla="*/ 0 w 540000"/>
                <a:gd name="connsiteY0" fmla="*/ 0 h 540000"/>
                <a:gd name="connsiteX1" fmla="*/ 540000 w 540000"/>
                <a:gd name="connsiteY1" fmla="*/ 0 h 540000"/>
                <a:gd name="connsiteX2" fmla="*/ 540000 w 540000"/>
                <a:gd name="connsiteY2" fmla="*/ 540000 h 540000"/>
                <a:gd name="connsiteX3" fmla="*/ 0 w 540000"/>
                <a:gd name="connsiteY3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" h="540000">
                  <a:moveTo>
                    <a:pt x="0" y="0"/>
                  </a:moveTo>
                  <a:lnTo>
                    <a:pt x="540000" y="0"/>
                  </a:lnTo>
                  <a:lnTo>
                    <a:pt x="540000" y="540000"/>
                  </a:lnTo>
                  <a:lnTo>
                    <a:pt x="0" y="540000"/>
                  </a:lnTo>
                  <a:close/>
                </a:path>
              </a:pathLst>
            </a:custGeom>
            <a:solidFill>
              <a:schemeClr val="accent1"/>
            </a:solidFill>
            <a:ln w="44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grpSp>
          <p:nvGrpSpPr>
            <p:cNvPr id="28" name="Graphic 40">
              <a:extLst>
                <a:ext uri="{FF2B5EF4-FFF2-40B4-BE49-F238E27FC236}">
                  <a16:creationId xmlns:a16="http://schemas.microsoft.com/office/drawing/2014/main" id="{6BE8ED9E-89A2-8126-161F-84D96DA510C5}"/>
                </a:ext>
              </a:extLst>
            </p:cNvPr>
            <p:cNvGrpSpPr/>
            <p:nvPr/>
          </p:nvGrpSpPr>
          <p:grpSpPr>
            <a:xfrm>
              <a:off x="7099426" y="1994682"/>
              <a:ext cx="225449" cy="81000"/>
              <a:chOff x="7099426" y="1994682"/>
              <a:chExt cx="225449" cy="81000"/>
            </a:xfrm>
            <a:noFill/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7B1B417-D6E4-D391-6DC4-E8B027F04A67}"/>
                  </a:ext>
                </a:extLst>
              </p:cNvPr>
              <p:cNvSpPr/>
              <p:nvPr/>
            </p:nvSpPr>
            <p:spPr>
              <a:xfrm>
                <a:off x="7099426" y="1996482"/>
                <a:ext cx="225449" cy="78750"/>
              </a:xfrm>
              <a:custGeom>
                <a:avLst/>
                <a:gdLst>
                  <a:gd name="connsiteX0" fmla="*/ 214200 w 225449"/>
                  <a:gd name="connsiteY0" fmla="*/ 78750 h 78750"/>
                  <a:gd name="connsiteX1" fmla="*/ 10800 w 225449"/>
                  <a:gd name="connsiteY1" fmla="*/ 78750 h 78750"/>
                  <a:gd name="connsiteX2" fmla="*/ 0 w 225449"/>
                  <a:gd name="connsiteY2" fmla="*/ 67950 h 78750"/>
                  <a:gd name="connsiteX3" fmla="*/ 0 w 225449"/>
                  <a:gd name="connsiteY3" fmla="*/ 10800 h 78750"/>
                  <a:gd name="connsiteX4" fmla="*/ 10800 w 225449"/>
                  <a:gd name="connsiteY4" fmla="*/ 0 h 78750"/>
                  <a:gd name="connsiteX5" fmla="*/ 214650 w 225449"/>
                  <a:gd name="connsiteY5" fmla="*/ 0 h 78750"/>
                  <a:gd name="connsiteX6" fmla="*/ 225450 w 225449"/>
                  <a:gd name="connsiteY6" fmla="*/ 10800 h 78750"/>
                  <a:gd name="connsiteX7" fmla="*/ 225450 w 225449"/>
                  <a:gd name="connsiteY7" fmla="*/ 67950 h 78750"/>
                  <a:gd name="connsiteX8" fmla="*/ 214200 w 225449"/>
                  <a:gd name="connsiteY8" fmla="*/ 78750 h 7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5449" h="78750">
                    <a:moveTo>
                      <a:pt x="214200" y="78750"/>
                    </a:moveTo>
                    <a:lnTo>
                      <a:pt x="10800" y="78750"/>
                    </a:lnTo>
                    <a:cubicBezTo>
                      <a:pt x="4950" y="78750"/>
                      <a:pt x="0" y="73800"/>
                      <a:pt x="0" y="67950"/>
                    </a:cubicBezTo>
                    <a:lnTo>
                      <a:pt x="0" y="10800"/>
                    </a:lnTo>
                    <a:cubicBezTo>
                      <a:pt x="0" y="4950"/>
                      <a:pt x="4950" y="0"/>
                      <a:pt x="10800" y="0"/>
                    </a:cubicBezTo>
                    <a:lnTo>
                      <a:pt x="214650" y="0"/>
                    </a:lnTo>
                    <a:cubicBezTo>
                      <a:pt x="220500" y="0"/>
                      <a:pt x="225450" y="4950"/>
                      <a:pt x="225450" y="10800"/>
                    </a:cubicBezTo>
                    <a:lnTo>
                      <a:pt x="225450" y="67950"/>
                    </a:lnTo>
                    <a:cubicBezTo>
                      <a:pt x="225000" y="73800"/>
                      <a:pt x="220500" y="78750"/>
                      <a:pt x="214200" y="78750"/>
                    </a:cubicBezTo>
                    <a:close/>
                  </a:path>
                </a:pathLst>
              </a:custGeom>
              <a:noFill/>
              <a:ln w="1778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CCCCCC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F1153134-3645-DA22-D83D-529B53DB65DF}"/>
                  </a:ext>
                </a:extLst>
              </p:cNvPr>
              <p:cNvSpPr/>
              <p:nvPr/>
            </p:nvSpPr>
            <p:spPr>
              <a:xfrm>
                <a:off x="7165576" y="1994682"/>
                <a:ext cx="4500" cy="81000"/>
              </a:xfrm>
              <a:custGeom>
                <a:avLst/>
                <a:gdLst>
                  <a:gd name="connsiteX0" fmla="*/ 0 w 4500"/>
                  <a:gd name="connsiteY0" fmla="*/ 0 h 81000"/>
                  <a:gd name="connsiteX1" fmla="*/ 0 w 4500"/>
                  <a:gd name="connsiteY1" fmla="*/ 81000 h 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00" h="81000">
                    <a:moveTo>
                      <a:pt x="0" y="0"/>
                    </a:moveTo>
                    <a:lnTo>
                      <a:pt x="0" y="81000"/>
                    </a:lnTo>
                  </a:path>
                </a:pathLst>
              </a:custGeom>
              <a:ln w="1778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CCCCCC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B38196C-7994-67A1-7D92-6BB7D2FE09A2}"/>
              </a:ext>
            </a:extLst>
          </p:cNvPr>
          <p:cNvCxnSpPr>
            <a:cxnSpLocks/>
          </p:cNvCxnSpPr>
          <p:nvPr/>
        </p:nvCxnSpPr>
        <p:spPr>
          <a:xfrm>
            <a:off x="3626684" y="2784603"/>
            <a:ext cx="0" cy="2529659"/>
          </a:xfrm>
          <a:prstGeom prst="line">
            <a:avLst/>
          </a:prstGeom>
          <a:ln w="12700">
            <a:solidFill>
              <a:schemeClr val="tx2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89A820EF-479C-42DA-6DB7-68A7F91E61AC}"/>
              </a:ext>
            </a:extLst>
          </p:cNvPr>
          <p:cNvSpPr txBox="1">
            <a:spLocks/>
          </p:cNvSpPr>
          <p:nvPr/>
        </p:nvSpPr>
        <p:spPr>
          <a:xfrm>
            <a:off x="3283144" y="1573075"/>
            <a:ext cx="1379592" cy="490197"/>
          </a:xfrm>
          <a:prstGeom prst="rect">
            <a:avLst/>
          </a:prstGeom>
        </p:spPr>
        <p:txBody>
          <a:bodyPr/>
          <a:lstStyle>
            <a:lvl1pPr marL="342951" indent="-342951" algn="l" defTabSz="1371806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854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757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660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563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2466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8369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4272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30174" indent="-342951" algn="l" defTabSz="137180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772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QKD appliance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6FB392-6A0B-E687-C162-2105BB814253}"/>
              </a:ext>
            </a:extLst>
          </p:cNvPr>
          <p:cNvSpPr txBox="1"/>
          <p:nvPr/>
        </p:nvSpPr>
        <p:spPr>
          <a:xfrm>
            <a:off x="7771472" y="2009125"/>
            <a:ext cx="1219200" cy="5181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228594" marR="0" lvl="0" indent="-228594" algn="l" defTabSz="2399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>
                <a:tab pos="239994" algn="l"/>
              </a:tabLst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Quantum key generation/</a:t>
            </a:r>
            <a:b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</a:b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distribution</a:t>
            </a:r>
          </a:p>
        </p:txBody>
      </p:sp>
    </p:spTree>
    <p:extLst>
      <p:ext uri="{BB962C8B-B14F-4D97-AF65-F5344CB8AC3E}">
        <p14:creationId xmlns:p14="http://schemas.microsoft.com/office/powerpoint/2010/main" val="1596164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84DA5A-7AFB-C1A6-A2C7-21EFE7F41E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OFCnet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E6A8E-D680-52B7-ACCD-088E9F9425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QKD hybrid key management demonstration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1ADB8309-72EA-A86A-46D6-20F2C04EBDDA}"/>
              </a:ext>
            </a:extLst>
          </p:cNvPr>
          <p:cNvSpPr/>
          <p:nvPr/>
        </p:nvSpPr>
        <p:spPr>
          <a:xfrm>
            <a:off x="2773680" y="4926495"/>
            <a:ext cx="7032472" cy="1104472"/>
          </a:xfrm>
          <a:prstGeom prst="cube">
            <a:avLst>
              <a:gd name="adj" fmla="val 83933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3657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D33F2">
                    <a:lumMod val="75000"/>
                  </a:srgbClr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Physical/Network/Data layer</a:t>
            </a:r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33B6397F-72A1-1238-6D0E-DF64030C13B1}"/>
              </a:ext>
            </a:extLst>
          </p:cNvPr>
          <p:cNvSpPr/>
          <p:nvPr/>
        </p:nvSpPr>
        <p:spPr>
          <a:xfrm>
            <a:off x="2997199" y="3429000"/>
            <a:ext cx="7134772" cy="1032389"/>
          </a:xfrm>
          <a:prstGeom prst="cube">
            <a:avLst>
              <a:gd name="adj" fmla="val 8393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3657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D33F2">
                    <a:lumMod val="75000"/>
                  </a:srgbClr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KMS Layer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68EF40E6-E1CD-5A81-EF6F-F4FA499EC51D}"/>
              </a:ext>
            </a:extLst>
          </p:cNvPr>
          <p:cNvSpPr/>
          <p:nvPr/>
        </p:nvSpPr>
        <p:spPr>
          <a:xfrm>
            <a:off x="3251200" y="1723047"/>
            <a:ext cx="7301187" cy="1240848"/>
          </a:xfrm>
          <a:prstGeom prst="cube">
            <a:avLst>
              <a:gd name="adj" fmla="val 83933"/>
            </a:avLst>
          </a:prstGeom>
          <a:solidFill>
            <a:schemeClr val="accent4">
              <a:lumMod val="40000"/>
              <a:lumOff val="6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3657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D33F2">
                    <a:lumMod val="75000"/>
                  </a:srgbClr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Quantum Layer</a:t>
            </a:r>
          </a:p>
        </p:txBody>
      </p:sp>
      <p:sp>
        <p:nvSpPr>
          <p:cNvPr id="8" name="Cylinder 7">
            <a:extLst>
              <a:ext uri="{FF2B5EF4-FFF2-40B4-BE49-F238E27FC236}">
                <a16:creationId xmlns:a16="http://schemas.microsoft.com/office/drawing/2014/main" id="{A42722F9-E889-C882-37C0-25A4F8796ED6}"/>
              </a:ext>
            </a:extLst>
          </p:cNvPr>
          <p:cNvSpPr/>
          <p:nvPr/>
        </p:nvSpPr>
        <p:spPr>
          <a:xfrm>
            <a:off x="6328717" y="3429000"/>
            <a:ext cx="1056640" cy="1826301"/>
          </a:xfrm>
          <a:prstGeom prst="can">
            <a:avLst>
              <a:gd name="adj" fmla="val 24038"/>
            </a:avLst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9" name="Cylinder 8">
            <a:extLst>
              <a:ext uri="{FF2B5EF4-FFF2-40B4-BE49-F238E27FC236}">
                <a16:creationId xmlns:a16="http://schemas.microsoft.com/office/drawing/2014/main" id="{5A2DC576-AEA3-C3BE-8F61-8FDB35A2CF3D}"/>
              </a:ext>
            </a:extLst>
          </p:cNvPr>
          <p:cNvSpPr/>
          <p:nvPr/>
        </p:nvSpPr>
        <p:spPr>
          <a:xfrm>
            <a:off x="7820399" y="1783039"/>
            <a:ext cx="1056640" cy="3895093"/>
          </a:xfrm>
          <a:prstGeom prst="can">
            <a:avLst>
              <a:gd name="adj" fmla="val 24038"/>
            </a:avLst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7" name="Cylinder 6">
            <a:extLst>
              <a:ext uri="{FF2B5EF4-FFF2-40B4-BE49-F238E27FC236}">
                <a16:creationId xmlns:a16="http://schemas.microsoft.com/office/drawing/2014/main" id="{400EACB9-3423-6FB4-984C-5591BBC8AC90}"/>
              </a:ext>
            </a:extLst>
          </p:cNvPr>
          <p:cNvSpPr/>
          <p:nvPr/>
        </p:nvSpPr>
        <p:spPr>
          <a:xfrm>
            <a:off x="4871284" y="1723047"/>
            <a:ext cx="1056640" cy="4006172"/>
          </a:xfrm>
          <a:prstGeom prst="can">
            <a:avLst>
              <a:gd name="adj" fmla="val 24038"/>
            </a:avLst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pic>
        <p:nvPicPr>
          <p:cNvPr id="49" name="Picture 52" descr="line4.png">
            <a:extLst>
              <a:ext uri="{FF2B5EF4-FFF2-40B4-BE49-F238E27FC236}">
                <a16:creationId xmlns:a16="http://schemas.microsoft.com/office/drawing/2014/main" id="{C5027B12-D59E-C034-9001-DD377FEF4268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8610" y="5449641"/>
            <a:ext cx="3225213" cy="162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66BC4A-33CB-4EC2-DEF9-AA253042DD1F}"/>
              </a:ext>
            </a:extLst>
          </p:cNvPr>
          <p:cNvGrpSpPr/>
          <p:nvPr/>
        </p:nvGrpSpPr>
        <p:grpSpPr>
          <a:xfrm>
            <a:off x="5056059" y="5071263"/>
            <a:ext cx="652843" cy="606868"/>
            <a:chOff x="4524766" y="3092762"/>
            <a:chExt cx="540000" cy="540000"/>
          </a:xfrm>
          <a:solidFill>
            <a:schemeClr val="tx2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DC4F09-CCB2-6966-91F7-28A77BF8EB86}"/>
                </a:ext>
              </a:extLst>
            </p:cNvPr>
            <p:cNvSpPr/>
            <p:nvPr/>
          </p:nvSpPr>
          <p:spPr>
            <a:xfrm>
              <a:off x="4524766" y="3092762"/>
              <a:ext cx="540000" cy="540000"/>
            </a:xfrm>
            <a:custGeom>
              <a:avLst/>
              <a:gdLst>
                <a:gd name="connsiteX0" fmla="*/ 0 w 540000"/>
                <a:gd name="connsiteY0" fmla="*/ 0 h 540000"/>
                <a:gd name="connsiteX1" fmla="*/ 540000 w 540000"/>
                <a:gd name="connsiteY1" fmla="*/ 0 h 540000"/>
                <a:gd name="connsiteX2" fmla="*/ 540000 w 540000"/>
                <a:gd name="connsiteY2" fmla="*/ 540000 h 540000"/>
                <a:gd name="connsiteX3" fmla="*/ 0 w 540000"/>
                <a:gd name="connsiteY3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" h="540000">
                  <a:moveTo>
                    <a:pt x="0" y="0"/>
                  </a:moveTo>
                  <a:lnTo>
                    <a:pt x="540000" y="0"/>
                  </a:lnTo>
                  <a:lnTo>
                    <a:pt x="540000" y="540000"/>
                  </a:lnTo>
                  <a:lnTo>
                    <a:pt x="0" y="540000"/>
                  </a:lnTo>
                  <a:close/>
                </a:path>
              </a:pathLst>
            </a:custGeom>
            <a:grpFill/>
            <a:ln w="44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grpSp>
          <p:nvGrpSpPr>
            <p:cNvPr id="13" name="Graphic 24">
              <a:extLst>
                <a:ext uri="{FF2B5EF4-FFF2-40B4-BE49-F238E27FC236}">
                  <a16:creationId xmlns:a16="http://schemas.microsoft.com/office/drawing/2014/main" id="{486DAD95-19CC-6217-D05C-E38A5E96D877}"/>
                </a:ext>
              </a:extLst>
            </p:cNvPr>
            <p:cNvGrpSpPr/>
            <p:nvPr/>
          </p:nvGrpSpPr>
          <p:grpSpPr>
            <a:xfrm>
              <a:off x="4609507" y="3179124"/>
              <a:ext cx="360900" cy="358650"/>
              <a:chOff x="4582862" y="3191407"/>
              <a:chExt cx="360900" cy="358650"/>
            </a:xfrm>
            <a:grpFill/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FA4BE1A0-C28A-BEE0-34B9-53DF1B7256BF}"/>
                  </a:ext>
                </a:extLst>
              </p:cNvPr>
              <p:cNvSpPr/>
              <p:nvPr/>
            </p:nvSpPr>
            <p:spPr>
              <a:xfrm>
                <a:off x="4853313" y="3217506"/>
                <a:ext cx="62100" cy="62549"/>
              </a:xfrm>
              <a:custGeom>
                <a:avLst/>
                <a:gdLst>
                  <a:gd name="connsiteX0" fmla="*/ 62100 w 62100"/>
                  <a:gd name="connsiteY0" fmla="*/ 62550 h 62549"/>
                  <a:gd name="connsiteX1" fmla="*/ 13950 w 62100"/>
                  <a:gd name="connsiteY1" fmla="*/ 62550 h 62549"/>
                  <a:gd name="connsiteX2" fmla="*/ 0 w 62100"/>
                  <a:gd name="connsiteY2" fmla="*/ 48600 h 62549"/>
                  <a:gd name="connsiteX3" fmla="*/ 0 w 62100"/>
                  <a:gd name="connsiteY3" fmla="*/ 0 h 62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100" h="62549">
                    <a:moveTo>
                      <a:pt x="62100" y="62550"/>
                    </a:moveTo>
                    <a:lnTo>
                      <a:pt x="13950" y="62550"/>
                    </a:lnTo>
                    <a:cubicBezTo>
                      <a:pt x="5850" y="62550"/>
                      <a:pt x="450" y="56700"/>
                      <a:pt x="0" y="48600"/>
                    </a:cubicBezTo>
                    <a:lnTo>
                      <a:pt x="0" y="0"/>
                    </a:lnTo>
                  </a:path>
                </a:pathLst>
              </a:custGeom>
              <a:grpFill/>
              <a:ln w="1778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CCCCC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grpSp>
            <p:nvGrpSpPr>
              <p:cNvPr id="15" name="Graphic 24">
                <a:extLst>
                  <a:ext uri="{FF2B5EF4-FFF2-40B4-BE49-F238E27FC236}">
                    <a16:creationId xmlns:a16="http://schemas.microsoft.com/office/drawing/2014/main" id="{1174B7B9-82E7-48F3-D806-67E0FF90A604}"/>
                  </a:ext>
                </a:extLst>
              </p:cNvPr>
              <p:cNvGrpSpPr/>
              <p:nvPr/>
            </p:nvGrpSpPr>
            <p:grpSpPr>
              <a:xfrm>
                <a:off x="4582862" y="3191407"/>
                <a:ext cx="85500" cy="85049"/>
                <a:chOff x="4582862" y="3191407"/>
                <a:chExt cx="85500" cy="85049"/>
              </a:xfrm>
              <a:grpFill/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68EC0E6D-0D6C-77F5-C0C9-E56D0B912BE0}"/>
                    </a:ext>
                  </a:extLst>
                </p:cNvPr>
                <p:cNvSpPr/>
                <p:nvPr/>
              </p:nvSpPr>
              <p:spPr>
                <a:xfrm>
                  <a:off x="4582862" y="3191407"/>
                  <a:ext cx="62549" cy="62100"/>
                </a:xfrm>
                <a:custGeom>
                  <a:avLst/>
                  <a:gdLst>
                    <a:gd name="connsiteX0" fmla="*/ 0 w 62549"/>
                    <a:gd name="connsiteY0" fmla="*/ 62100 h 62100"/>
                    <a:gd name="connsiteX1" fmla="*/ 0 w 62549"/>
                    <a:gd name="connsiteY1" fmla="*/ 13950 h 62100"/>
                    <a:gd name="connsiteX2" fmla="*/ 13950 w 62549"/>
                    <a:gd name="connsiteY2" fmla="*/ 0 h 62100"/>
                    <a:gd name="connsiteX3" fmla="*/ 62550 w 62549"/>
                    <a:gd name="connsiteY3" fmla="*/ 0 h 62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549" h="62100">
                      <a:moveTo>
                        <a:pt x="0" y="62100"/>
                      </a:moveTo>
                      <a:lnTo>
                        <a:pt x="0" y="13950"/>
                      </a:lnTo>
                      <a:cubicBezTo>
                        <a:pt x="0" y="5850"/>
                        <a:pt x="5850" y="450"/>
                        <a:pt x="13950" y="0"/>
                      </a:cubicBezTo>
                      <a:lnTo>
                        <a:pt x="62550" y="0"/>
                      </a:lnTo>
                    </a:path>
                  </a:pathLst>
                </a:custGeom>
                <a:grpFill/>
                <a:ln w="17780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CCCC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266CB390-0D01-4E24-E759-3FF02EFFCFA2}"/>
                    </a:ext>
                  </a:extLst>
                </p:cNvPr>
                <p:cNvSpPr/>
                <p:nvPr/>
              </p:nvSpPr>
              <p:spPr>
                <a:xfrm>
                  <a:off x="4595912" y="3204006"/>
                  <a:ext cx="72450" cy="72450"/>
                </a:xfrm>
                <a:custGeom>
                  <a:avLst/>
                  <a:gdLst>
                    <a:gd name="connsiteX0" fmla="*/ 72450 w 72450"/>
                    <a:gd name="connsiteY0" fmla="*/ 72450 h 72450"/>
                    <a:gd name="connsiteX1" fmla="*/ 0 w 72450"/>
                    <a:gd name="connsiteY1" fmla="*/ 0 h 72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450" h="72450">
                      <a:moveTo>
                        <a:pt x="72450" y="72450"/>
                      </a:moveTo>
                      <a:lnTo>
                        <a:pt x="0" y="0"/>
                      </a:lnTo>
                    </a:path>
                  </a:pathLst>
                </a:custGeom>
                <a:grpFill/>
                <a:ln w="17780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CCCC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" name="Graphic 24">
                <a:extLst>
                  <a:ext uri="{FF2B5EF4-FFF2-40B4-BE49-F238E27FC236}">
                    <a16:creationId xmlns:a16="http://schemas.microsoft.com/office/drawing/2014/main" id="{33ABD58E-792E-BD04-1AD6-EDE5E6CA8397}"/>
                  </a:ext>
                </a:extLst>
              </p:cNvPr>
              <p:cNvGrpSpPr/>
              <p:nvPr/>
            </p:nvGrpSpPr>
            <p:grpSpPr>
              <a:xfrm>
                <a:off x="4582862" y="3465007"/>
                <a:ext cx="84600" cy="85050"/>
                <a:chOff x="4582862" y="3465007"/>
                <a:chExt cx="84600" cy="85050"/>
              </a:xfrm>
              <a:grpFill/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0DDFC192-EB67-2B8E-0DCC-FBA730C0376A}"/>
                    </a:ext>
                  </a:extLst>
                </p:cNvPr>
                <p:cNvSpPr/>
                <p:nvPr/>
              </p:nvSpPr>
              <p:spPr>
                <a:xfrm>
                  <a:off x="4605362" y="3465007"/>
                  <a:ext cx="62100" cy="62550"/>
                </a:xfrm>
                <a:custGeom>
                  <a:avLst/>
                  <a:gdLst>
                    <a:gd name="connsiteX0" fmla="*/ 0 w 62100"/>
                    <a:gd name="connsiteY0" fmla="*/ 0 h 62550"/>
                    <a:gd name="connsiteX1" fmla="*/ 48150 w 62100"/>
                    <a:gd name="connsiteY1" fmla="*/ 0 h 62550"/>
                    <a:gd name="connsiteX2" fmla="*/ 62100 w 62100"/>
                    <a:gd name="connsiteY2" fmla="*/ 13950 h 62550"/>
                    <a:gd name="connsiteX3" fmla="*/ 62100 w 62100"/>
                    <a:gd name="connsiteY3" fmla="*/ 62550 h 62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00" h="62550">
                      <a:moveTo>
                        <a:pt x="0" y="0"/>
                      </a:moveTo>
                      <a:lnTo>
                        <a:pt x="48150" y="0"/>
                      </a:lnTo>
                      <a:cubicBezTo>
                        <a:pt x="56250" y="0"/>
                        <a:pt x="61650" y="5850"/>
                        <a:pt x="62100" y="13950"/>
                      </a:cubicBezTo>
                      <a:lnTo>
                        <a:pt x="62100" y="62550"/>
                      </a:lnTo>
                    </a:path>
                  </a:pathLst>
                </a:custGeom>
                <a:grpFill/>
                <a:ln w="17780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CCCC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E4799276-8E1E-CD95-18FD-31C4CFA466AB}"/>
                    </a:ext>
                  </a:extLst>
                </p:cNvPr>
                <p:cNvSpPr/>
                <p:nvPr/>
              </p:nvSpPr>
              <p:spPr>
                <a:xfrm>
                  <a:off x="4582862" y="3478057"/>
                  <a:ext cx="72450" cy="72000"/>
                </a:xfrm>
                <a:custGeom>
                  <a:avLst/>
                  <a:gdLst>
                    <a:gd name="connsiteX0" fmla="*/ 0 w 72450"/>
                    <a:gd name="connsiteY0" fmla="*/ 72000 h 72000"/>
                    <a:gd name="connsiteX1" fmla="*/ 72450 w 72450"/>
                    <a:gd name="connsiteY1" fmla="*/ 0 h 72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450" h="72000">
                      <a:moveTo>
                        <a:pt x="0" y="72000"/>
                      </a:moveTo>
                      <a:lnTo>
                        <a:pt x="72450" y="0"/>
                      </a:lnTo>
                    </a:path>
                  </a:pathLst>
                </a:custGeom>
                <a:grpFill/>
                <a:ln w="17780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CCCC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" name="Graphic 24">
                <a:extLst>
                  <a:ext uri="{FF2B5EF4-FFF2-40B4-BE49-F238E27FC236}">
                    <a16:creationId xmlns:a16="http://schemas.microsoft.com/office/drawing/2014/main" id="{6ADAF2CA-6D47-2A25-84A1-5A63A4019469}"/>
                  </a:ext>
                </a:extLst>
              </p:cNvPr>
              <p:cNvGrpSpPr/>
              <p:nvPr/>
            </p:nvGrpSpPr>
            <p:grpSpPr>
              <a:xfrm>
                <a:off x="4858262" y="3465457"/>
                <a:ext cx="85050" cy="84600"/>
                <a:chOff x="4858262" y="3465457"/>
                <a:chExt cx="85050" cy="84600"/>
              </a:xfrm>
              <a:grpFill/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5BA6B6A1-8CD2-E884-256C-5C660C1A64A9}"/>
                    </a:ext>
                  </a:extLst>
                </p:cNvPr>
                <p:cNvSpPr/>
                <p:nvPr/>
              </p:nvSpPr>
              <p:spPr>
                <a:xfrm>
                  <a:off x="4880762" y="3487957"/>
                  <a:ext cx="62550" cy="62100"/>
                </a:xfrm>
                <a:custGeom>
                  <a:avLst/>
                  <a:gdLst>
                    <a:gd name="connsiteX0" fmla="*/ 62550 w 62550"/>
                    <a:gd name="connsiteY0" fmla="*/ 0 h 62100"/>
                    <a:gd name="connsiteX1" fmla="*/ 62550 w 62550"/>
                    <a:gd name="connsiteY1" fmla="*/ 48150 h 62100"/>
                    <a:gd name="connsiteX2" fmla="*/ 48600 w 62550"/>
                    <a:gd name="connsiteY2" fmla="*/ 62100 h 62100"/>
                    <a:gd name="connsiteX3" fmla="*/ 0 w 62550"/>
                    <a:gd name="connsiteY3" fmla="*/ 62100 h 62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550" h="62100">
                      <a:moveTo>
                        <a:pt x="62550" y="0"/>
                      </a:moveTo>
                      <a:lnTo>
                        <a:pt x="62550" y="48150"/>
                      </a:lnTo>
                      <a:cubicBezTo>
                        <a:pt x="62550" y="56250"/>
                        <a:pt x="56700" y="61650"/>
                        <a:pt x="48600" y="62100"/>
                      </a:cubicBezTo>
                      <a:lnTo>
                        <a:pt x="0" y="62100"/>
                      </a:lnTo>
                    </a:path>
                  </a:pathLst>
                </a:custGeom>
                <a:grpFill/>
                <a:ln w="17780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CCCC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A4D27FF5-85F9-8744-2C83-69B82A612D59}"/>
                    </a:ext>
                  </a:extLst>
                </p:cNvPr>
                <p:cNvSpPr/>
                <p:nvPr/>
              </p:nvSpPr>
              <p:spPr>
                <a:xfrm>
                  <a:off x="4858262" y="3465457"/>
                  <a:ext cx="72000" cy="72000"/>
                </a:xfrm>
                <a:custGeom>
                  <a:avLst/>
                  <a:gdLst>
                    <a:gd name="connsiteX0" fmla="*/ 0 w 72000"/>
                    <a:gd name="connsiteY0" fmla="*/ 0 h 72000"/>
                    <a:gd name="connsiteX1" fmla="*/ 72000 w 72000"/>
                    <a:gd name="connsiteY1" fmla="*/ 72000 h 72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00" h="72000">
                      <a:moveTo>
                        <a:pt x="0" y="0"/>
                      </a:moveTo>
                      <a:lnTo>
                        <a:pt x="72000" y="72000"/>
                      </a:lnTo>
                    </a:path>
                  </a:pathLst>
                </a:custGeom>
                <a:grpFill/>
                <a:ln w="17780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CCCC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766DA8F-472F-C8C2-0019-DBFA6509BCB9}"/>
                  </a:ext>
                </a:extLst>
              </p:cNvPr>
              <p:cNvSpPr/>
              <p:nvPr/>
            </p:nvSpPr>
            <p:spPr>
              <a:xfrm>
                <a:off x="4866813" y="3196357"/>
                <a:ext cx="72000" cy="72449"/>
              </a:xfrm>
              <a:custGeom>
                <a:avLst/>
                <a:gdLst>
                  <a:gd name="connsiteX0" fmla="*/ 72000 w 72000"/>
                  <a:gd name="connsiteY0" fmla="*/ 0 h 72449"/>
                  <a:gd name="connsiteX1" fmla="*/ 0 w 72000"/>
                  <a:gd name="connsiteY1" fmla="*/ 72450 h 72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000" h="72449">
                    <a:moveTo>
                      <a:pt x="72000" y="0"/>
                    </a:moveTo>
                    <a:lnTo>
                      <a:pt x="0" y="72450"/>
                    </a:lnTo>
                  </a:path>
                </a:pathLst>
              </a:custGeom>
              <a:grpFill/>
              <a:ln w="1778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CCCCC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grpSp>
            <p:nvGrpSpPr>
              <p:cNvPr id="19" name="Graphic 24">
                <a:extLst>
                  <a:ext uri="{FF2B5EF4-FFF2-40B4-BE49-F238E27FC236}">
                    <a16:creationId xmlns:a16="http://schemas.microsoft.com/office/drawing/2014/main" id="{D772B497-5601-DBF4-7CA2-70C3F3F3D400}"/>
                  </a:ext>
                </a:extLst>
              </p:cNvPr>
              <p:cNvGrpSpPr/>
              <p:nvPr/>
            </p:nvGrpSpPr>
            <p:grpSpPr>
              <a:xfrm>
                <a:off x="4583763" y="3325957"/>
                <a:ext cx="360000" cy="90000"/>
                <a:chOff x="4583763" y="3325957"/>
                <a:chExt cx="360000" cy="90000"/>
              </a:xfrm>
              <a:grpFill/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C616C0DC-B057-D6ED-3698-BD8C489EBA79}"/>
                    </a:ext>
                  </a:extLst>
                </p:cNvPr>
                <p:cNvSpPr/>
                <p:nvPr/>
              </p:nvSpPr>
              <p:spPr>
                <a:xfrm>
                  <a:off x="4583763" y="3325957"/>
                  <a:ext cx="360000" cy="4500"/>
                </a:xfrm>
                <a:custGeom>
                  <a:avLst/>
                  <a:gdLst>
                    <a:gd name="connsiteX0" fmla="*/ 360000 w 360000"/>
                    <a:gd name="connsiteY0" fmla="*/ 0 h 4500"/>
                    <a:gd name="connsiteX1" fmla="*/ 0 w 360000"/>
                    <a:gd name="connsiteY1" fmla="*/ 0 h 4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0000" h="4500">
                      <a:moveTo>
                        <a:pt x="360000" y="0"/>
                      </a:moveTo>
                      <a:lnTo>
                        <a:pt x="0" y="0"/>
                      </a:lnTo>
                    </a:path>
                  </a:pathLst>
                </a:custGeom>
                <a:grpFill/>
                <a:ln w="17780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CCCC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FBB6F3B0-2229-05D7-113A-29F17D44BB05}"/>
                    </a:ext>
                  </a:extLst>
                </p:cNvPr>
                <p:cNvSpPr/>
                <p:nvPr/>
              </p:nvSpPr>
              <p:spPr>
                <a:xfrm>
                  <a:off x="4583763" y="3415957"/>
                  <a:ext cx="360000" cy="4500"/>
                </a:xfrm>
                <a:custGeom>
                  <a:avLst/>
                  <a:gdLst>
                    <a:gd name="connsiteX0" fmla="*/ 360000 w 360000"/>
                    <a:gd name="connsiteY0" fmla="*/ 0 h 4500"/>
                    <a:gd name="connsiteX1" fmla="*/ 0 w 360000"/>
                    <a:gd name="connsiteY1" fmla="*/ 0 h 4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0000" h="4500">
                      <a:moveTo>
                        <a:pt x="360000" y="0"/>
                      </a:moveTo>
                      <a:lnTo>
                        <a:pt x="0" y="0"/>
                      </a:lnTo>
                    </a:path>
                  </a:pathLst>
                </a:custGeom>
                <a:grpFill/>
                <a:ln w="17780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CCCC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37E55696-E5AB-4637-2590-01DA9FCEB2D3}"/>
                    </a:ext>
                  </a:extLst>
                </p:cNvPr>
                <p:cNvSpPr/>
                <p:nvPr/>
              </p:nvSpPr>
              <p:spPr>
                <a:xfrm>
                  <a:off x="4583763" y="3370957"/>
                  <a:ext cx="360000" cy="4500"/>
                </a:xfrm>
                <a:custGeom>
                  <a:avLst/>
                  <a:gdLst>
                    <a:gd name="connsiteX0" fmla="*/ 360000 w 360000"/>
                    <a:gd name="connsiteY0" fmla="*/ 0 h 4500"/>
                    <a:gd name="connsiteX1" fmla="*/ 0 w 360000"/>
                    <a:gd name="connsiteY1" fmla="*/ 0 h 4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0000" h="4500">
                      <a:moveTo>
                        <a:pt x="360000" y="0"/>
                      </a:moveTo>
                      <a:lnTo>
                        <a:pt x="0" y="0"/>
                      </a:lnTo>
                    </a:path>
                  </a:pathLst>
                </a:custGeom>
                <a:grpFill/>
                <a:ln w="17780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CCCC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E091654-2F92-E439-5D82-F731EA407FF2}"/>
              </a:ext>
            </a:extLst>
          </p:cNvPr>
          <p:cNvGrpSpPr/>
          <p:nvPr/>
        </p:nvGrpSpPr>
        <p:grpSpPr>
          <a:xfrm>
            <a:off x="8026784" y="5074963"/>
            <a:ext cx="652843" cy="606868"/>
            <a:chOff x="4524766" y="3092762"/>
            <a:chExt cx="540000" cy="540000"/>
          </a:xfrm>
          <a:solidFill>
            <a:schemeClr val="tx2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2393993-1BAF-B7FC-AE59-CDD6CB3AB188}"/>
                </a:ext>
              </a:extLst>
            </p:cNvPr>
            <p:cNvSpPr/>
            <p:nvPr/>
          </p:nvSpPr>
          <p:spPr>
            <a:xfrm>
              <a:off x="4524766" y="3092762"/>
              <a:ext cx="540000" cy="540000"/>
            </a:xfrm>
            <a:custGeom>
              <a:avLst/>
              <a:gdLst>
                <a:gd name="connsiteX0" fmla="*/ 0 w 540000"/>
                <a:gd name="connsiteY0" fmla="*/ 0 h 540000"/>
                <a:gd name="connsiteX1" fmla="*/ 540000 w 540000"/>
                <a:gd name="connsiteY1" fmla="*/ 0 h 540000"/>
                <a:gd name="connsiteX2" fmla="*/ 540000 w 540000"/>
                <a:gd name="connsiteY2" fmla="*/ 540000 h 540000"/>
                <a:gd name="connsiteX3" fmla="*/ 0 w 540000"/>
                <a:gd name="connsiteY3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" h="540000">
                  <a:moveTo>
                    <a:pt x="0" y="0"/>
                  </a:moveTo>
                  <a:lnTo>
                    <a:pt x="540000" y="0"/>
                  </a:lnTo>
                  <a:lnTo>
                    <a:pt x="540000" y="540000"/>
                  </a:lnTo>
                  <a:lnTo>
                    <a:pt x="0" y="540000"/>
                  </a:lnTo>
                  <a:close/>
                </a:path>
              </a:pathLst>
            </a:custGeom>
            <a:grpFill/>
            <a:ln w="44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grpSp>
          <p:nvGrpSpPr>
            <p:cNvPr id="31" name="Graphic 24">
              <a:extLst>
                <a:ext uri="{FF2B5EF4-FFF2-40B4-BE49-F238E27FC236}">
                  <a16:creationId xmlns:a16="http://schemas.microsoft.com/office/drawing/2014/main" id="{F4FF9B05-9E85-CF70-E3CE-E81A5FB8433B}"/>
                </a:ext>
              </a:extLst>
            </p:cNvPr>
            <p:cNvGrpSpPr/>
            <p:nvPr/>
          </p:nvGrpSpPr>
          <p:grpSpPr>
            <a:xfrm>
              <a:off x="4609507" y="3179124"/>
              <a:ext cx="360900" cy="358650"/>
              <a:chOff x="4582862" y="3191407"/>
              <a:chExt cx="360900" cy="358650"/>
            </a:xfrm>
            <a:grpFill/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8438A11-54E7-2A62-09A3-634F4CCFE6EF}"/>
                  </a:ext>
                </a:extLst>
              </p:cNvPr>
              <p:cNvSpPr/>
              <p:nvPr/>
            </p:nvSpPr>
            <p:spPr>
              <a:xfrm>
                <a:off x="4853313" y="3217506"/>
                <a:ext cx="62100" cy="62549"/>
              </a:xfrm>
              <a:custGeom>
                <a:avLst/>
                <a:gdLst>
                  <a:gd name="connsiteX0" fmla="*/ 62100 w 62100"/>
                  <a:gd name="connsiteY0" fmla="*/ 62550 h 62549"/>
                  <a:gd name="connsiteX1" fmla="*/ 13950 w 62100"/>
                  <a:gd name="connsiteY1" fmla="*/ 62550 h 62549"/>
                  <a:gd name="connsiteX2" fmla="*/ 0 w 62100"/>
                  <a:gd name="connsiteY2" fmla="*/ 48600 h 62549"/>
                  <a:gd name="connsiteX3" fmla="*/ 0 w 62100"/>
                  <a:gd name="connsiteY3" fmla="*/ 0 h 62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100" h="62549">
                    <a:moveTo>
                      <a:pt x="62100" y="62550"/>
                    </a:moveTo>
                    <a:lnTo>
                      <a:pt x="13950" y="62550"/>
                    </a:lnTo>
                    <a:cubicBezTo>
                      <a:pt x="5850" y="62550"/>
                      <a:pt x="450" y="56700"/>
                      <a:pt x="0" y="48600"/>
                    </a:cubicBezTo>
                    <a:lnTo>
                      <a:pt x="0" y="0"/>
                    </a:lnTo>
                  </a:path>
                </a:pathLst>
              </a:custGeom>
              <a:grpFill/>
              <a:ln w="1778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CCCCC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grpSp>
            <p:nvGrpSpPr>
              <p:cNvPr id="33" name="Graphic 24">
                <a:extLst>
                  <a:ext uri="{FF2B5EF4-FFF2-40B4-BE49-F238E27FC236}">
                    <a16:creationId xmlns:a16="http://schemas.microsoft.com/office/drawing/2014/main" id="{B5F3BC8E-D73F-2682-0ED7-85A3557751E8}"/>
                  </a:ext>
                </a:extLst>
              </p:cNvPr>
              <p:cNvGrpSpPr/>
              <p:nvPr/>
            </p:nvGrpSpPr>
            <p:grpSpPr>
              <a:xfrm>
                <a:off x="4582862" y="3191407"/>
                <a:ext cx="85500" cy="85049"/>
                <a:chOff x="4582862" y="3191407"/>
                <a:chExt cx="85500" cy="85049"/>
              </a:xfrm>
              <a:grpFill/>
            </p:grpSpPr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61EC9125-3C06-B24A-AB41-46581E246194}"/>
                    </a:ext>
                  </a:extLst>
                </p:cNvPr>
                <p:cNvSpPr/>
                <p:nvPr/>
              </p:nvSpPr>
              <p:spPr>
                <a:xfrm>
                  <a:off x="4582862" y="3191407"/>
                  <a:ext cx="62549" cy="62100"/>
                </a:xfrm>
                <a:custGeom>
                  <a:avLst/>
                  <a:gdLst>
                    <a:gd name="connsiteX0" fmla="*/ 0 w 62549"/>
                    <a:gd name="connsiteY0" fmla="*/ 62100 h 62100"/>
                    <a:gd name="connsiteX1" fmla="*/ 0 w 62549"/>
                    <a:gd name="connsiteY1" fmla="*/ 13950 h 62100"/>
                    <a:gd name="connsiteX2" fmla="*/ 13950 w 62549"/>
                    <a:gd name="connsiteY2" fmla="*/ 0 h 62100"/>
                    <a:gd name="connsiteX3" fmla="*/ 62550 w 62549"/>
                    <a:gd name="connsiteY3" fmla="*/ 0 h 62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549" h="62100">
                      <a:moveTo>
                        <a:pt x="0" y="62100"/>
                      </a:moveTo>
                      <a:lnTo>
                        <a:pt x="0" y="13950"/>
                      </a:lnTo>
                      <a:cubicBezTo>
                        <a:pt x="0" y="5850"/>
                        <a:pt x="5850" y="450"/>
                        <a:pt x="13950" y="0"/>
                      </a:cubicBezTo>
                      <a:lnTo>
                        <a:pt x="62550" y="0"/>
                      </a:lnTo>
                    </a:path>
                  </a:pathLst>
                </a:custGeom>
                <a:grpFill/>
                <a:ln w="17780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CCCC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C5DA695E-2026-6147-BAC8-1F7CF63CB21C}"/>
                    </a:ext>
                  </a:extLst>
                </p:cNvPr>
                <p:cNvSpPr/>
                <p:nvPr/>
              </p:nvSpPr>
              <p:spPr>
                <a:xfrm>
                  <a:off x="4595912" y="3204006"/>
                  <a:ext cx="72450" cy="72450"/>
                </a:xfrm>
                <a:custGeom>
                  <a:avLst/>
                  <a:gdLst>
                    <a:gd name="connsiteX0" fmla="*/ 72450 w 72450"/>
                    <a:gd name="connsiteY0" fmla="*/ 72450 h 72450"/>
                    <a:gd name="connsiteX1" fmla="*/ 0 w 72450"/>
                    <a:gd name="connsiteY1" fmla="*/ 0 h 72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450" h="72450">
                      <a:moveTo>
                        <a:pt x="72450" y="72450"/>
                      </a:moveTo>
                      <a:lnTo>
                        <a:pt x="0" y="0"/>
                      </a:lnTo>
                    </a:path>
                  </a:pathLst>
                </a:custGeom>
                <a:grpFill/>
                <a:ln w="17780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CCCC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4" name="Graphic 24">
                <a:extLst>
                  <a:ext uri="{FF2B5EF4-FFF2-40B4-BE49-F238E27FC236}">
                    <a16:creationId xmlns:a16="http://schemas.microsoft.com/office/drawing/2014/main" id="{84FEDC2E-9FCB-10B7-2E99-4384DBC4B3FE}"/>
                  </a:ext>
                </a:extLst>
              </p:cNvPr>
              <p:cNvGrpSpPr/>
              <p:nvPr/>
            </p:nvGrpSpPr>
            <p:grpSpPr>
              <a:xfrm>
                <a:off x="4582862" y="3465007"/>
                <a:ext cx="84600" cy="85050"/>
                <a:chOff x="4582862" y="3465007"/>
                <a:chExt cx="84600" cy="85050"/>
              </a:xfrm>
              <a:grpFill/>
            </p:grpSpPr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02FB36DD-A237-DFD0-FFCE-F4905CD34497}"/>
                    </a:ext>
                  </a:extLst>
                </p:cNvPr>
                <p:cNvSpPr/>
                <p:nvPr/>
              </p:nvSpPr>
              <p:spPr>
                <a:xfrm>
                  <a:off x="4605362" y="3465007"/>
                  <a:ext cx="62100" cy="62550"/>
                </a:xfrm>
                <a:custGeom>
                  <a:avLst/>
                  <a:gdLst>
                    <a:gd name="connsiteX0" fmla="*/ 0 w 62100"/>
                    <a:gd name="connsiteY0" fmla="*/ 0 h 62550"/>
                    <a:gd name="connsiteX1" fmla="*/ 48150 w 62100"/>
                    <a:gd name="connsiteY1" fmla="*/ 0 h 62550"/>
                    <a:gd name="connsiteX2" fmla="*/ 62100 w 62100"/>
                    <a:gd name="connsiteY2" fmla="*/ 13950 h 62550"/>
                    <a:gd name="connsiteX3" fmla="*/ 62100 w 62100"/>
                    <a:gd name="connsiteY3" fmla="*/ 62550 h 62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00" h="62550">
                      <a:moveTo>
                        <a:pt x="0" y="0"/>
                      </a:moveTo>
                      <a:lnTo>
                        <a:pt x="48150" y="0"/>
                      </a:lnTo>
                      <a:cubicBezTo>
                        <a:pt x="56250" y="0"/>
                        <a:pt x="61650" y="5850"/>
                        <a:pt x="62100" y="13950"/>
                      </a:cubicBezTo>
                      <a:lnTo>
                        <a:pt x="62100" y="62550"/>
                      </a:lnTo>
                    </a:path>
                  </a:pathLst>
                </a:custGeom>
                <a:grpFill/>
                <a:ln w="17780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CCCC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A8BEBF74-F9B6-B887-4D52-61DB273A9A00}"/>
                    </a:ext>
                  </a:extLst>
                </p:cNvPr>
                <p:cNvSpPr/>
                <p:nvPr/>
              </p:nvSpPr>
              <p:spPr>
                <a:xfrm>
                  <a:off x="4582862" y="3478057"/>
                  <a:ext cx="72450" cy="72000"/>
                </a:xfrm>
                <a:custGeom>
                  <a:avLst/>
                  <a:gdLst>
                    <a:gd name="connsiteX0" fmla="*/ 0 w 72450"/>
                    <a:gd name="connsiteY0" fmla="*/ 72000 h 72000"/>
                    <a:gd name="connsiteX1" fmla="*/ 72450 w 72450"/>
                    <a:gd name="connsiteY1" fmla="*/ 0 h 72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450" h="72000">
                      <a:moveTo>
                        <a:pt x="0" y="72000"/>
                      </a:moveTo>
                      <a:lnTo>
                        <a:pt x="72450" y="0"/>
                      </a:lnTo>
                    </a:path>
                  </a:pathLst>
                </a:custGeom>
                <a:grpFill/>
                <a:ln w="17780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CCCC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" name="Graphic 24">
                <a:extLst>
                  <a:ext uri="{FF2B5EF4-FFF2-40B4-BE49-F238E27FC236}">
                    <a16:creationId xmlns:a16="http://schemas.microsoft.com/office/drawing/2014/main" id="{1A73FD58-5F6B-4681-E935-BE735C13B4D9}"/>
                  </a:ext>
                </a:extLst>
              </p:cNvPr>
              <p:cNvGrpSpPr/>
              <p:nvPr/>
            </p:nvGrpSpPr>
            <p:grpSpPr>
              <a:xfrm>
                <a:off x="4858262" y="3465457"/>
                <a:ext cx="85050" cy="84600"/>
                <a:chOff x="4858262" y="3465457"/>
                <a:chExt cx="85050" cy="84600"/>
              </a:xfrm>
              <a:grpFill/>
            </p:grpSpPr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393C6EE7-9212-2A41-0A43-85BE00D02843}"/>
                    </a:ext>
                  </a:extLst>
                </p:cNvPr>
                <p:cNvSpPr/>
                <p:nvPr/>
              </p:nvSpPr>
              <p:spPr>
                <a:xfrm>
                  <a:off x="4880762" y="3487957"/>
                  <a:ext cx="62550" cy="62100"/>
                </a:xfrm>
                <a:custGeom>
                  <a:avLst/>
                  <a:gdLst>
                    <a:gd name="connsiteX0" fmla="*/ 62550 w 62550"/>
                    <a:gd name="connsiteY0" fmla="*/ 0 h 62100"/>
                    <a:gd name="connsiteX1" fmla="*/ 62550 w 62550"/>
                    <a:gd name="connsiteY1" fmla="*/ 48150 h 62100"/>
                    <a:gd name="connsiteX2" fmla="*/ 48600 w 62550"/>
                    <a:gd name="connsiteY2" fmla="*/ 62100 h 62100"/>
                    <a:gd name="connsiteX3" fmla="*/ 0 w 62550"/>
                    <a:gd name="connsiteY3" fmla="*/ 62100 h 62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550" h="62100">
                      <a:moveTo>
                        <a:pt x="62550" y="0"/>
                      </a:moveTo>
                      <a:lnTo>
                        <a:pt x="62550" y="48150"/>
                      </a:lnTo>
                      <a:cubicBezTo>
                        <a:pt x="62550" y="56250"/>
                        <a:pt x="56700" y="61650"/>
                        <a:pt x="48600" y="62100"/>
                      </a:cubicBezTo>
                      <a:lnTo>
                        <a:pt x="0" y="62100"/>
                      </a:lnTo>
                    </a:path>
                  </a:pathLst>
                </a:custGeom>
                <a:grpFill/>
                <a:ln w="17780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CCCC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413C2E85-C3D9-2004-EE93-192DABFD72B6}"/>
                    </a:ext>
                  </a:extLst>
                </p:cNvPr>
                <p:cNvSpPr/>
                <p:nvPr/>
              </p:nvSpPr>
              <p:spPr>
                <a:xfrm>
                  <a:off x="4858262" y="3465457"/>
                  <a:ext cx="72000" cy="72000"/>
                </a:xfrm>
                <a:custGeom>
                  <a:avLst/>
                  <a:gdLst>
                    <a:gd name="connsiteX0" fmla="*/ 0 w 72000"/>
                    <a:gd name="connsiteY0" fmla="*/ 0 h 72000"/>
                    <a:gd name="connsiteX1" fmla="*/ 72000 w 72000"/>
                    <a:gd name="connsiteY1" fmla="*/ 72000 h 72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00" h="72000">
                      <a:moveTo>
                        <a:pt x="0" y="0"/>
                      </a:moveTo>
                      <a:lnTo>
                        <a:pt x="72000" y="72000"/>
                      </a:lnTo>
                    </a:path>
                  </a:pathLst>
                </a:custGeom>
                <a:grpFill/>
                <a:ln w="17780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CCCC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E5060EB5-F7B2-013F-4100-E5B2BF930386}"/>
                  </a:ext>
                </a:extLst>
              </p:cNvPr>
              <p:cNvSpPr/>
              <p:nvPr/>
            </p:nvSpPr>
            <p:spPr>
              <a:xfrm>
                <a:off x="4866813" y="3196357"/>
                <a:ext cx="72000" cy="72449"/>
              </a:xfrm>
              <a:custGeom>
                <a:avLst/>
                <a:gdLst>
                  <a:gd name="connsiteX0" fmla="*/ 72000 w 72000"/>
                  <a:gd name="connsiteY0" fmla="*/ 0 h 72449"/>
                  <a:gd name="connsiteX1" fmla="*/ 0 w 72000"/>
                  <a:gd name="connsiteY1" fmla="*/ 72450 h 72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000" h="72449">
                    <a:moveTo>
                      <a:pt x="72000" y="0"/>
                    </a:moveTo>
                    <a:lnTo>
                      <a:pt x="0" y="72450"/>
                    </a:lnTo>
                  </a:path>
                </a:pathLst>
              </a:custGeom>
              <a:grpFill/>
              <a:ln w="1778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CCCCC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grpSp>
            <p:nvGrpSpPr>
              <p:cNvPr id="37" name="Graphic 24">
                <a:extLst>
                  <a:ext uri="{FF2B5EF4-FFF2-40B4-BE49-F238E27FC236}">
                    <a16:creationId xmlns:a16="http://schemas.microsoft.com/office/drawing/2014/main" id="{93A5D80D-FD1F-6C12-1D37-A436ECF16A0F}"/>
                  </a:ext>
                </a:extLst>
              </p:cNvPr>
              <p:cNvGrpSpPr/>
              <p:nvPr/>
            </p:nvGrpSpPr>
            <p:grpSpPr>
              <a:xfrm>
                <a:off x="4583763" y="3325957"/>
                <a:ext cx="360000" cy="90000"/>
                <a:chOff x="4583763" y="3325957"/>
                <a:chExt cx="360000" cy="90000"/>
              </a:xfrm>
              <a:grpFill/>
            </p:grpSpPr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CB8DCC28-2F31-F0D2-A404-1D03DC41C1B2}"/>
                    </a:ext>
                  </a:extLst>
                </p:cNvPr>
                <p:cNvSpPr/>
                <p:nvPr/>
              </p:nvSpPr>
              <p:spPr>
                <a:xfrm>
                  <a:off x="4583763" y="3325957"/>
                  <a:ext cx="360000" cy="4500"/>
                </a:xfrm>
                <a:custGeom>
                  <a:avLst/>
                  <a:gdLst>
                    <a:gd name="connsiteX0" fmla="*/ 360000 w 360000"/>
                    <a:gd name="connsiteY0" fmla="*/ 0 h 4500"/>
                    <a:gd name="connsiteX1" fmla="*/ 0 w 360000"/>
                    <a:gd name="connsiteY1" fmla="*/ 0 h 4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0000" h="4500">
                      <a:moveTo>
                        <a:pt x="360000" y="0"/>
                      </a:moveTo>
                      <a:lnTo>
                        <a:pt x="0" y="0"/>
                      </a:lnTo>
                    </a:path>
                  </a:pathLst>
                </a:custGeom>
                <a:grpFill/>
                <a:ln w="17780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CCCC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19712FAF-B8C1-F346-B683-FC779676FD3F}"/>
                    </a:ext>
                  </a:extLst>
                </p:cNvPr>
                <p:cNvSpPr/>
                <p:nvPr/>
              </p:nvSpPr>
              <p:spPr>
                <a:xfrm>
                  <a:off x="4583763" y="3415957"/>
                  <a:ext cx="360000" cy="4500"/>
                </a:xfrm>
                <a:custGeom>
                  <a:avLst/>
                  <a:gdLst>
                    <a:gd name="connsiteX0" fmla="*/ 360000 w 360000"/>
                    <a:gd name="connsiteY0" fmla="*/ 0 h 4500"/>
                    <a:gd name="connsiteX1" fmla="*/ 0 w 360000"/>
                    <a:gd name="connsiteY1" fmla="*/ 0 h 4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0000" h="4500">
                      <a:moveTo>
                        <a:pt x="360000" y="0"/>
                      </a:moveTo>
                      <a:lnTo>
                        <a:pt x="0" y="0"/>
                      </a:lnTo>
                    </a:path>
                  </a:pathLst>
                </a:custGeom>
                <a:grpFill/>
                <a:ln w="17780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CCCC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A073050D-21E2-4595-B068-F205B09B42EA}"/>
                    </a:ext>
                  </a:extLst>
                </p:cNvPr>
                <p:cNvSpPr/>
                <p:nvPr/>
              </p:nvSpPr>
              <p:spPr>
                <a:xfrm>
                  <a:off x="4583763" y="3370957"/>
                  <a:ext cx="360000" cy="4500"/>
                </a:xfrm>
                <a:custGeom>
                  <a:avLst/>
                  <a:gdLst>
                    <a:gd name="connsiteX0" fmla="*/ 360000 w 360000"/>
                    <a:gd name="connsiteY0" fmla="*/ 0 h 4500"/>
                    <a:gd name="connsiteX1" fmla="*/ 0 w 360000"/>
                    <a:gd name="connsiteY1" fmla="*/ 0 h 4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0000" h="4500">
                      <a:moveTo>
                        <a:pt x="360000" y="0"/>
                      </a:moveTo>
                      <a:lnTo>
                        <a:pt x="0" y="0"/>
                      </a:lnTo>
                    </a:path>
                  </a:pathLst>
                </a:custGeom>
                <a:grpFill/>
                <a:ln w="17780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CCCC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812CDD9F-653A-6682-8DC1-0177960EB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863" y="4347809"/>
            <a:ext cx="715325" cy="723455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84105B6C-0D1B-B199-B0A5-CBE7645967DD}"/>
              </a:ext>
            </a:extLst>
          </p:cNvPr>
          <p:cNvGrpSpPr/>
          <p:nvPr/>
        </p:nvGrpSpPr>
        <p:grpSpPr>
          <a:xfrm>
            <a:off x="4985252" y="2169923"/>
            <a:ext cx="731888" cy="671765"/>
            <a:chOff x="6941926" y="1765182"/>
            <a:chExt cx="540000" cy="540000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748920C-17D1-A77A-F5C9-114FA777F5EA}"/>
                </a:ext>
              </a:extLst>
            </p:cNvPr>
            <p:cNvSpPr/>
            <p:nvPr/>
          </p:nvSpPr>
          <p:spPr>
            <a:xfrm>
              <a:off x="6941926" y="1765182"/>
              <a:ext cx="540000" cy="540000"/>
            </a:xfrm>
            <a:custGeom>
              <a:avLst/>
              <a:gdLst>
                <a:gd name="connsiteX0" fmla="*/ 0 w 540000"/>
                <a:gd name="connsiteY0" fmla="*/ 0 h 540000"/>
                <a:gd name="connsiteX1" fmla="*/ 540000 w 540000"/>
                <a:gd name="connsiteY1" fmla="*/ 0 h 540000"/>
                <a:gd name="connsiteX2" fmla="*/ 540000 w 540000"/>
                <a:gd name="connsiteY2" fmla="*/ 540000 h 540000"/>
                <a:gd name="connsiteX3" fmla="*/ 0 w 540000"/>
                <a:gd name="connsiteY3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" h="540000">
                  <a:moveTo>
                    <a:pt x="0" y="0"/>
                  </a:moveTo>
                  <a:lnTo>
                    <a:pt x="540000" y="0"/>
                  </a:lnTo>
                  <a:lnTo>
                    <a:pt x="540000" y="540000"/>
                  </a:lnTo>
                  <a:lnTo>
                    <a:pt x="0" y="540000"/>
                  </a:lnTo>
                  <a:close/>
                </a:path>
              </a:pathLst>
            </a:custGeom>
            <a:solidFill>
              <a:schemeClr val="accent1"/>
            </a:solidFill>
            <a:ln w="44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grpSp>
          <p:nvGrpSpPr>
            <p:cNvPr id="52" name="Graphic 40">
              <a:extLst>
                <a:ext uri="{FF2B5EF4-FFF2-40B4-BE49-F238E27FC236}">
                  <a16:creationId xmlns:a16="http://schemas.microsoft.com/office/drawing/2014/main" id="{486D2A6B-1C41-235D-D49A-1576EF25C426}"/>
                </a:ext>
              </a:extLst>
            </p:cNvPr>
            <p:cNvGrpSpPr/>
            <p:nvPr/>
          </p:nvGrpSpPr>
          <p:grpSpPr>
            <a:xfrm>
              <a:off x="7099426" y="1994682"/>
              <a:ext cx="225449" cy="81000"/>
              <a:chOff x="7099426" y="1994682"/>
              <a:chExt cx="225449" cy="81000"/>
            </a:xfrm>
            <a:noFill/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D5095DD8-9586-B8D9-043D-E44020857148}"/>
                  </a:ext>
                </a:extLst>
              </p:cNvPr>
              <p:cNvSpPr/>
              <p:nvPr/>
            </p:nvSpPr>
            <p:spPr>
              <a:xfrm>
                <a:off x="7099426" y="1996482"/>
                <a:ext cx="225449" cy="78750"/>
              </a:xfrm>
              <a:custGeom>
                <a:avLst/>
                <a:gdLst>
                  <a:gd name="connsiteX0" fmla="*/ 214200 w 225449"/>
                  <a:gd name="connsiteY0" fmla="*/ 78750 h 78750"/>
                  <a:gd name="connsiteX1" fmla="*/ 10800 w 225449"/>
                  <a:gd name="connsiteY1" fmla="*/ 78750 h 78750"/>
                  <a:gd name="connsiteX2" fmla="*/ 0 w 225449"/>
                  <a:gd name="connsiteY2" fmla="*/ 67950 h 78750"/>
                  <a:gd name="connsiteX3" fmla="*/ 0 w 225449"/>
                  <a:gd name="connsiteY3" fmla="*/ 10800 h 78750"/>
                  <a:gd name="connsiteX4" fmla="*/ 10800 w 225449"/>
                  <a:gd name="connsiteY4" fmla="*/ 0 h 78750"/>
                  <a:gd name="connsiteX5" fmla="*/ 214650 w 225449"/>
                  <a:gd name="connsiteY5" fmla="*/ 0 h 78750"/>
                  <a:gd name="connsiteX6" fmla="*/ 225450 w 225449"/>
                  <a:gd name="connsiteY6" fmla="*/ 10800 h 78750"/>
                  <a:gd name="connsiteX7" fmla="*/ 225450 w 225449"/>
                  <a:gd name="connsiteY7" fmla="*/ 67950 h 78750"/>
                  <a:gd name="connsiteX8" fmla="*/ 214200 w 225449"/>
                  <a:gd name="connsiteY8" fmla="*/ 78750 h 7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5449" h="78750">
                    <a:moveTo>
                      <a:pt x="214200" y="78750"/>
                    </a:moveTo>
                    <a:lnTo>
                      <a:pt x="10800" y="78750"/>
                    </a:lnTo>
                    <a:cubicBezTo>
                      <a:pt x="4950" y="78750"/>
                      <a:pt x="0" y="73800"/>
                      <a:pt x="0" y="67950"/>
                    </a:cubicBezTo>
                    <a:lnTo>
                      <a:pt x="0" y="10800"/>
                    </a:lnTo>
                    <a:cubicBezTo>
                      <a:pt x="0" y="4950"/>
                      <a:pt x="4950" y="0"/>
                      <a:pt x="10800" y="0"/>
                    </a:cubicBezTo>
                    <a:lnTo>
                      <a:pt x="214650" y="0"/>
                    </a:lnTo>
                    <a:cubicBezTo>
                      <a:pt x="220500" y="0"/>
                      <a:pt x="225450" y="4950"/>
                      <a:pt x="225450" y="10800"/>
                    </a:cubicBezTo>
                    <a:lnTo>
                      <a:pt x="225450" y="67950"/>
                    </a:lnTo>
                    <a:cubicBezTo>
                      <a:pt x="225000" y="73800"/>
                      <a:pt x="220500" y="78750"/>
                      <a:pt x="214200" y="78750"/>
                    </a:cubicBezTo>
                    <a:close/>
                  </a:path>
                </a:pathLst>
              </a:custGeom>
              <a:noFill/>
              <a:ln w="1778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CCCCCC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41118E52-87C0-D97A-16AE-5541E58220EB}"/>
                  </a:ext>
                </a:extLst>
              </p:cNvPr>
              <p:cNvSpPr/>
              <p:nvPr/>
            </p:nvSpPr>
            <p:spPr>
              <a:xfrm>
                <a:off x="7165576" y="1994682"/>
                <a:ext cx="4500" cy="81000"/>
              </a:xfrm>
              <a:custGeom>
                <a:avLst/>
                <a:gdLst>
                  <a:gd name="connsiteX0" fmla="*/ 0 w 4500"/>
                  <a:gd name="connsiteY0" fmla="*/ 0 h 81000"/>
                  <a:gd name="connsiteX1" fmla="*/ 0 w 4500"/>
                  <a:gd name="connsiteY1" fmla="*/ 81000 h 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00" h="81000">
                    <a:moveTo>
                      <a:pt x="0" y="0"/>
                    </a:moveTo>
                    <a:lnTo>
                      <a:pt x="0" y="81000"/>
                    </a:lnTo>
                  </a:path>
                </a:pathLst>
              </a:custGeom>
              <a:ln w="1778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CCCCCC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B76E42F-2C14-1A71-54DF-981226F9AD28}"/>
              </a:ext>
            </a:extLst>
          </p:cNvPr>
          <p:cNvGrpSpPr/>
          <p:nvPr/>
        </p:nvGrpSpPr>
        <p:grpSpPr>
          <a:xfrm>
            <a:off x="8039456" y="2191403"/>
            <a:ext cx="731888" cy="671765"/>
            <a:chOff x="6941926" y="1765182"/>
            <a:chExt cx="540000" cy="540000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4140A92-7B0C-C9B6-1DE4-97AA3150938E}"/>
                </a:ext>
              </a:extLst>
            </p:cNvPr>
            <p:cNvSpPr/>
            <p:nvPr/>
          </p:nvSpPr>
          <p:spPr>
            <a:xfrm>
              <a:off x="6941926" y="1765182"/>
              <a:ext cx="540000" cy="540000"/>
            </a:xfrm>
            <a:custGeom>
              <a:avLst/>
              <a:gdLst>
                <a:gd name="connsiteX0" fmla="*/ 0 w 540000"/>
                <a:gd name="connsiteY0" fmla="*/ 0 h 540000"/>
                <a:gd name="connsiteX1" fmla="*/ 540000 w 540000"/>
                <a:gd name="connsiteY1" fmla="*/ 0 h 540000"/>
                <a:gd name="connsiteX2" fmla="*/ 540000 w 540000"/>
                <a:gd name="connsiteY2" fmla="*/ 540000 h 540000"/>
                <a:gd name="connsiteX3" fmla="*/ 0 w 540000"/>
                <a:gd name="connsiteY3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" h="540000">
                  <a:moveTo>
                    <a:pt x="0" y="0"/>
                  </a:moveTo>
                  <a:lnTo>
                    <a:pt x="540000" y="0"/>
                  </a:lnTo>
                  <a:lnTo>
                    <a:pt x="540000" y="540000"/>
                  </a:lnTo>
                  <a:lnTo>
                    <a:pt x="0" y="540000"/>
                  </a:lnTo>
                  <a:close/>
                </a:path>
              </a:pathLst>
            </a:custGeom>
            <a:solidFill>
              <a:schemeClr val="accent1"/>
            </a:solidFill>
            <a:ln w="44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grpSp>
          <p:nvGrpSpPr>
            <p:cNvPr id="57" name="Graphic 40">
              <a:extLst>
                <a:ext uri="{FF2B5EF4-FFF2-40B4-BE49-F238E27FC236}">
                  <a16:creationId xmlns:a16="http://schemas.microsoft.com/office/drawing/2014/main" id="{26D3C574-F1F5-5B87-53C1-3B3677714AC8}"/>
                </a:ext>
              </a:extLst>
            </p:cNvPr>
            <p:cNvGrpSpPr/>
            <p:nvPr/>
          </p:nvGrpSpPr>
          <p:grpSpPr>
            <a:xfrm>
              <a:off x="7099426" y="1994682"/>
              <a:ext cx="225449" cy="81000"/>
              <a:chOff x="7099426" y="1994682"/>
              <a:chExt cx="225449" cy="81000"/>
            </a:xfrm>
            <a:noFill/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978D629-3F15-FDF5-A076-273EC57C47F2}"/>
                  </a:ext>
                </a:extLst>
              </p:cNvPr>
              <p:cNvSpPr/>
              <p:nvPr/>
            </p:nvSpPr>
            <p:spPr>
              <a:xfrm>
                <a:off x="7099426" y="1996482"/>
                <a:ext cx="225449" cy="78750"/>
              </a:xfrm>
              <a:custGeom>
                <a:avLst/>
                <a:gdLst>
                  <a:gd name="connsiteX0" fmla="*/ 214200 w 225449"/>
                  <a:gd name="connsiteY0" fmla="*/ 78750 h 78750"/>
                  <a:gd name="connsiteX1" fmla="*/ 10800 w 225449"/>
                  <a:gd name="connsiteY1" fmla="*/ 78750 h 78750"/>
                  <a:gd name="connsiteX2" fmla="*/ 0 w 225449"/>
                  <a:gd name="connsiteY2" fmla="*/ 67950 h 78750"/>
                  <a:gd name="connsiteX3" fmla="*/ 0 w 225449"/>
                  <a:gd name="connsiteY3" fmla="*/ 10800 h 78750"/>
                  <a:gd name="connsiteX4" fmla="*/ 10800 w 225449"/>
                  <a:gd name="connsiteY4" fmla="*/ 0 h 78750"/>
                  <a:gd name="connsiteX5" fmla="*/ 214650 w 225449"/>
                  <a:gd name="connsiteY5" fmla="*/ 0 h 78750"/>
                  <a:gd name="connsiteX6" fmla="*/ 225450 w 225449"/>
                  <a:gd name="connsiteY6" fmla="*/ 10800 h 78750"/>
                  <a:gd name="connsiteX7" fmla="*/ 225450 w 225449"/>
                  <a:gd name="connsiteY7" fmla="*/ 67950 h 78750"/>
                  <a:gd name="connsiteX8" fmla="*/ 214200 w 225449"/>
                  <a:gd name="connsiteY8" fmla="*/ 78750 h 7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5449" h="78750">
                    <a:moveTo>
                      <a:pt x="214200" y="78750"/>
                    </a:moveTo>
                    <a:lnTo>
                      <a:pt x="10800" y="78750"/>
                    </a:lnTo>
                    <a:cubicBezTo>
                      <a:pt x="4950" y="78750"/>
                      <a:pt x="0" y="73800"/>
                      <a:pt x="0" y="67950"/>
                    </a:cubicBezTo>
                    <a:lnTo>
                      <a:pt x="0" y="10800"/>
                    </a:lnTo>
                    <a:cubicBezTo>
                      <a:pt x="0" y="4950"/>
                      <a:pt x="4950" y="0"/>
                      <a:pt x="10800" y="0"/>
                    </a:cubicBezTo>
                    <a:lnTo>
                      <a:pt x="214650" y="0"/>
                    </a:lnTo>
                    <a:cubicBezTo>
                      <a:pt x="220500" y="0"/>
                      <a:pt x="225450" y="4950"/>
                      <a:pt x="225450" y="10800"/>
                    </a:cubicBezTo>
                    <a:lnTo>
                      <a:pt x="225450" y="67950"/>
                    </a:lnTo>
                    <a:cubicBezTo>
                      <a:pt x="225000" y="73800"/>
                      <a:pt x="220500" y="78750"/>
                      <a:pt x="214200" y="78750"/>
                    </a:cubicBezTo>
                    <a:close/>
                  </a:path>
                </a:pathLst>
              </a:custGeom>
              <a:noFill/>
              <a:ln w="1778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CCCCCC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269721F-73DF-3631-E97A-950E8A521A28}"/>
                  </a:ext>
                </a:extLst>
              </p:cNvPr>
              <p:cNvSpPr/>
              <p:nvPr/>
            </p:nvSpPr>
            <p:spPr>
              <a:xfrm>
                <a:off x="7165576" y="1994682"/>
                <a:ext cx="4500" cy="81000"/>
              </a:xfrm>
              <a:custGeom>
                <a:avLst/>
                <a:gdLst>
                  <a:gd name="connsiteX0" fmla="*/ 0 w 4500"/>
                  <a:gd name="connsiteY0" fmla="*/ 0 h 81000"/>
                  <a:gd name="connsiteX1" fmla="*/ 0 w 4500"/>
                  <a:gd name="connsiteY1" fmla="*/ 81000 h 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00" h="81000">
                    <a:moveTo>
                      <a:pt x="0" y="0"/>
                    </a:moveTo>
                    <a:lnTo>
                      <a:pt x="0" y="81000"/>
                    </a:lnTo>
                  </a:path>
                </a:pathLst>
              </a:custGeom>
              <a:ln w="1778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CCCCCC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DE10889A-F925-6FF7-4F52-FE7D455DB80A}"/>
              </a:ext>
            </a:extLst>
          </p:cNvPr>
          <p:cNvSpPr txBox="1"/>
          <p:nvPr/>
        </p:nvSpPr>
        <p:spPr>
          <a:xfrm>
            <a:off x="4785589" y="1686093"/>
            <a:ext cx="1219200" cy="294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2399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239994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Alice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(Nokia booth)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E47446D-4A12-7D1E-83A9-78322F0609D4}"/>
              </a:ext>
            </a:extLst>
          </p:cNvPr>
          <p:cNvSpPr txBox="1"/>
          <p:nvPr/>
        </p:nvSpPr>
        <p:spPr>
          <a:xfrm>
            <a:off x="7795800" y="1683608"/>
            <a:ext cx="1219200" cy="294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2399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239994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Bob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(IDQ booth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904287A-B7FB-1FF0-DFCA-95A3139A844E}"/>
              </a:ext>
            </a:extLst>
          </p:cNvPr>
          <p:cNvSpPr txBox="1"/>
          <p:nvPr/>
        </p:nvSpPr>
        <p:spPr>
          <a:xfrm>
            <a:off x="6264079" y="3493811"/>
            <a:ext cx="1219200" cy="294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2399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239994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SOC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(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OFCnet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 booth)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890D1003-9D0E-2B3F-8979-FE4CF7751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509" y="3796649"/>
            <a:ext cx="473364" cy="47874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7D64625-3D69-F6F4-53FF-DE57D8A41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6435" y="3829888"/>
            <a:ext cx="473364" cy="478744"/>
          </a:xfrm>
          <a:prstGeom prst="rect">
            <a:avLst/>
          </a:prstGeom>
        </p:spPr>
      </p:pic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5B4D67D3-4EA8-974A-7285-CE643A060C33}"/>
              </a:ext>
            </a:extLst>
          </p:cNvPr>
          <p:cNvCxnSpPr/>
          <p:nvPr/>
        </p:nvCxnSpPr>
        <p:spPr>
          <a:xfrm>
            <a:off x="5708901" y="2527285"/>
            <a:ext cx="2317883" cy="0"/>
          </a:xfrm>
          <a:prstGeom prst="straightConnector1">
            <a:avLst/>
          </a:prstGeom>
          <a:ln w="22225">
            <a:solidFill>
              <a:schemeClr val="tx2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>
            <a:extLst>
              <a:ext uri="{FF2B5EF4-FFF2-40B4-BE49-F238E27FC236}">
                <a16:creationId xmlns:a16="http://schemas.microsoft.com/office/drawing/2014/main" id="{E98B3D17-9192-97C4-7D30-4741AFA80CE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7153" y="2317401"/>
            <a:ext cx="419769" cy="419769"/>
          </a:xfrm>
          <a:prstGeom prst="rect">
            <a:avLst/>
          </a:prstGeom>
        </p:spPr>
      </p:pic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325A21D1-3F1E-BA82-CD9B-FB1768A5098B}"/>
              </a:ext>
            </a:extLst>
          </p:cNvPr>
          <p:cNvCxnSpPr/>
          <p:nvPr/>
        </p:nvCxnSpPr>
        <p:spPr>
          <a:xfrm flipH="1">
            <a:off x="5377211" y="2863169"/>
            <a:ext cx="17979" cy="2208095"/>
          </a:xfrm>
          <a:prstGeom prst="straightConnector1">
            <a:avLst/>
          </a:prstGeom>
          <a:ln w="63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1613731-C8E9-B3C3-6C35-D3196526FA72}"/>
              </a:ext>
            </a:extLst>
          </p:cNvPr>
          <p:cNvCxnSpPr/>
          <p:nvPr/>
        </p:nvCxnSpPr>
        <p:spPr>
          <a:xfrm flipH="1">
            <a:off x="8373733" y="2868739"/>
            <a:ext cx="17979" cy="2208095"/>
          </a:xfrm>
          <a:prstGeom prst="straightConnector1">
            <a:avLst/>
          </a:prstGeom>
          <a:ln w="63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86">
            <a:extLst>
              <a:ext uri="{FF2B5EF4-FFF2-40B4-BE49-F238E27FC236}">
                <a16:creationId xmlns:a16="http://schemas.microsoft.com/office/drawing/2014/main" id="{8682D9AB-5AA7-724E-1222-6C8F1F4715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5098" b="22609"/>
          <a:stretch/>
        </p:blipFill>
        <p:spPr>
          <a:xfrm>
            <a:off x="4917529" y="4670587"/>
            <a:ext cx="396575" cy="20738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422DA4A-AB75-142A-9DFE-1DD4F3EC56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5098" b="22609"/>
          <a:stretch/>
        </p:blipFill>
        <p:spPr>
          <a:xfrm>
            <a:off x="8465697" y="4663605"/>
            <a:ext cx="396575" cy="207380"/>
          </a:xfrm>
          <a:prstGeom prst="rect">
            <a:avLst/>
          </a:prstGeom>
        </p:spPr>
      </p:pic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7BABC0D4-95B5-C931-9C7D-054D0B5F4764}"/>
              </a:ext>
            </a:extLst>
          </p:cNvPr>
          <p:cNvCxnSpPr>
            <a:cxnSpLocks/>
          </p:cNvCxnSpPr>
          <p:nvPr/>
        </p:nvCxnSpPr>
        <p:spPr>
          <a:xfrm flipH="1" flipV="1">
            <a:off x="5653210" y="4036022"/>
            <a:ext cx="852653" cy="306129"/>
          </a:xfrm>
          <a:prstGeom prst="straightConnector1">
            <a:avLst/>
          </a:prstGeom>
          <a:ln w="9525">
            <a:solidFill>
              <a:srgbClr val="FF8B1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C2426436-854F-4399-00A5-436D6E81368F}"/>
              </a:ext>
            </a:extLst>
          </p:cNvPr>
          <p:cNvCxnSpPr>
            <a:cxnSpLocks/>
          </p:cNvCxnSpPr>
          <p:nvPr/>
        </p:nvCxnSpPr>
        <p:spPr>
          <a:xfrm flipH="1">
            <a:off x="5686373" y="4767294"/>
            <a:ext cx="761463" cy="565559"/>
          </a:xfrm>
          <a:prstGeom prst="straightConnector1">
            <a:avLst/>
          </a:prstGeom>
          <a:ln w="9525">
            <a:solidFill>
              <a:srgbClr val="FF8B1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5BD60C40-ED38-3465-3827-05D628BCBE13}"/>
              </a:ext>
            </a:extLst>
          </p:cNvPr>
          <p:cNvCxnSpPr>
            <a:cxnSpLocks/>
          </p:cNvCxnSpPr>
          <p:nvPr/>
        </p:nvCxnSpPr>
        <p:spPr>
          <a:xfrm flipH="1" flipV="1">
            <a:off x="7221188" y="4785345"/>
            <a:ext cx="852653" cy="306129"/>
          </a:xfrm>
          <a:prstGeom prst="straightConnector1">
            <a:avLst/>
          </a:prstGeom>
          <a:ln w="9525">
            <a:solidFill>
              <a:srgbClr val="FF8B1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08089AED-DBC5-9B07-57E5-BA734B4FD161}"/>
              </a:ext>
            </a:extLst>
          </p:cNvPr>
          <p:cNvCxnSpPr>
            <a:cxnSpLocks/>
            <a:stCxn id="71" idx="1"/>
          </p:cNvCxnSpPr>
          <p:nvPr/>
        </p:nvCxnSpPr>
        <p:spPr>
          <a:xfrm flipH="1">
            <a:off x="7210765" y="4069260"/>
            <a:ext cx="945671" cy="283587"/>
          </a:xfrm>
          <a:prstGeom prst="straightConnector1">
            <a:avLst/>
          </a:prstGeom>
          <a:ln w="9525">
            <a:solidFill>
              <a:srgbClr val="FF8B1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4A6E39F7-8CAC-01E4-3AD6-448F6A1B00FB}"/>
              </a:ext>
            </a:extLst>
          </p:cNvPr>
          <p:cNvSpPr txBox="1"/>
          <p:nvPr/>
        </p:nvSpPr>
        <p:spPr>
          <a:xfrm>
            <a:off x="3579059" y="5010959"/>
            <a:ext cx="1219200" cy="35043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2399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239994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Nokia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1830 PSI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DFC12E; 400G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013E00D-F65C-308B-7570-B34CCD9E634B}"/>
              </a:ext>
            </a:extLst>
          </p:cNvPr>
          <p:cNvSpPr txBox="1"/>
          <p:nvPr/>
        </p:nvSpPr>
        <p:spPr>
          <a:xfrm>
            <a:off x="6221567" y="5071478"/>
            <a:ext cx="1219200" cy="35043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2399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239994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Nokia 1830 SMS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D4BBC8A-2E62-76FA-45A7-B56E2441FD90}"/>
              </a:ext>
            </a:extLst>
          </p:cNvPr>
          <p:cNvSpPr txBox="1"/>
          <p:nvPr/>
        </p:nvSpPr>
        <p:spPr>
          <a:xfrm>
            <a:off x="8850223" y="1916776"/>
            <a:ext cx="1219200" cy="58805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2399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239994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45554"/>
                </a:solidFill>
                <a:effectLst/>
                <a:uLnTx/>
                <a:uFillTx/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IDQ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45554"/>
                </a:solidFill>
                <a:effectLst/>
                <a:uLnTx/>
                <a:uFillTx/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</a:b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45554"/>
                </a:solidFill>
                <a:effectLst/>
                <a:uLnTx/>
                <a:uFillTx/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Cerberis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45554"/>
                </a:solidFill>
                <a:effectLst/>
                <a:uLnTx/>
                <a:uFillTx/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 XGR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51F859DE-D633-E710-D3E3-5823CDDBCC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0183" y="5195524"/>
            <a:ext cx="715325" cy="715325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EEACE56F-EFFD-8B4C-F576-E3821DAE0821}"/>
              </a:ext>
            </a:extLst>
          </p:cNvPr>
          <p:cNvSpPr txBox="1"/>
          <p:nvPr/>
        </p:nvSpPr>
        <p:spPr>
          <a:xfrm>
            <a:off x="8661977" y="3594332"/>
            <a:ext cx="1219200" cy="58805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2399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239994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45554"/>
                </a:solidFill>
                <a:effectLst/>
                <a:uLnTx/>
                <a:uFillTx/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IDQ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45554"/>
                </a:solidFill>
                <a:effectLst/>
                <a:uLnTx/>
                <a:uFillTx/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45554"/>
                </a:solidFill>
                <a:effectLst/>
                <a:uLnTx/>
                <a:uFillTx/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KMS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76570BD2-4D8C-45C1-6BEA-C9749484DB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0186" y="2191403"/>
            <a:ext cx="750409" cy="43498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C4ACB66B-6332-869A-F8E5-9D6BE32D1E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2320" y="3670866"/>
            <a:ext cx="750409" cy="434983"/>
          </a:xfrm>
          <a:prstGeom prst="rect">
            <a:avLst/>
          </a:prstGeom>
        </p:spPr>
      </p:pic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6CD69999-807B-F4E2-C4AC-D47DC8C2DF68}"/>
              </a:ext>
            </a:extLst>
          </p:cNvPr>
          <p:cNvCxnSpPr>
            <a:cxnSpLocks/>
            <a:stCxn id="71" idx="1"/>
          </p:cNvCxnSpPr>
          <p:nvPr/>
        </p:nvCxnSpPr>
        <p:spPr>
          <a:xfrm flipH="1" flipV="1">
            <a:off x="5664051" y="4066999"/>
            <a:ext cx="2492384" cy="2261"/>
          </a:xfrm>
          <a:prstGeom prst="straightConnector1">
            <a:avLst/>
          </a:prstGeom>
          <a:ln w="9525">
            <a:solidFill>
              <a:srgbClr val="FF8B1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01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A420D7-36EB-B82B-C0A6-F067DD2C8F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dirty="0" err="1"/>
              <a:t>OFCnet</a:t>
            </a:r>
            <a:r>
              <a:rPr lang="en-US" dirty="0"/>
              <a:t> 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3039D-424E-CD19-B101-5EEEA22FB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en-US" dirty="0"/>
              <a:t>GRNET QKD-hybrid demonstration facts 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77B4E86-67D7-6FDB-0C96-86ED28C0DF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4736909" cy="4158640"/>
          </a:xfrm>
        </p:spPr>
        <p:txBody>
          <a:bodyPr/>
          <a:lstStyle/>
          <a:p>
            <a:r>
              <a:rPr lang="en-US" sz="2133" dirty="0"/>
              <a:t>Nokia 1830SMS acts as key orchestrator; both for quantum  (thru KMS) and classic keys</a:t>
            </a:r>
          </a:p>
          <a:p>
            <a:r>
              <a:rPr lang="en-US" sz="2133" dirty="0"/>
              <a:t>KMS attack simulated by disabling KMS, QKD attack by blocking Q-channel</a:t>
            </a:r>
          </a:p>
          <a:p>
            <a:r>
              <a:rPr lang="en-US" sz="2133" dirty="0"/>
              <a:t>Reverts to classic key usage when QK not available</a:t>
            </a:r>
          </a:p>
          <a:p>
            <a:r>
              <a:rPr lang="en-US" sz="2133" dirty="0"/>
              <a:t>Key rotations tested at 1, 5, 15, 60 mins</a:t>
            </a:r>
          </a:p>
          <a:p>
            <a:r>
              <a:rPr lang="en-US" sz="2133" dirty="0"/>
              <a:t>Quantum key buffers with up to 1K keys, exp in 4 hours</a:t>
            </a:r>
          </a:p>
          <a:p>
            <a:endParaRPr lang="en-US" sz="2133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A0FF7E-37A8-7F9F-50E5-1FA283DAD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421" y="1897432"/>
            <a:ext cx="6159400" cy="321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98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57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3ED4113-8BCA-3A06-3C21-F63DACD2F615}"/>
              </a:ext>
            </a:extLst>
          </p:cNvPr>
          <p:cNvGrpSpPr/>
          <p:nvPr/>
        </p:nvGrpSpPr>
        <p:grpSpPr>
          <a:xfrm>
            <a:off x="-1" y="0"/>
            <a:ext cx="10512426" cy="6858000"/>
            <a:chOff x="-1" y="-1"/>
            <a:chExt cx="10512426" cy="685799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367790-7EB1-5CB9-A297-7E66051B54E0}"/>
                </a:ext>
              </a:extLst>
            </p:cNvPr>
            <p:cNvSpPr/>
            <p:nvPr/>
          </p:nvSpPr>
          <p:spPr>
            <a:xfrm>
              <a:off x="0" y="-1"/>
              <a:ext cx="10290875" cy="685799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F6D3D64-E9BF-2708-675B-D40E9C38F31E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0512425" cy="7524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b="1" dirty="0">
                  <a:solidFill>
                    <a:schemeClr val="bg1"/>
                  </a:solidFill>
                </a:rPr>
                <a:t>Program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 descr="A black and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692847B1-242D-5C7A-1866-01FC69D99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926757"/>
              <a:ext cx="10303601" cy="5807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8486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7B5C8-1F38-5FBE-F623-A1D5FAC3B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82C483-A0B1-0EAA-C667-4D3E38106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8" y="497754"/>
            <a:ext cx="9870628" cy="997960"/>
          </a:xfrm>
        </p:spPr>
        <p:txBody>
          <a:bodyPr/>
          <a:lstStyle/>
          <a:p>
            <a:r>
              <a:rPr lang="en-GB" dirty="0"/>
              <a:t>IDQ’s comprehensive range of Quantum Key Distribution solutions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62B8D4-8EA0-4178-2767-A6A182A768E8}"/>
              </a:ext>
            </a:extLst>
          </p:cNvPr>
          <p:cNvGrpSpPr/>
          <p:nvPr/>
        </p:nvGrpSpPr>
        <p:grpSpPr>
          <a:xfrm>
            <a:off x="2250239" y="2545828"/>
            <a:ext cx="7691522" cy="4109678"/>
            <a:chOff x="1526208" y="1546301"/>
            <a:chExt cx="9132274" cy="4879490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F8FC1E84-2150-474B-6240-0139ADDF9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50240" y="2399080"/>
              <a:ext cx="7087122" cy="4026711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944BF5A-E54A-B67C-0A32-19702049F80D}"/>
                </a:ext>
              </a:extLst>
            </p:cNvPr>
            <p:cNvGrpSpPr/>
            <p:nvPr/>
          </p:nvGrpSpPr>
          <p:grpSpPr>
            <a:xfrm>
              <a:off x="1526208" y="1546301"/>
              <a:ext cx="9132274" cy="3960408"/>
              <a:chOff x="1526208" y="1546301"/>
              <a:chExt cx="9132274" cy="3960408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22DCBA-B279-8C1B-E3DC-C02977FED5C8}"/>
                  </a:ext>
                </a:extLst>
              </p:cNvPr>
              <p:cNvSpPr txBox="1"/>
              <p:nvPr/>
            </p:nvSpPr>
            <p:spPr>
              <a:xfrm>
                <a:off x="5511536" y="4305765"/>
                <a:ext cx="1178584" cy="365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Backbone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8B135C6-D7FF-E9BA-D395-7FAFE89C1D61}"/>
                  </a:ext>
                </a:extLst>
              </p:cNvPr>
              <p:cNvGrpSpPr/>
              <p:nvPr/>
            </p:nvGrpSpPr>
            <p:grpSpPr>
              <a:xfrm>
                <a:off x="1599832" y="4512296"/>
                <a:ext cx="824853" cy="824853"/>
                <a:chOff x="829561" y="2470311"/>
                <a:chExt cx="824853" cy="824853"/>
              </a:xfrm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2198A1F4-31E8-9C27-2716-4B936E0AC5AE}"/>
                    </a:ext>
                  </a:extLst>
                </p:cNvPr>
                <p:cNvSpPr/>
                <p:nvPr/>
              </p:nvSpPr>
              <p:spPr>
                <a:xfrm>
                  <a:off x="829561" y="2470311"/>
                  <a:ext cx="824853" cy="8248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56565A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pic>
              <p:nvPicPr>
                <p:cNvPr id="34" name="Graphic 33" descr="Building with solid fill">
                  <a:extLst>
                    <a:ext uri="{FF2B5EF4-FFF2-40B4-BE49-F238E27FC236}">
                      <a16:creationId xmlns:a16="http://schemas.microsoft.com/office/drawing/2014/main" id="{A93D48CC-4833-926B-C9ED-0F784C2B4A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3390" y="2654140"/>
                  <a:ext cx="457193" cy="457193"/>
                </a:xfrm>
                <a:prstGeom prst="rect">
                  <a:avLst/>
                </a:prstGeom>
              </p:spPr>
            </p:pic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4622160-2F1B-D3B3-AB24-7E428010AF30}"/>
                  </a:ext>
                </a:extLst>
              </p:cNvPr>
              <p:cNvGrpSpPr/>
              <p:nvPr/>
            </p:nvGrpSpPr>
            <p:grpSpPr>
              <a:xfrm>
                <a:off x="9757039" y="4517233"/>
                <a:ext cx="824853" cy="824853"/>
                <a:chOff x="829561" y="2470311"/>
                <a:chExt cx="824853" cy="824853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D78AA786-D54A-8752-A0A2-A2322E1C70DE}"/>
                    </a:ext>
                  </a:extLst>
                </p:cNvPr>
                <p:cNvSpPr/>
                <p:nvPr/>
              </p:nvSpPr>
              <p:spPr>
                <a:xfrm>
                  <a:off x="829561" y="2470311"/>
                  <a:ext cx="824853" cy="8248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56565A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pic>
              <p:nvPicPr>
                <p:cNvPr id="32" name="Graphic 31" descr="Building with solid fill">
                  <a:extLst>
                    <a:ext uri="{FF2B5EF4-FFF2-40B4-BE49-F238E27FC236}">
                      <a16:creationId xmlns:a16="http://schemas.microsoft.com/office/drawing/2014/main" id="{1E78433B-CDF5-EB14-584E-EC27161D6C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3390" y="2654140"/>
                  <a:ext cx="457193" cy="457193"/>
                </a:xfrm>
                <a:prstGeom prst="rect">
                  <a:avLst/>
                </a:prstGeom>
              </p:spPr>
            </p:pic>
          </p:grp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E939E68E-7078-5326-566D-DDFF13C113C7}"/>
                  </a:ext>
                </a:extLst>
              </p:cNvPr>
              <p:cNvCxnSpPr>
                <a:cxnSpLocks/>
                <a:stCxn id="30" idx="1"/>
                <a:endCxn id="34" idx="3"/>
              </p:cNvCxnSpPr>
              <p:nvPr/>
            </p:nvCxnSpPr>
            <p:spPr>
              <a:xfrm flipH="1">
                <a:off x="2240854" y="3900150"/>
                <a:ext cx="3597979" cy="1024572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96326729-CE18-ECC5-02CA-8B026F16455A}"/>
                  </a:ext>
                </a:extLst>
              </p:cNvPr>
              <p:cNvCxnSpPr>
                <a:cxnSpLocks/>
                <a:stCxn id="30" idx="3"/>
                <a:endCxn id="32" idx="1"/>
              </p:cNvCxnSpPr>
              <p:nvPr/>
            </p:nvCxnSpPr>
            <p:spPr>
              <a:xfrm>
                <a:off x="6353164" y="3900150"/>
                <a:ext cx="3587704" cy="102950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E20A321-CFC3-641E-04E0-6129F7CF0F3A}"/>
                  </a:ext>
                </a:extLst>
              </p:cNvPr>
              <p:cNvCxnSpPr>
                <a:cxnSpLocks/>
                <a:stCxn id="28" idx="1"/>
                <a:endCxn id="26" idx="3"/>
              </p:cNvCxnSpPr>
              <p:nvPr/>
            </p:nvCxnSpPr>
            <p:spPr>
              <a:xfrm flipH="1" flipV="1">
                <a:off x="4051777" y="4492948"/>
                <a:ext cx="1787056" cy="601334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AB3DC07-1964-5511-86E4-FD731F6F1BDA}"/>
                  </a:ext>
                </a:extLst>
              </p:cNvPr>
              <p:cNvCxnSpPr>
                <a:cxnSpLocks/>
                <a:stCxn id="24" idx="1"/>
                <a:endCxn id="28" idx="3"/>
              </p:cNvCxnSpPr>
              <p:nvPr/>
            </p:nvCxnSpPr>
            <p:spPr>
              <a:xfrm flipH="1">
                <a:off x="6353164" y="4492948"/>
                <a:ext cx="1776782" cy="601334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C637F36E-D8BA-5D9D-2EDC-EE00BDE9DF0E}"/>
                  </a:ext>
                </a:extLst>
              </p:cNvPr>
              <p:cNvGrpSpPr/>
              <p:nvPr/>
            </p:nvGrpSpPr>
            <p:grpSpPr>
              <a:xfrm>
                <a:off x="5683573" y="3487724"/>
                <a:ext cx="824853" cy="824853"/>
                <a:chOff x="198890" y="5076444"/>
                <a:chExt cx="824853" cy="824853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73295EBD-F532-DE5A-B36B-188C2959071E}"/>
                    </a:ext>
                  </a:extLst>
                </p:cNvPr>
                <p:cNvSpPr/>
                <p:nvPr/>
              </p:nvSpPr>
              <p:spPr>
                <a:xfrm>
                  <a:off x="198890" y="5076444"/>
                  <a:ext cx="824853" cy="8248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pic>
              <p:nvPicPr>
                <p:cNvPr id="30" name="Graphic 29" descr="Server with solid fill">
                  <a:extLst>
                    <a:ext uri="{FF2B5EF4-FFF2-40B4-BE49-F238E27FC236}">
                      <a16:creationId xmlns:a16="http://schemas.microsoft.com/office/drawing/2014/main" id="{197A64CA-4584-15B6-F93D-CD178A2FB2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4150" y="5231704"/>
                  <a:ext cx="514331" cy="514331"/>
                </a:xfrm>
                <a:prstGeom prst="rect">
                  <a:avLst/>
                </a:prstGeom>
              </p:spPr>
            </p:pic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AF68FB7-BC1A-58F7-275F-1F4530AA0D38}"/>
                  </a:ext>
                </a:extLst>
              </p:cNvPr>
              <p:cNvGrpSpPr/>
              <p:nvPr/>
            </p:nvGrpSpPr>
            <p:grpSpPr>
              <a:xfrm>
                <a:off x="5683573" y="4681856"/>
                <a:ext cx="824853" cy="824853"/>
                <a:chOff x="198890" y="5076444"/>
                <a:chExt cx="824853" cy="824853"/>
              </a:xfrm>
            </p:grpSpPr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8A80FBE6-8005-47D5-4EB1-F90D2AE54AA2}"/>
                    </a:ext>
                  </a:extLst>
                </p:cNvPr>
                <p:cNvSpPr/>
                <p:nvPr/>
              </p:nvSpPr>
              <p:spPr>
                <a:xfrm>
                  <a:off x="198890" y="5076444"/>
                  <a:ext cx="824853" cy="8248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pic>
              <p:nvPicPr>
                <p:cNvPr id="28" name="Graphic 27" descr="Server with solid fill">
                  <a:extLst>
                    <a:ext uri="{FF2B5EF4-FFF2-40B4-BE49-F238E27FC236}">
                      <a16:creationId xmlns:a16="http://schemas.microsoft.com/office/drawing/2014/main" id="{281BD0E3-DFD2-F1EA-BE7C-927077C403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4150" y="5231704"/>
                  <a:ext cx="514331" cy="514331"/>
                </a:xfrm>
                <a:prstGeom prst="rect">
                  <a:avLst/>
                </a:prstGeom>
              </p:spPr>
            </p:pic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C9DA498-A238-8BBC-6ECF-70AD1A601234}"/>
                  </a:ext>
                </a:extLst>
              </p:cNvPr>
              <p:cNvGrpSpPr/>
              <p:nvPr/>
            </p:nvGrpSpPr>
            <p:grpSpPr>
              <a:xfrm>
                <a:off x="3382186" y="4080522"/>
                <a:ext cx="824853" cy="824853"/>
                <a:chOff x="198890" y="5076444"/>
                <a:chExt cx="824853" cy="824853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39A48E89-8C4C-F9DA-FDC3-E696F3C05EEF}"/>
                    </a:ext>
                  </a:extLst>
                </p:cNvPr>
                <p:cNvSpPr/>
                <p:nvPr/>
              </p:nvSpPr>
              <p:spPr>
                <a:xfrm>
                  <a:off x="198890" y="5076444"/>
                  <a:ext cx="824853" cy="8248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pic>
              <p:nvPicPr>
                <p:cNvPr id="26" name="Graphic 25" descr="Server with solid fill">
                  <a:extLst>
                    <a:ext uri="{FF2B5EF4-FFF2-40B4-BE49-F238E27FC236}">
                      <a16:creationId xmlns:a16="http://schemas.microsoft.com/office/drawing/2014/main" id="{022A2C28-40CF-1CA4-9A4E-8E1CEE5DDA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4150" y="5231704"/>
                  <a:ext cx="514331" cy="514331"/>
                </a:xfrm>
                <a:prstGeom prst="rect">
                  <a:avLst/>
                </a:prstGeom>
              </p:spPr>
            </p:pic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1C1EE02-23CF-3600-B514-E93418611A2C}"/>
                  </a:ext>
                </a:extLst>
              </p:cNvPr>
              <p:cNvGrpSpPr/>
              <p:nvPr/>
            </p:nvGrpSpPr>
            <p:grpSpPr>
              <a:xfrm>
                <a:off x="7974686" y="4080522"/>
                <a:ext cx="824853" cy="824853"/>
                <a:chOff x="198890" y="5076444"/>
                <a:chExt cx="824853" cy="824853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16058BCA-95D7-0CD2-3BAE-87FCEF05B16A}"/>
                    </a:ext>
                  </a:extLst>
                </p:cNvPr>
                <p:cNvSpPr/>
                <p:nvPr/>
              </p:nvSpPr>
              <p:spPr>
                <a:xfrm>
                  <a:off x="198890" y="5076444"/>
                  <a:ext cx="824853" cy="8248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pic>
              <p:nvPicPr>
                <p:cNvPr id="24" name="Graphic 23" descr="Server with solid fill">
                  <a:extLst>
                    <a:ext uri="{FF2B5EF4-FFF2-40B4-BE49-F238E27FC236}">
                      <a16:creationId xmlns:a16="http://schemas.microsoft.com/office/drawing/2014/main" id="{D64269E6-150A-DC78-B192-431D949014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4150" y="5231704"/>
                  <a:ext cx="514331" cy="514331"/>
                </a:xfrm>
                <a:prstGeom prst="rect">
                  <a:avLst/>
                </a:prstGeom>
              </p:spPr>
            </p:pic>
          </p:grpSp>
          <p:pic>
            <p:nvPicPr>
              <p:cNvPr id="17" name="Picture 16" descr="A picture containing text, electronics, businesscard&#10;&#10;Description automatically generated">
                <a:extLst>
                  <a:ext uri="{FF2B5EF4-FFF2-40B4-BE49-F238E27FC236}">
                    <a16:creationId xmlns:a16="http://schemas.microsoft.com/office/drawing/2014/main" id="{A5440BA4-C218-9D86-C22C-DB326C96AF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21228" y="1546301"/>
                <a:ext cx="3759200" cy="2103120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text, electronics&#10;&#10;Description automatically generated">
                <a:extLst>
                  <a:ext uri="{FF2B5EF4-FFF2-40B4-BE49-F238E27FC236}">
                    <a16:creationId xmlns:a16="http://schemas.microsoft.com/office/drawing/2014/main" id="{E4DC6401-5225-0599-35C3-387796EED3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55596" y="3089767"/>
                <a:ext cx="1802886" cy="1008505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0A8B617-167E-AD89-1E08-786F7D3F6BF3}"/>
                  </a:ext>
                </a:extLst>
              </p:cNvPr>
              <p:cNvSpPr txBox="1"/>
              <p:nvPr/>
            </p:nvSpPr>
            <p:spPr>
              <a:xfrm rot="20652833">
                <a:off x="2244031" y="4396212"/>
                <a:ext cx="1178584" cy="328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Last mile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49944AD-9263-011A-E0B1-47FC8302A656}"/>
                  </a:ext>
                </a:extLst>
              </p:cNvPr>
              <p:cNvSpPr txBox="1"/>
              <p:nvPr/>
            </p:nvSpPr>
            <p:spPr>
              <a:xfrm rot="969095">
                <a:off x="8716600" y="4385909"/>
                <a:ext cx="1178584" cy="328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Last mile</a:t>
                </a:r>
              </a:p>
            </p:txBody>
          </p:sp>
          <p:pic>
            <p:nvPicPr>
              <p:cNvPr id="21" name="Picture 20" descr="A picture containing text, electronics&#10;&#10;Description automatically generated">
                <a:extLst>
                  <a:ext uri="{FF2B5EF4-FFF2-40B4-BE49-F238E27FC236}">
                    <a16:creationId xmlns:a16="http://schemas.microsoft.com/office/drawing/2014/main" id="{672119F7-DA39-5F72-8CCB-8124E40FC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26208" y="3091367"/>
                <a:ext cx="1802886" cy="1008505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58DE99C-EA16-7DC8-1B39-FD62B8C88783}"/>
                  </a:ext>
                </a:extLst>
              </p:cNvPr>
              <p:cNvSpPr txBox="1"/>
              <p:nvPr/>
            </p:nvSpPr>
            <p:spPr>
              <a:xfrm>
                <a:off x="7167119" y="1751234"/>
                <a:ext cx="1350340" cy="365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Clavis XG</a:t>
                </a:r>
              </a:p>
            </p:txBody>
          </p:sp>
        </p:grpSp>
      </p:grp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D74D231C-D30D-26C2-064A-0B1E8A6C214C}"/>
              </a:ext>
            </a:extLst>
          </p:cNvPr>
          <p:cNvSpPr txBox="1">
            <a:spLocks/>
          </p:cNvSpPr>
          <p:nvPr/>
        </p:nvSpPr>
        <p:spPr>
          <a:xfrm>
            <a:off x="974690" y="1532803"/>
            <a:ext cx="10645810" cy="881165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Proven and highly reliable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Designed for complex topologies and large-scale deployments</a:t>
            </a: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6BE22C8B-61BA-348D-40AE-26362C36FA1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1500" y="1610868"/>
            <a:ext cx="200228" cy="200228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698CB9F3-43FA-DB8F-E099-0BB70913444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1500" y="1924060"/>
            <a:ext cx="200228" cy="20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5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4F04C0-72A8-4149-9400-9FB952BDEFC1}"/>
              </a:ext>
            </a:extLst>
          </p:cNvPr>
          <p:cNvCxnSpPr>
            <a:cxnSpLocks/>
          </p:cNvCxnSpPr>
          <p:nvPr/>
        </p:nvCxnSpPr>
        <p:spPr>
          <a:xfrm flipH="1" flipV="1">
            <a:off x="8536596" y="2150090"/>
            <a:ext cx="1605603" cy="9356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B148C2-BC0C-4718-9B81-11622BCABDD4}"/>
              </a:ext>
            </a:extLst>
          </p:cNvPr>
          <p:cNvCxnSpPr>
            <a:cxnSpLocks/>
          </p:cNvCxnSpPr>
          <p:nvPr/>
        </p:nvCxnSpPr>
        <p:spPr>
          <a:xfrm flipH="1">
            <a:off x="9207763" y="2309807"/>
            <a:ext cx="961838" cy="1013324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5A46DE-264F-4BA5-8F9A-FDE1BE426A59}"/>
              </a:ext>
            </a:extLst>
          </p:cNvPr>
          <p:cNvCxnSpPr>
            <a:cxnSpLocks/>
          </p:cNvCxnSpPr>
          <p:nvPr/>
        </p:nvCxnSpPr>
        <p:spPr>
          <a:xfrm flipH="1">
            <a:off x="9218787" y="3507485"/>
            <a:ext cx="3434" cy="1224841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B1AF8CD-7E11-4413-B9E3-F4188CC14EA7}"/>
              </a:ext>
            </a:extLst>
          </p:cNvPr>
          <p:cNvCxnSpPr>
            <a:cxnSpLocks/>
          </p:cNvCxnSpPr>
          <p:nvPr/>
        </p:nvCxnSpPr>
        <p:spPr>
          <a:xfrm flipH="1" flipV="1">
            <a:off x="8513133" y="3287124"/>
            <a:ext cx="628472" cy="6341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F411EB-AFF7-4700-96F5-82145CDB8AD6}"/>
              </a:ext>
            </a:extLst>
          </p:cNvPr>
          <p:cNvCxnSpPr>
            <a:cxnSpLocks/>
          </p:cNvCxnSpPr>
          <p:nvPr/>
        </p:nvCxnSpPr>
        <p:spPr>
          <a:xfrm flipH="1" flipV="1">
            <a:off x="7990339" y="2934016"/>
            <a:ext cx="363076" cy="286951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22D69D0-9807-40A8-8DFB-A1E8F89291B4}"/>
              </a:ext>
            </a:extLst>
          </p:cNvPr>
          <p:cNvCxnSpPr>
            <a:cxnSpLocks/>
          </p:cNvCxnSpPr>
          <p:nvPr/>
        </p:nvCxnSpPr>
        <p:spPr>
          <a:xfrm flipV="1">
            <a:off x="7896779" y="2216248"/>
            <a:ext cx="480098" cy="624207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4C25C24-2D9E-4B3A-97DD-681EEF584ACC}"/>
              </a:ext>
            </a:extLst>
          </p:cNvPr>
          <p:cNvCxnSpPr>
            <a:cxnSpLocks/>
          </p:cNvCxnSpPr>
          <p:nvPr/>
        </p:nvCxnSpPr>
        <p:spPr>
          <a:xfrm flipH="1" flipV="1">
            <a:off x="9306545" y="2080701"/>
            <a:ext cx="300758" cy="3742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9744F84-16A3-40D3-BC57-34D64890EAE6}"/>
              </a:ext>
            </a:extLst>
          </p:cNvPr>
          <p:cNvCxnSpPr>
            <a:cxnSpLocks/>
          </p:cNvCxnSpPr>
          <p:nvPr/>
        </p:nvCxnSpPr>
        <p:spPr>
          <a:xfrm flipH="1">
            <a:off x="7961711" y="2085112"/>
            <a:ext cx="1163514" cy="37605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B03A0F3-4FD9-44B0-B9EB-253870F75D13}"/>
              </a:ext>
            </a:extLst>
          </p:cNvPr>
          <p:cNvCxnSpPr>
            <a:cxnSpLocks/>
          </p:cNvCxnSpPr>
          <p:nvPr/>
        </p:nvCxnSpPr>
        <p:spPr>
          <a:xfrm flipH="1">
            <a:off x="7680740" y="2554722"/>
            <a:ext cx="140631" cy="61769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2CDF048-A605-43E4-8C10-C0EF9F7A82DC}"/>
              </a:ext>
            </a:extLst>
          </p:cNvPr>
          <p:cNvCxnSpPr>
            <a:cxnSpLocks/>
          </p:cNvCxnSpPr>
          <p:nvPr/>
        </p:nvCxnSpPr>
        <p:spPr>
          <a:xfrm>
            <a:off x="7680739" y="3359538"/>
            <a:ext cx="96674" cy="16493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B1789DE6-8644-4A28-AA47-FB4BA0235741}"/>
              </a:ext>
            </a:extLst>
          </p:cNvPr>
          <p:cNvCxnSpPr>
            <a:cxnSpLocks/>
          </p:cNvCxnSpPr>
          <p:nvPr/>
        </p:nvCxnSpPr>
        <p:spPr>
          <a:xfrm flipV="1">
            <a:off x="8886827" y="3596352"/>
            <a:ext cx="686258" cy="2659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4475B55D-7471-4FC7-9E75-8AE148063CEE}"/>
              </a:ext>
            </a:extLst>
          </p:cNvPr>
          <p:cNvCxnSpPr>
            <a:cxnSpLocks/>
          </p:cNvCxnSpPr>
          <p:nvPr/>
        </p:nvCxnSpPr>
        <p:spPr>
          <a:xfrm flipH="1">
            <a:off x="8836281" y="3716507"/>
            <a:ext cx="3767" cy="66896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9C4290FB-90C0-470E-BDBD-B03A25BA631E}"/>
              </a:ext>
            </a:extLst>
          </p:cNvPr>
          <p:cNvCxnSpPr>
            <a:cxnSpLocks/>
          </p:cNvCxnSpPr>
          <p:nvPr/>
        </p:nvCxnSpPr>
        <p:spPr>
          <a:xfrm>
            <a:off x="8929841" y="4572594"/>
            <a:ext cx="577893" cy="1697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C4E762CD-339A-4FC4-98CF-89E69C01D124}"/>
              </a:ext>
            </a:extLst>
          </p:cNvPr>
          <p:cNvCxnSpPr>
            <a:cxnSpLocks/>
          </p:cNvCxnSpPr>
          <p:nvPr/>
        </p:nvCxnSpPr>
        <p:spPr>
          <a:xfrm flipV="1">
            <a:off x="9601294" y="3689913"/>
            <a:ext cx="18572" cy="71253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D691B59C-0E35-4053-B223-0D30525D6D2E}"/>
              </a:ext>
            </a:extLst>
          </p:cNvPr>
          <p:cNvCxnSpPr>
            <a:cxnSpLocks/>
          </p:cNvCxnSpPr>
          <p:nvPr/>
        </p:nvCxnSpPr>
        <p:spPr>
          <a:xfrm flipH="1">
            <a:off x="9666646" y="2118126"/>
            <a:ext cx="34218" cy="147822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02E54090-9F9D-4554-B8C1-949A7F6E4110}"/>
              </a:ext>
            </a:extLst>
          </p:cNvPr>
          <p:cNvCxnSpPr>
            <a:cxnSpLocks/>
          </p:cNvCxnSpPr>
          <p:nvPr/>
        </p:nvCxnSpPr>
        <p:spPr>
          <a:xfrm flipV="1">
            <a:off x="7870974" y="3287124"/>
            <a:ext cx="455038" cy="237350"/>
          </a:xfrm>
          <a:prstGeom prst="line">
            <a:avLst/>
          </a:prstGeom>
          <a:ln w="19050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01B5F452-69EB-4731-BC74-DD97A42D1217}"/>
              </a:ext>
            </a:extLst>
          </p:cNvPr>
          <p:cNvCxnSpPr>
            <a:cxnSpLocks/>
          </p:cNvCxnSpPr>
          <p:nvPr/>
        </p:nvCxnSpPr>
        <p:spPr>
          <a:xfrm flipV="1">
            <a:off x="8886828" y="3439748"/>
            <a:ext cx="278627" cy="183199"/>
          </a:xfrm>
          <a:prstGeom prst="line">
            <a:avLst/>
          </a:prstGeom>
          <a:ln w="19050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FE184ECA-6E99-4711-9F03-E2BD9014A0C9}"/>
              </a:ext>
            </a:extLst>
          </p:cNvPr>
          <p:cNvCxnSpPr>
            <a:cxnSpLocks/>
          </p:cNvCxnSpPr>
          <p:nvPr/>
        </p:nvCxnSpPr>
        <p:spPr>
          <a:xfrm>
            <a:off x="8836281" y="4572595"/>
            <a:ext cx="292381" cy="254311"/>
          </a:xfrm>
          <a:prstGeom prst="line">
            <a:avLst/>
          </a:prstGeom>
          <a:ln w="19050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ity&#10;&#10;Description automatically generated">
            <a:extLst>
              <a:ext uri="{FF2B5EF4-FFF2-40B4-BE49-F238E27FC236}">
                <a16:creationId xmlns:a16="http://schemas.microsoft.com/office/drawing/2014/main" id="{EBC9AA12-C69A-4D67-BBC3-744F8DD166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81444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E57899-803C-4485-9C40-3EA780B53A71}"/>
              </a:ext>
            </a:extLst>
          </p:cNvPr>
          <p:cNvSpPr/>
          <p:nvPr/>
        </p:nvSpPr>
        <p:spPr>
          <a:xfrm>
            <a:off x="0" y="0"/>
            <a:ext cx="4581444" cy="6858000"/>
          </a:xfrm>
          <a:prstGeom prst="rect">
            <a:avLst/>
          </a:prstGeom>
          <a:solidFill>
            <a:schemeClr val="tx2">
              <a:alpha val="78108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415D8AB5-B3D9-4E9E-91A5-59503EABB7E2}"/>
              </a:ext>
            </a:extLst>
          </p:cNvPr>
          <p:cNvSpPr/>
          <p:nvPr/>
        </p:nvSpPr>
        <p:spPr>
          <a:xfrm>
            <a:off x="4411154" y="4535749"/>
            <a:ext cx="2357509" cy="571611"/>
          </a:xfrm>
          <a:prstGeom prst="roundRect">
            <a:avLst/>
          </a:prstGeom>
          <a:solidFill>
            <a:schemeClr val="bg1">
              <a:lumMod val="95000"/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44F1110A-F9C2-407C-90D8-3A77E510B558}"/>
              </a:ext>
            </a:extLst>
          </p:cNvPr>
          <p:cNvSpPr/>
          <p:nvPr/>
        </p:nvSpPr>
        <p:spPr>
          <a:xfrm>
            <a:off x="4411154" y="3155548"/>
            <a:ext cx="2357509" cy="561010"/>
          </a:xfrm>
          <a:prstGeom prst="roundRect">
            <a:avLst/>
          </a:prstGeom>
          <a:solidFill>
            <a:schemeClr val="bg1">
              <a:lumMod val="95000"/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E50E7205-74F8-4E59-BCFA-47DA17710D1A}"/>
              </a:ext>
            </a:extLst>
          </p:cNvPr>
          <p:cNvSpPr/>
          <p:nvPr/>
        </p:nvSpPr>
        <p:spPr>
          <a:xfrm>
            <a:off x="4411154" y="1745789"/>
            <a:ext cx="2357509" cy="582212"/>
          </a:xfrm>
          <a:prstGeom prst="roundRect">
            <a:avLst/>
          </a:prstGeom>
          <a:solidFill>
            <a:schemeClr val="bg1">
              <a:lumMod val="95000"/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DEA8D5-2AE2-47E1-9BA6-75C61384E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650" y="837956"/>
            <a:ext cx="2749632" cy="1490339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Korean National Convergence Network Project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1C45ED6-06AC-4D4A-8B3C-EA4464224CE5}"/>
              </a:ext>
            </a:extLst>
          </p:cNvPr>
          <p:cNvSpPr/>
          <p:nvPr/>
        </p:nvSpPr>
        <p:spPr>
          <a:xfrm>
            <a:off x="5149480" y="1820587"/>
            <a:ext cx="144208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C1E2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2000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C1E2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C1E2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kilometers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0BD24AF-0E27-449C-B23D-3303F4AE340F}"/>
              </a:ext>
            </a:extLst>
          </p:cNvPr>
          <p:cNvSpPr/>
          <p:nvPr/>
        </p:nvSpPr>
        <p:spPr>
          <a:xfrm>
            <a:off x="5160988" y="3218859"/>
            <a:ext cx="142990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C1E2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 government organizations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2A78975-6757-4486-9ED0-B41405E569A1}"/>
              </a:ext>
            </a:extLst>
          </p:cNvPr>
          <p:cNvSpPr/>
          <p:nvPr/>
        </p:nvSpPr>
        <p:spPr>
          <a:xfrm>
            <a:off x="5149481" y="4616829"/>
            <a:ext cx="144208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1C1E2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Security, stability &amp; efficiency</a:t>
            </a:r>
          </a:p>
        </p:txBody>
      </p:sp>
      <p:sp>
        <p:nvSpPr>
          <p:cNvPr id="147" name="Freeform 295">
            <a:extLst>
              <a:ext uri="{FF2B5EF4-FFF2-40B4-BE49-F238E27FC236}">
                <a16:creationId xmlns:a16="http://schemas.microsoft.com/office/drawing/2014/main" id="{F8F47523-C5CD-4994-B857-4A17196E25C6}"/>
              </a:ext>
            </a:extLst>
          </p:cNvPr>
          <p:cNvSpPr>
            <a:spLocks/>
          </p:cNvSpPr>
          <p:nvPr/>
        </p:nvSpPr>
        <p:spPr bwMode="auto">
          <a:xfrm>
            <a:off x="4466072" y="3522336"/>
            <a:ext cx="11820" cy="11820"/>
          </a:xfrm>
          <a:custGeom>
            <a:avLst/>
            <a:gdLst>
              <a:gd name="T0" fmla="*/ 19 w 37"/>
              <a:gd name="T1" fmla="*/ 0 h 39"/>
              <a:gd name="T2" fmla="*/ 15 w 37"/>
              <a:gd name="T3" fmla="*/ 1 h 39"/>
              <a:gd name="T4" fmla="*/ 12 w 37"/>
              <a:gd name="T5" fmla="*/ 2 h 39"/>
              <a:gd name="T6" fmla="*/ 8 w 37"/>
              <a:gd name="T7" fmla="*/ 4 h 39"/>
              <a:gd name="T8" fmla="*/ 5 w 37"/>
              <a:gd name="T9" fmla="*/ 6 h 39"/>
              <a:gd name="T10" fmla="*/ 3 w 37"/>
              <a:gd name="T11" fmla="*/ 9 h 39"/>
              <a:gd name="T12" fmla="*/ 1 w 37"/>
              <a:gd name="T13" fmla="*/ 13 h 39"/>
              <a:gd name="T14" fmla="*/ 0 w 37"/>
              <a:gd name="T15" fmla="*/ 16 h 39"/>
              <a:gd name="T16" fmla="*/ 0 w 37"/>
              <a:gd name="T17" fmla="*/ 20 h 39"/>
              <a:gd name="T18" fmla="*/ 0 w 37"/>
              <a:gd name="T19" fmla="*/ 23 h 39"/>
              <a:gd name="T20" fmla="*/ 1 w 37"/>
              <a:gd name="T21" fmla="*/ 28 h 39"/>
              <a:gd name="T22" fmla="*/ 3 w 37"/>
              <a:gd name="T23" fmla="*/ 31 h 39"/>
              <a:gd name="T24" fmla="*/ 5 w 37"/>
              <a:gd name="T25" fmla="*/ 33 h 39"/>
              <a:gd name="T26" fmla="*/ 8 w 37"/>
              <a:gd name="T27" fmla="*/ 36 h 39"/>
              <a:gd name="T28" fmla="*/ 12 w 37"/>
              <a:gd name="T29" fmla="*/ 37 h 39"/>
              <a:gd name="T30" fmla="*/ 15 w 37"/>
              <a:gd name="T31" fmla="*/ 39 h 39"/>
              <a:gd name="T32" fmla="*/ 19 w 37"/>
              <a:gd name="T33" fmla="*/ 39 h 39"/>
              <a:gd name="T34" fmla="*/ 22 w 37"/>
              <a:gd name="T35" fmla="*/ 38 h 39"/>
              <a:gd name="T36" fmla="*/ 27 w 37"/>
              <a:gd name="T37" fmla="*/ 37 h 39"/>
              <a:gd name="T38" fmla="*/ 30 w 37"/>
              <a:gd name="T39" fmla="*/ 36 h 39"/>
              <a:gd name="T40" fmla="*/ 32 w 37"/>
              <a:gd name="T41" fmla="*/ 33 h 39"/>
              <a:gd name="T42" fmla="*/ 34 w 37"/>
              <a:gd name="T43" fmla="*/ 31 h 39"/>
              <a:gd name="T44" fmla="*/ 36 w 37"/>
              <a:gd name="T45" fmla="*/ 28 h 39"/>
              <a:gd name="T46" fmla="*/ 37 w 37"/>
              <a:gd name="T47" fmla="*/ 23 h 39"/>
              <a:gd name="T48" fmla="*/ 37 w 37"/>
              <a:gd name="T49" fmla="*/ 20 h 39"/>
              <a:gd name="T50" fmla="*/ 37 w 37"/>
              <a:gd name="T51" fmla="*/ 16 h 39"/>
              <a:gd name="T52" fmla="*/ 36 w 37"/>
              <a:gd name="T53" fmla="*/ 13 h 39"/>
              <a:gd name="T54" fmla="*/ 34 w 37"/>
              <a:gd name="T55" fmla="*/ 9 h 39"/>
              <a:gd name="T56" fmla="*/ 32 w 37"/>
              <a:gd name="T57" fmla="*/ 6 h 39"/>
              <a:gd name="T58" fmla="*/ 30 w 37"/>
              <a:gd name="T59" fmla="*/ 4 h 39"/>
              <a:gd name="T60" fmla="*/ 27 w 37"/>
              <a:gd name="T61" fmla="*/ 2 h 39"/>
              <a:gd name="T62" fmla="*/ 22 w 37"/>
              <a:gd name="T63" fmla="*/ 1 h 39"/>
              <a:gd name="T64" fmla="*/ 19 w 37"/>
              <a:gd name="T65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7" h="39">
                <a:moveTo>
                  <a:pt x="19" y="0"/>
                </a:moveTo>
                <a:lnTo>
                  <a:pt x="15" y="1"/>
                </a:lnTo>
                <a:lnTo>
                  <a:pt x="12" y="2"/>
                </a:lnTo>
                <a:lnTo>
                  <a:pt x="8" y="4"/>
                </a:lnTo>
                <a:lnTo>
                  <a:pt x="5" y="6"/>
                </a:lnTo>
                <a:lnTo>
                  <a:pt x="3" y="9"/>
                </a:lnTo>
                <a:lnTo>
                  <a:pt x="1" y="13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8"/>
                </a:lnTo>
                <a:lnTo>
                  <a:pt x="3" y="31"/>
                </a:lnTo>
                <a:lnTo>
                  <a:pt x="5" y="33"/>
                </a:lnTo>
                <a:lnTo>
                  <a:pt x="8" y="36"/>
                </a:lnTo>
                <a:lnTo>
                  <a:pt x="12" y="37"/>
                </a:lnTo>
                <a:lnTo>
                  <a:pt x="15" y="39"/>
                </a:lnTo>
                <a:lnTo>
                  <a:pt x="19" y="39"/>
                </a:lnTo>
                <a:lnTo>
                  <a:pt x="22" y="38"/>
                </a:lnTo>
                <a:lnTo>
                  <a:pt x="27" y="37"/>
                </a:lnTo>
                <a:lnTo>
                  <a:pt x="30" y="36"/>
                </a:lnTo>
                <a:lnTo>
                  <a:pt x="32" y="33"/>
                </a:lnTo>
                <a:lnTo>
                  <a:pt x="34" y="31"/>
                </a:lnTo>
                <a:lnTo>
                  <a:pt x="36" y="28"/>
                </a:lnTo>
                <a:lnTo>
                  <a:pt x="37" y="23"/>
                </a:lnTo>
                <a:lnTo>
                  <a:pt x="37" y="20"/>
                </a:lnTo>
                <a:lnTo>
                  <a:pt x="37" y="16"/>
                </a:lnTo>
                <a:lnTo>
                  <a:pt x="36" y="13"/>
                </a:lnTo>
                <a:lnTo>
                  <a:pt x="34" y="9"/>
                </a:lnTo>
                <a:lnTo>
                  <a:pt x="32" y="6"/>
                </a:lnTo>
                <a:lnTo>
                  <a:pt x="30" y="4"/>
                </a:lnTo>
                <a:lnTo>
                  <a:pt x="27" y="2"/>
                </a:lnTo>
                <a:lnTo>
                  <a:pt x="22" y="1"/>
                </a:lnTo>
                <a:lnTo>
                  <a:pt x="19" y="0"/>
                </a:lnTo>
                <a:close/>
              </a:path>
            </a:pathLst>
          </a:custGeom>
          <a:solidFill>
            <a:srgbClr val="0008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1C1E2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DB8457AC-4381-4D5C-B86A-9726699418B6}"/>
              </a:ext>
            </a:extLst>
          </p:cNvPr>
          <p:cNvSpPr/>
          <p:nvPr/>
        </p:nvSpPr>
        <p:spPr>
          <a:xfrm>
            <a:off x="596930" y="602020"/>
            <a:ext cx="410400" cy="72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65000">
                <a:srgbClr val="D0333A"/>
              </a:gs>
              <a:gs pos="100000">
                <a:schemeClr val="accent1"/>
              </a:gs>
              <a:gs pos="90000">
                <a:schemeClr val="accent1"/>
              </a:gs>
            </a:gsLst>
            <a:lin ang="0" scaled="1"/>
          </a:gradFill>
          <a:ln>
            <a:noFill/>
          </a:ln>
          <a:effectLst>
            <a:outerShdw blurRad="317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56918E9-96B0-47DD-952C-47755693E60A}"/>
              </a:ext>
            </a:extLst>
          </p:cNvPr>
          <p:cNvSpPr txBox="1">
            <a:spLocks/>
          </p:cNvSpPr>
          <p:nvPr/>
        </p:nvSpPr>
        <p:spPr>
          <a:xfrm>
            <a:off x="598565" y="2561989"/>
            <a:ext cx="2922257" cy="128721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535353"/>
                </a:solidFill>
              </a:defRPr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IDQ and SK Broadband selected for the construction of the first nation-wide QKD network in Korea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2A32D9C-7EA3-460C-ACC1-05A2D50257C7}"/>
              </a:ext>
            </a:extLst>
          </p:cNvPr>
          <p:cNvGrpSpPr/>
          <p:nvPr/>
        </p:nvGrpSpPr>
        <p:grpSpPr>
          <a:xfrm>
            <a:off x="4205610" y="1663543"/>
            <a:ext cx="746704" cy="746704"/>
            <a:chOff x="4205610" y="1663543"/>
            <a:chExt cx="746704" cy="746704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65A8729-39CE-4411-9E21-34A39EDA011E}"/>
                </a:ext>
              </a:extLst>
            </p:cNvPr>
            <p:cNvGrpSpPr/>
            <p:nvPr/>
          </p:nvGrpSpPr>
          <p:grpSpPr>
            <a:xfrm>
              <a:off x="4205610" y="1663543"/>
              <a:ext cx="746704" cy="746704"/>
              <a:chOff x="1473774" y="2007076"/>
              <a:chExt cx="1105196" cy="1105196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1B646928-2A4E-42EE-8626-435AB4319BD3}"/>
                  </a:ext>
                </a:extLst>
              </p:cNvPr>
              <p:cNvSpPr/>
              <p:nvPr/>
            </p:nvSpPr>
            <p:spPr>
              <a:xfrm>
                <a:off x="1473774" y="2007076"/>
                <a:ext cx="1105196" cy="1105196"/>
              </a:xfrm>
              <a:prstGeom prst="ellipse">
                <a:avLst/>
              </a:prstGeom>
              <a:solidFill>
                <a:srgbClr val="B01C1D">
                  <a:alpha val="70000"/>
                </a:srgbClr>
              </a:solidFill>
              <a:ln>
                <a:noFill/>
              </a:ln>
              <a:effectLst>
                <a:outerShdw blurRad="317500" sx="102000" sy="102000" algn="ctr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FB6067D6-9A51-4DF9-B9A9-F6D67E6109FB}"/>
                  </a:ext>
                </a:extLst>
              </p:cNvPr>
              <p:cNvSpPr/>
              <p:nvPr/>
            </p:nvSpPr>
            <p:spPr>
              <a:xfrm>
                <a:off x="1611197" y="2144499"/>
                <a:ext cx="830350" cy="8303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14" name="Graphic 13" descr="Network">
              <a:extLst>
                <a:ext uri="{FF2B5EF4-FFF2-40B4-BE49-F238E27FC236}">
                  <a16:creationId xmlns:a16="http://schemas.microsoft.com/office/drawing/2014/main" id="{C0B27FDA-E831-4106-8CFF-CEED4CB08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418941" y="1862939"/>
              <a:ext cx="337457" cy="33745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BB80EE3-27F8-4E3E-957D-F2920C53C5B9}"/>
              </a:ext>
            </a:extLst>
          </p:cNvPr>
          <p:cNvGrpSpPr/>
          <p:nvPr/>
        </p:nvGrpSpPr>
        <p:grpSpPr>
          <a:xfrm>
            <a:off x="4205610" y="3053758"/>
            <a:ext cx="746704" cy="746704"/>
            <a:chOff x="4205610" y="3002958"/>
            <a:chExt cx="746704" cy="746704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E235A655-6536-4EC1-B925-6A2CBD3A0D1C}"/>
                </a:ext>
              </a:extLst>
            </p:cNvPr>
            <p:cNvSpPr/>
            <p:nvPr/>
          </p:nvSpPr>
          <p:spPr>
            <a:xfrm>
              <a:off x="4205610" y="3002958"/>
              <a:ext cx="746704" cy="746704"/>
            </a:xfrm>
            <a:prstGeom prst="ellipse">
              <a:avLst/>
            </a:prstGeom>
            <a:solidFill>
              <a:srgbClr val="B01C1D">
                <a:alpha val="70000"/>
              </a:srgbClr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2E3D914D-477D-4CB4-A770-02B06C5780B4}"/>
                </a:ext>
              </a:extLst>
            </p:cNvPr>
            <p:cNvSpPr/>
            <p:nvPr/>
          </p:nvSpPr>
          <p:spPr>
            <a:xfrm>
              <a:off x="4298457" y="3095805"/>
              <a:ext cx="561010" cy="5610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6" name="Graphic 15" descr="Court">
              <a:extLst>
                <a:ext uri="{FF2B5EF4-FFF2-40B4-BE49-F238E27FC236}">
                  <a16:creationId xmlns:a16="http://schemas.microsoft.com/office/drawing/2014/main" id="{0D4B519C-7F97-45C0-BEDF-F0236EACB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418940" y="3201914"/>
              <a:ext cx="337457" cy="337457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A3DFB6D-72AB-411A-B7E8-41815A829565}"/>
              </a:ext>
            </a:extLst>
          </p:cNvPr>
          <p:cNvGrpSpPr/>
          <p:nvPr/>
        </p:nvGrpSpPr>
        <p:grpSpPr>
          <a:xfrm>
            <a:off x="4205610" y="4443025"/>
            <a:ext cx="746704" cy="746704"/>
            <a:chOff x="4205610" y="4341425"/>
            <a:chExt cx="746704" cy="746704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96A7163D-7771-4CA5-A865-E886CC15F39E}"/>
                </a:ext>
              </a:extLst>
            </p:cNvPr>
            <p:cNvGrpSpPr/>
            <p:nvPr/>
          </p:nvGrpSpPr>
          <p:grpSpPr>
            <a:xfrm>
              <a:off x="4205610" y="4341425"/>
              <a:ext cx="746704" cy="746704"/>
              <a:chOff x="1473774" y="2007076"/>
              <a:chExt cx="1105196" cy="1105196"/>
            </a:xfrm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D989D7D4-77A5-42BD-9A82-243323F91D78}"/>
                  </a:ext>
                </a:extLst>
              </p:cNvPr>
              <p:cNvSpPr/>
              <p:nvPr/>
            </p:nvSpPr>
            <p:spPr>
              <a:xfrm>
                <a:off x="1473774" y="2007076"/>
                <a:ext cx="1105196" cy="1105196"/>
              </a:xfrm>
              <a:prstGeom prst="ellipse">
                <a:avLst/>
              </a:prstGeom>
              <a:solidFill>
                <a:srgbClr val="B01C1D">
                  <a:alpha val="70000"/>
                </a:srgbClr>
              </a:solidFill>
              <a:ln>
                <a:noFill/>
              </a:ln>
              <a:effectLst>
                <a:outerShdw blurRad="317500" sx="102000" sy="102000" algn="ctr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59BBA1AD-6A93-455E-84CC-D04E0756FC4B}"/>
                  </a:ext>
                </a:extLst>
              </p:cNvPr>
              <p:cNvSpPr/>
              <p:nvPr/>
            </p:nvSpPr>
            <p:spPr>
              <a:xfrm>
                <a:off x="1611197" y="2144499"/>
                <a:ext cx="830350" cy="8303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18" name="Graphic 17" descr="Shield Tick">
              <a:extLst>
                <a:ext uri="{FF2B5EF4-FFF2-40B4-BE49-F238E27FC236}">
                  <a16:creationId xmlns:a16="http://schemas.microsoft.com/office/drawing/2014/main" id="{F205E3E6-F76D-488E-82EC-F33F638D5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410189" y="4547400"/>
              <a:ext cx="337457" cy="337457"/>
            </a:xfrm>
            <a:prstGeom prst="rect">
              <a:avLst/>
            </a:prstGeom>
          </p:spPr>
        </p:pic>
      </p:grpSp>
      <p:sp>
        <p:nvSpPr>
          <p:cNvPr id="58" name="TextBox 22">
            <a:extLst>
              <a:ext uri="{FF2B5EF4-FFF2-40B4-BE49-F238E27FC236}">
                <a16:creationId xmlns:a16="http://schemas.microsoft.com/office/drawing/2014/main" id="{940170F9-9D0F-444B-B488-B6EF10B4B6AD}"/>
              </a:ext>
            </a:extLst>
          </p:cNvPr>
          <p:cNvSpPr txBox="1"/>
          <p:nvPr/>
        </p:nvSpPr>
        <p:spPr>
          <a:xfrm>
            <a:off x="7850307" y="1337729"/>
            <a:ext cx="2512802" cy="43088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none" lIns="91439" tIns="91439" rIns="91439" bIns="91439" numCol="1" spcCol="38100" rtlCol="0" anchor="t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228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685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1143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600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>
                <a:ln>
                  <a:noFill/>
                </a:ln>
                <a:solidFill>
                  <a:srgbClr val="1C1E2A"/>
                </a:solidFill>
                <a:effectLst/>
                <a:uLnTx/>
                <a:uFillTx/>
                <a:latin typeface="Segoe UI"/>
                <a:ea typeface="Tahoma"/>
                <a:cs typeface="Tahoma"/>
                <a:sym typeface="Arial"/>
              </a:rPr>
              <a:t>[ QKD &amp; KMS Network ]</a:t>
            </a:r>
            <a:endParaRPr kumimoji="0" lang="ko-KR" altLang="en-US" sz="1600" b="1" i="0" u="none" strike="noStrike" kern="1200" cap="none" spc="0" normalizeH="0" baseline="0" noProof="0">
              <a:ln>
                <a:noFill/>
              </a:ln>
              <a:solidFill>
                <a:srgbClr val="1C1E2A"/>
              </a:solidFill>
              <a:effectLst/>
              <a:uLnTx/>
              <a:uFillTx/>
              <a:latin typeface="Segoe UI"/>
              <a:ea typeface="Tahoma" panose="020B0604030504040204" pitchFamily="34" charset="0"/>
              <a:cs typeface="Tahoma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E10162-72C3-4062-9DA3-BA4B4B65875D}"/>
              </a:ext>
            </a:extLst>
          </p:cNvPr>
          <p:cNvGrpSpPr/>
          <p:nvPr/>
        </p:nvGrpSpPr>
        <p:grpSpPr>
          <a:xfrm>
            <a:off x="7572182" y="1897992"/>
            <a:ext cx="3069045" cy="3022473"/>
            <a:chOff x="7542153" y="1568801"/>
            <a:chExt cx="3542693" cy="3488935"/>
          </a:xfrm>
        </p:grpSpPr>
        <p:sp>
          <p:nvSpPr>
            <p:cNvPr id="28" name="막힌 원호 287">
              <a:extLst>
                <a:ext uri="{FF2B5EF4-FFF2-40B4-BE49-F238E27FC236}">
                  <a16:creationId xmlns:a16="http://schemas.microsoft.com/office/drawing/2014/main" id="{C736B53B-7593-46D7-8810-D6B81BD54B08}"/>
                </a:ext>
              </a:extLst>
            </p:cNvPr>
            <p:cNvSpPr/>
            <p:nvPr/>
          </p:nvSpPr>
          <p:spPr>
            <a:xfrm>
              <a:off x="7703338" y="3306964"/>
              <a:ext cx="3229108" cy="1692000"/>
            </a:xfrm>
            <a:prstGeom prst="blockArc">
              <a:avLst>
                <a:gd name="adj1" fmla="val 5268088"/>
                <a:gd name="adj2" fmla="val 16470478"/>
                <a:gd name="adj3" fmla="val 4832"/>
              </a:avLst>
            </a:prstGeom>
            <a:solidFill>
              <a:schemeClr val="tx1">
                <a:lumMod val="60000"/>
                <a:lumOff val="40000"/>
              </a:schemeClr>
            </a:solidFill>
            <a:ln w="25400">
              <a:noFill/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lc="http://schemas.openxmlformats.org/drawingml/2006/lockedCanvas" val="1"/>
              </a:ext>
            </a:extLst>
          </p:spPr>
          <p:txBody>
            <a:bodyPr tIns="45720" bIns="45720" rtlCol="0" anchor="ctr"/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228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685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1143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1600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원형: 비어 있음 289">
              <a:extLst>
                <a:ext uri="{FF2B5EF4-FFF2-40B4-BE49-F238E27FC236}">
                  <a16:creationId xmlns:a16="http://schemas.microsoft.com/office/drawing/2014/main" id="{FD9CAE45-1BDC-4225-B007-AD32CC40E680}"/>
                </a:ext>
              </a:extLst>
            </p:cNvPr>
            <p:cNvSpPr/>
            <p:nvPr/>
          </p:nvSpPr>
          <p:spPr>
            <a:xfrm>
              <a:off x="7808846" y="1680868"/>
              <a:ext cx="3276000" cy="1692000"/>
            </a:xfrm>
            <a:prstGeom prst="donut">
              <a:avLst>
                <a:gd name="adj" fmla="val 4515"/>
              </a:avLst>
            </a:prstGeom>
            <a:solidFill>
              <a:schemeClr val="tx1">
                <a:lumMod val="60000"/>
                <a:lumOff val="40000"/>
              </a:schemeClr>
            </a:solidFill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lc="http://schemas.openxmlformats.org/drawingml/2006/lockedCanvas" val="1"/>
              </a:ext>
            </a:extLst>
          </p:spPr>
          <p:txBody>
            <a:bodyPr tIns="45720" bIns="45720" rtlCol="0" anchor="ctr"/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228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685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1143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1600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47F0C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막힌 원호 290">
              <a:extLst>
                <a:ext uri="{FF2B5EF4-FFF2-40B4-BE49-F238E27FC236}">
                  <a16:creationId xmlns:a16="http://schemas.microsoft.com/office/drawing/2014/main" id="{8A8836F3-9508-456F-B6E4-D2114A89B6D2}"/>
                </a:ext>
              </a:extLst>
            </p:cNvPr>
            <p:cNvSpPr/>
            <p:nvPr/>
          </p:nvSpPr>
          <p:spPr>
            <a:xfrm flipH="1">
              <a:off x="7937799" y="3306963"/>
              <a:ext cx="3147047" cy="1692000"/>
            </a:xfrm>
            <a:prstGeom prst="blockArc">
              <a:avLst>
                <a:gd name="adj1" fmla="val 5268088"/>
                <a:gd name="adj2" fmla="val 16470478"/>
                <a:gd name="adj3" fmla="val 4832"/>
              </a:avLst>
            </a:prstGeom>
            <a:pattFill prst="pct20">
              <a:fgClr>
                <a:schemeClr val="accent2">
                  <a:lumMod val="20000"/>
                  <a:lumOff val="80000"/>
                </a:schemeClr>
              </a:fgClr>
              <a:bgClr>
                <a:schemeClr val="bg1"/>
              </a:bgClr>
            </a:pattFill>
            <a:ln w="12700">
              <a:solidFill>
                <a:schemeClr val="bg1">
                  <a:lumMod val="85000"/>
                </a:schemeClr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lc="http://schemas.openxmlformats.org/drawingml/2006/lockedCanvas" val="1"/>
              </a:ext>
            </a:extLst>
          </p:spPr>
          <p:txBody>
            <a:bodyPr tIns="45720" bIns="45720" rtlCol="0" anchor="ctr"/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228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685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1143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1600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" name="타원 291">
              <a:extLst>
                <a:ext uri="{FF2B5EF4-FFF2-40B4-BE49-F238E27FC236}">
                  <a16:creationId xmlns:a16="http://schemas.microsoft.com/office/drawing/2014/main" id="{D48BA792-860A-4514-BDA6-2738DCCE441F}"/>
                </a:ext>
              </a:extLst>
            </p:cNvPr>
            <p:cNvSpPr/>
            <p:nvPr/>
          </p:nvSpPr>
          <p:spPr>
            <a:xfrm>
              <a:off x="9322155" y="3213884"/>
              <a:ext cx="216000" cy="216000"/>
            </a:xfrm>
            <a:prstGeom prst="ellipse">
              <a:avLst/>
            </a:prstGeom>
            <a:solidFill>
              <a:srgbClr val="FFC000"/>
            </a:solidFill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lc="http://schemas.openxmlformats.org/drawingml/2006/lockedCanvas" val="1"/>
              </a:ext>
            </a:extLst>
          </p:spPr>
          <p:txBody>
            <a:bodyPr tIns="45720" bIns="45720" rtlCol="0" anchor="ctr"/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228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685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1143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1600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타원 292">
              <a:extLst>
                <a:ext uri="{FF2B5EF4-FFF2-40B4-BE49-F238E27FC236}">
                  <a16:creationId xmlns:a16="http://schemas.microsoft.com/office/drawing/2014/main" id="{9DA2A68C-6BA9-49EC-90CF-C9561C4420D3}"/>
                </a:ext>
              </a:extLst>
            </p:cNvPr>
            <p:cNvSpPr/>
            <p:nvPr/>
          </p:nvSpPr>
          <p:spPr>
            <a:xfrm>
              <a:off x="8412323" y="3064320"/>
              <a:ext cx="216000" cy="216000"/>
            </a:xfrm>
            <a:prstGeom prst="ellipse">
              <a:avLst/>
            </a:prstGeom>
            <a:solidFill>
              <a:srgbClr val="FFC000"/>
            </a:solidFill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lc="http://schemas.openxmlformats.org/drawingml/2006/lockedCanvas" val="1"/>
              </a:ext>
            </a:extLst>
          </p:spPr>
          <p:txBody>
            <a:bodyPr tIns="45720" bIns="45720" rtlCol="0" anchor="ctr"/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228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685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1143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1600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타원 294">
              <a:extLst>
                <a:ext uri="{FF2B5EF4-FFF2-40B4-BE49-F238E27FC236}">
                  <a16:creationId xmlns:a16="http://schemas.microsoft.com/office/drawing/2014/main" id="{4B4ABB00-41B1-4338-8A35-8038DD62F66D}"/>
                </a:ext>
              </a:extLst>
            </p:cNvPr>
            <p:cNvSpPr/>
            <p:nvPr/>
          </p:nvSpPr>
          <p:spPr>
            <a:xfrm>
              <a:off x="8439406" y="1751806"/>
              <a:ext cx="216000" cy="216000"/>
            </a:xfrm>
            <a:prstGeom prst="ellipse">
              <a:avLst/>
            </a:prstGeom>
            <a:solidFill>
              <a:srgbClr val="FFC000"/>
            </a:solidFill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lc="http://schemas.openxmlformats.org/drawingml/2006/lockedCanvas" val="1"/>
              </a:ext>
            </a:extLst>
          </p:spPr>
          <p:txBody>
            <a:bodyPr tIns="45720" bIns="45720" rtlCol="0" anchor="ctr"/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228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685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1143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1600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타원 301">
              <a:extLst>
                <a:ext uri="{FF2B5EF4-FFF2-40B4-BE49-F238E27FC236}">
                  <a16:creationId xmlns:a16="http://schemas.microsoft.com/office/drawing/2014/main" id="{3B7F934E-19E1-4D4B-8565-B457D95F8AF9}"/>
                </a:ext>
              </a:extLst>
            </p:cNvPr>
            <p:cNvSpPr/>
            <p:nvPr/>
          </p:nvSpPr>
          <p:spPr>
            <a:xfrm>
              <a:off x="10508803" y="1859806"/>
              <a:ext cx="216000" cy="216000"/>
            </a:xfrm>
            <a:prstGeom prst="ellipse">
              <a:avLst/>
            </a:prstGeom>
            <a:solidFill>
              <a:srgbClr val="FFC000"/>
            </a:solidFill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lc="http://schemas.openxmlformats.org/drawingml/2006/lockedCanvas" val="1"/>
              </a:ext>
            </a:extLst>
          </p:spPr>
          <p:txBody>
            <a:bodyPr tIns="45720" bIns="45720" rtlCol="0" anchor="ctr"/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228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685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1143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1600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타원 295">
              <a:extLst>
                <a:ext uri="{FF2B5EF4-FFF2-40B4-BE49-F238E27FC236}">
                  <a16:creationId xmlns:a16="http://schemas.microsoft.com/office/drawing/2014/main" id="{807547E9-AB89-4504-9F42-D12907985987}"/>
                </a:ext>
              </a:extLst>
            </p:cNvPr>
            <p:cNvSpPr/>
            <p:nvPr/>
          </p:nvSpPr>
          <p:spPr>
            <a:xfrm>
              <a:off x="9338846" y="4841736"/>
              <a:ext cx="216000" cy="216000"/>
            </a:xfrm>
            <a:prstGeom prst="ellipse">
              <a:avLst/>
            </a:prstGeom>
            <a:solidFill>
              <a:srgbClr val="FFC000"/>
            </a:solidFill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lc="http://schemas.openxmlformats.org/drawingml/2006/lockedCanvas" val="1"/>
              </a:ext>
            </a:extLst>
          </p:spPr>
          <p:txBody>
            <a:bodyPr tIns="45720" bIns="45720" rtlCol="0" anchor="ctr"/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228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685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1143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1600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" name="타원 293">
              <a:extLst>
                <a:ext uri="{FF2B5EF4-FFF2-40B4-BE49-F238E27FC236}">
                  <a16:creationId xmlns:a16="http://schemas.microsoft.com/office/drawing/2014/main" id="{8F71FFB1-D6A7-4DF3-8417-56325A50DDDA}"/>
                </a:ext>
              </a:extLst>
            </p:cNvPr>
            <p:cNvSpPr/>
            <p:nvPr/>
          </p:nvSpPr>
          <p:spPr>
            <a:xfrm>
              <a:off x="10293883" y="4701419"/>
              <a:ext cx="216000" cy="216000"/>
            </a:xfrm>
            <a:prstGeom prst="ellipse">
              <a:avLst/>
            </a:prstGeom>
            <a:solidFill>
              <a:srgbClr val="FFC000">
                <a:alpha val="30000"/>
              </a:srgbClr>
            </a:solidFill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lc="http://schemas.openxmlformats.org/drawingml/2006/lockedCanvas" val="1"/>
              </a:ext>
            </a:extLst>
          </p:spPr>
          <p:txBody>
            <a:bodyPr tIns="45720" bIns="45720" rtlCol="0" anchor="ctr"/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228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685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1143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1600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" name="타원 296">
              <a:extLst>
                <a:ext uri="{FF2B5EF4-FFF2-40B4-BE49-F238E27FC236}">
                  <a16:creationId xmlns:a16="http://schemas.microsoft.com/office/drawing/2014/main" id="{BFE967E0-8241-45A5-9A9C-D3C1834C22D0}"/>
                </a:ext>
              </a:extLst>
            </p:cNvPr>
            <p:cNvSpPr/>
            <p:nvPr/>
          </p:nvSpPr>
          <p:spPr>
            <a:xfrm>
              <a:off x="10760846" y="4407122"/>
              <a:ext cx="216000" cy="216000"/>
            </a:xfrm>
            <a:prstGeom prst="ellipse">
              <a:avLst/>
            </a:prstGeom>
            <a:solidFill>
              <a:srgbClr val="FFC000">
                <a:alpha val="30000"/>
              </a:srgbClr>
            </a:solidFill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lc="http://schemas.openxmlformats.org/drawingml/2006/lockedCanvas" val="1"/>
              </a:ext>
            </a:extLst>
          </p:spPr>
          <p:txBody>
            <a:bodyPr tIns="45720" bIns="45720" rtlCol="0" anchor="ctr"/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228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685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1143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1600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타원 297">
              <a:extLst>
                <a:ext uri="{FF2B5EF4-FFF2-40B4-BE49-F238E27FC236}">
                  <a16:creationId xmlns:a16="http://schemas.microsoft.com/office/drawing/2014/main" id="{ACF38EF9-874B-431C-BFF3-6FD48D011A6B}"/>
                </a:ext>
              </a:extLst>
            </p:cNvPr>
            <p:cNvSpPr/>
            <p:nvPr/>
          </p:nvSpPr>
          <p:spPr>
            <a:xfrm>
              <a:off x="10868846" y="3821143"/>
              <a:ext cx="216000" cy="216000"/>
            </a:xfrm>
            <a:prstGeom prst="ellipse">
              <a:avLst/>
            </a:prstGeom>
            <a:solidFill>
              <a:srgbClr val="FFC000">
                <a:alpha val="30000"/>
              </a:srgbClr>
            </a:solidFill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lc="http://schemas.openxmlformats.org/drawingml/2006/lockedCanvas" val="1"/>
              </a:ext>
            </a:extLst>
          </p:spPr>
          <p:txBody>
            <a:bodyPr tIns="45720" bIns="45720" rtlCol="0" anchor="ctr"/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228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685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1143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1600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9" name="타원 8">
              <a:extLst>
                <a:ext uri="{FF2B5EF4-FFF2-40B4-BE49-F238E27FC236}">
                  <a16:creationId xmlns:a16="http://schemas.microsoft.com/office/drawing/2014/main" id="{8CBFF7A4-DED9-4455-9B50-B0C41C0BFF53}"/>
                </a:ext>
              </a:extLst>
            </p:cNvPr>
            <p:cNvSpPr/>
            <p:nvPr/>
          </p:nvSpPr>
          <p:spPr>
            <a:xfrm rot="21187517">
              <a:off x="7542153" y="3129432"/>
              <a:ext cx="946863" cy="358186"/>
            </a:xfrm>
            <a:prstGeom prst="ellipse">
              <a:avLst/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3175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굴림" panose="020B0600000101010101" pitchFamily="34" charset="-127"/>
                <a:cs typeface="+mn-cs"/>
              </a:endParaRPr>
            </a:p>
          </p:txBody>
        </p:sp>
        <p:sp>
          <p:nvSpPr>
            <p:cNvPr id="60" name="이등변 삼각형 41">
              <a:extLst>
                <a:ext uri="{FF2B5EF4-FFF2-40B4-BE49-F238E27FC236}">
                  <a16:creationId xmlns:a16="http://schemas.microsoft.com/office/drawing/2014/main" id="{80D05219-F55C-4885-BB10-EC2619119829}"/>
                </a:ext>
              </a:extLst>
            </p:cNvPr>
            <p:cNvSpPr/>
            <p:nvPr/>
          </p:nvSpPr>
          <p:spPr>
            <a:xfrm>
              <a:off x="7559464" y="3039909"/>
              <a:ext cx="216000" cy="216000"/>
            </a:xfrm>
            <a:prstGeom prst="triangle">
              <a:avLst/>
            </a:prstGeom>
            <a:solidFill>
              <a:srgbClr val="99CCFF"/>
            </a:solidFill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lc="http://schemas.openxmlformats.org/drawingml/2006/lockedCanvas" val="1"/>
              </a:ext>
            </a:extLst>
          </p:spPr>
          <p:txBody>
            <a:bodyPr tIns="45720" bIns="45720" rtlCol="0" anchor="ctr"/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228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685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1143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1600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1" name="이등변 삼각형 41">
              <a:extLst>
                <a:ext uri="{FF2B5EF4-FFF2-40B4-BE49-F238E27FC236}">
                  <a16:creationId xmlns:a16="http://schemas.microsoft.com/office/drawing/2014/main" id="{279AA366-EEB0-4A64-B0B4-E6AC070FED97}"/>
                </a:ext>
              </a:extLst>
            </p:cNvPr>
            <p:cNvSpPr/>
            <p:nvPr/>
          </p:nvSpPr>
          <p:spPr>
            <a:xfrm>
              <a:off x="7725059" y="3338300"/>
              <a:ext cx="216000" cy="216000"/>
            </a:xfrm>
            <a:prstGeom prst="triangle">
              <a:avLst/>
            </a:prstGeom>
            <a:solidFill>
              <a:srgbClr val="99CCFF"/>
            </a:solidFill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lc="http://schemas.openxmlformats.org/drawingml/2006/lockedCanvas" val="1"/>
              </a:ext>
            </a:extLst>
          </p:spPr>
          <p:txBody>
            <a:bodyPr tIns="45720" bIns="45720" rtlCol="0" anchor="ctr"/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228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685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1143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1600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이등변 삼각형 41">
              <a:extLst>
                <a:ext uri="{FF2B5EF4-FFF2-40B4-BE49-F238E27FC236}">
                  <a16:creationId xmlns:a16="http://schemas.microsoft.com/office/drawing/2014/main" id="{D6F8101E-1918-4092-B4DA-340B4E04F970}"/>
                </a:ext>
              </a:extLst>
            </p:cNvPr>
            <p:cNvSpPr/>
            <p:nvPr/>
          </p:nvSpPr>
          <p:spPr>
            <a:xfrm>
              <a:off x="7829799" y="2110886"/>
              <a:ext cx="216000" cy="216000"/>
            </a:xfrm>
            <a:prstGeom prst="triangle">
              <a:avLst/>
            </a:prstGeom>
            <a:solidFill>
              <a:srgbClr val="99CCFF"/>
            </a:solidFill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lc="http://schemas.openxmlformats.org/drawingml/2006/lockedCanvas" val="1"/>
              </a:ext>
            </a:extLst>
          </p:spPr>
          <p:txBody>
            <a:bodyPr tIns="45720" bIns="45720" rtlCol="0" anchor="ctr"/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228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685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1143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1600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이등변 삼각형 41">
              <a:extLst>
                <a:ext uri="{FF2B5EF4-FFF2-40B4-BE49-F238E27FC236}">
                  <a16:creationId xmlns:a16="http://schemas.microsoft.com/office/drawing/2014/main" id="{716FCFEA-4D59-4B3F-BEEA-E43705DA62AA}"/>
                </a:ext>
              </a:extLst>
            </p:cNvPr>
            <p:cNvSpPr/>
            <p:nvPr/>
          </p:nvSpPr>
          <p:spPr>
            <a:xfrm>
              <a:off x="9334880" y="1568801"/>
              <a:ext cx="216000" cy="216000"/>
            </a:xfrm>
            <a:prstGeom prst="triangle">
              <a:avLst/>
            </a:prstGeom>
            <a:solidFill>
              <a:srgbClr val="99CCFF"/>
            </a:solidFill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lc="http://schemas.openxmlformats.org/drawingml/2006/lockedCanvas" val="1"/>
              </a:ext>
            </a:extLst>
          </p:spPr>
          <p:txBody>
            <a:bodyPr tIns="45720" bIns="45720" rtlCol="0" anchor="ctr"/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228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685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1143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1600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4" name="이등변 삼각형 41">
              <a:extLst>
                <a:ext uri="{FF2B5EF4-FFF2-40B4-BE49-F238E27FC236}">
                  <a16:creationId xmlns:a16="http://schemas.microsoft.com/office/drawing/2014/main" id="{B805BCCC-AD54-4A1A-8163-F680AA01AAE0}"/>
                </a:ext>
              </a:extLst>
            </p:cNvPr>
            <p:cNvSpPr/>
            <p:nvPr/>
          </p:nvSpPr>
          <p:spPr>
            <a:xfrm>
              <a:off x="9891357" y="1606909"/>
              <a:ext cx="216000" cy="216000"/>
            </a:xfrm>
            <a:prstGeom prst="triangle">
              <a:avLst/>
            </a:prstGeom>
            <a:solidFill>
              <a:srgbClr val="99CCFF"/>
            </a:solidFill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lc="http://schemas.openxmlformats.org/drawingml/2006/lockedCanvas" val="1"/>
              </a:ext>
            </a:extLst>
          </p:spPr>
          <p:txBody>
            <a:bodyPr tIns="45720" bIns="45720" rtlCol="0" anchor="ctr"/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228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685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1143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1600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" name="타원 88">
              <a:extLst>
                <a:ext uri="{FF2B5EF4-FFF2-40B4-BE49-F238E27FC236}">
                  <a16:creationId xmlns:a16="http://schemas.microsoft.com/office/drawing/2014/main" id="{6F4F1E8C-A809-4FA5-A5B0-A1EB4FF73154}"/>
                </a:ext>
              </a:extLst>
            </p:cNvPr>
            <p:cNvSpPr/>
            <p:nvPr/>
          </p:nvSpPr>
          <p:spPr>
            <a:xfrm>
              <a:off x="8973414" y="3426689"/>
              <a:ext cx="946863" cy="358186"/>
            </a:xfrm>
            <a:prstGeom prst="ellipse">
              <a:avLst/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3175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굴림" panose="020B0600000101010101" pitchFamily="34" charset="-127"/>
                <a:cs typeface="+mn-cs"/>
              </a:endParaRPr>
            </a:p>
          </p:txBody>
        </p:sp>
        <p:sp>
          <p:nvSpPr>
            <p:cNvPr id="66" name="이등변 삼각형 41">
              <a:extLst>
                <a:ext uri="{FF2B5EF4-FFF2-40B4-BE49-F238E27FC236}">
                  <a16:creationId xmlns:a16="http://schemas.microsoft.com/office/drawing/2014/main" id="{E810EDDD-34A2-438D-BBDC-3319238B193E}"/>
                </a:ext>
              </a:extLst>
            </p:cNvPr>
            <p:cNvSpPr/>
            <p:nvPr/>
          </p:nvSpPr>
          <p:spPr>
            <a:xfrm>
              <a:off x="8897689" y="3451970"/>
              <a:ext cx="216000" cy="216000"/>
            </a:xfrm>
            <a:prstGeom prst="triangle">
              <a:avLst/>
            </a:prstGeom>
            <a:solidFill>
              <a:srgbClr val="99CCFF"/>
            </a:solidFill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lc="http://schemas.openxmlformats.org/drawingml/2006/lockedCanvas" val="1"/>
              </a:ext>
            </a:extLst>
          </p:spPr>
          <p:txBody>
            <a:bodyPr tIns="45720" bIns="45720" rtlCol="0" anchor="ctr"/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228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685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1143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1600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" name="이등변 삼각형 41">
              <a:extLst>
                <a:ext uri="{FF2B5EF4-FFF2-40B4-BE49-F238E27FC236}">
                  <a16:creationId xmlns:a16="http://schemas.microsoft.com/office/drawing/2014/main" id="{1C527320-B7A2-465F-B691-487608CAB6BD}"/>
                </a:ext>
              </a:extLst>
            </p:cNvPr>
            <p:cNvSpPr/>
            <p:nvPr/>
          </p:nvSpPr>
          <p:spPr>
            <a:xfrm>
              <a:off x="9797858" y="3421271"/>
              <a:ext cx="216000" cy="216000"/>
            </a:xfrm>
            <a:prstGeom prst="triangle">
              <a:avLst/>
            </a:prstGeom>
            <a:solidFill>
              <a:srgbClr val="99CCFF"/>
            </a:solidFill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lc="http://schemas.openxmlformats.org/drawingml/2006/lockedCanvas" val="1"/>
              </a:ext>
            </a:extLst>
          </p:spPr>
          <p:txBody>
            <a:bodyPr tIns="45720" bIns="45720" rtlCol="0" anchor="ctr"/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228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685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1143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1600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" name="타원 89">
              <a:extLst>
                <a:ext uri="{FF2B5EF4-FFF2-40B4-BE49-F238E27FC236}">
                  <a16:creationId xmlns:a16="http://schemas.microsoft.com/office/drawing/2014/main" id="{94BDC3B7-6255-434D-8D64-BD039B3796E6}"/>
                </a:ext>
              </a:extLst>
            </p:cNvPr>
            <p:cNvSpPr/>
            <p:nvPr/>
          </p:nvSpPr>
          <p:spPr>
            <a:xfrm>
              <a:off x="8969449" y="4482374"/>
              <a:ext cx="946863" cy="358186"/>
            </a:xfrm>
            <a:prstGeom prst="ellipse">
              <a:avLst/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3175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굴림" panose="020B0600000101010101" pitchFamily="34" charset="-127"/>
                <a:cs typeface="+mn-cs"/>
              </a:endParaRPr>
            </a:p>
          </p:txBody>
        </p:sp>
        <p:sp>
          <p:nvSpPr>
            <p:cNvPr id="70" name="이등변 삼각형 41">
              <a:extLst>
                <a:ext uri="{FF2B5EF4-FFF2-40B4-BE49-F238E27FC236}">
                  <a16:creationId xmlns:a16="http://schemas.microsoft.com/office/drawing/2014/main" id="{A6F3C617-6830-440A-8A59-85EDB545A981}"/>
                </a:ext>
              </a:extLst>
            </p:cNvPr>
            <p:cNvSpPr/>
            <p:nvPr/>
          </p:nvSpPr>
          <p:spPr>
            <a:xfrm>
              <a:off x="8893341" y="4440178"/>
              <a:ext cx="216000" cy="216000"/>
            </a:xfrm>
            <a:prstGeom prst="triangle">
              <a:avLst/>
            </a:prstGeom>
            <a:solidFill>
              <a:srgbClr val="99CCFF"/>
            </a:solidFill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lc="http://schemas.openxmlformats.org/drawingml/2006/lockedCanvas" val="1"/>
              </a:ext>
            </a:extLst>
          </p:spPr>
          <p:txBody>
            <a:bodyPr tIns="45720" bIns="45720" rtlCol="0" anchor="ctr"/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228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685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1143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1600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1" name="이등변 삼각형 41">
              <a:extLst>
                <a:ext uri="{FF2B5EF4-FFF2-40B4-BE49-F238E27FC236}">
                  <a16:creationId xmlns:a16="http://schemas.microsoft.com/office/drawing/2014/main" id="{45B2CCE4-1716-45D9-A4E9-2EAC9267202A}"/>
                </a:ext>
              </a:extLst>
            </p:cNvPr>
            <p:cNvSpPr/>
            <p:nvPr/>
          </p:nvSpPr>
          <p:spPr>
            <a:xfrm>
              <a:off x="9776420" y="4459774"/>
              <a:ext cx="216000" cy="216000"/>
            </a:xfrm>
            <a:prstGeom prst="triangle">
              <a:avLst/>
            </a:prstGeom>
            <a:solidFill>
              <a:srgbClr val="99CCFF"/>
            </a:solidFill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lc="http://schemas.openxmlformats.org/drawingml/2006/lockedCanvas" val="1"/>
              </a:ext>
            </a:extLst>
          </p:spPr>
          <p:txBody>
            <a:bodyPr tIns="45720" bIns="45720" rtlCol="0" anchor="ctr"/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228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685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1143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1600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2" name="타원 301">
              <a:extLst>
                <a:ext uri="{FF2B5EF4-FFF2-40B4-BE49-F238E27FC236}">
                  <a16:creationId xmlns:a16="http://schemas.microsoft.com/office/drawing/2014/main" id="{60344155-F5FC-4896-9A8E-A089E48443D3}"/>
                </a:ext>
              </a:extLst>
            </p:cNvPr>
            <p:cNvSpPr/>
            <p:nvPr/>
          </p:nvSpPr>
          <p:spPr>
            <a:xfrm>
              <a:off x="7808846" y="2656715"/>
              <a:ext cx="216000" cy="216000"/>
            </a:xfrm>
            <a:prstGeom prst="ellipse">
              <a:avLst/>
            </a:prstGeom>
            <a:solidFill>
              <a:srgbClr val="FFC000"/>
            </a:solidFill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lc="http://schemas.openxmlformats.org/drawingml/2006/lockedCanvas" val="1"/>
              </a:ext>
            </a:extLst>
          </p:spPr>
          <p:txBody>
            <a:bodyPr tIns="45720" bIns="45720" rtlCol="0" anchor="ctr"/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228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685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1143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1600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3" name="타원 301">
              <a:extLst>
                <a:ext uri="{FF2B5EF4-FFF2-40B4-BE49-F238E27FC236}">
                  <a16:creationId xmlns:a16="http://schemas.microsoft.com/office/drawing/2014/main" id="{D389A93B-AC9F-4A80-8BBF-77FDEC2B8F28}"/>
                </a:ext>
              </a:extLst>
            </p:cNvPr>
            <p:cNvSpPr/>
            <p:nvPr/>
          </p:nvSpPr>
          <p:spPr>
            <a:xfrm>
              <a:off x="10508803" y="2935460"/>
              <a:ext cx="216000" cy="216000"/>
            </a:xfrm>
            <a:prstGeom prst="ellipse">
              <a:avLst/>
            </a:prstGeom>
            <a:solidFill>
              <a:srgbClr val="FFC000"/>
            </a:solidFill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lc="http://schemas.openxmlformats.org/drawingml/2006/lockedCanvas" val="1"/>
              </a:ext>
            </a:extLst>
          </p:spPr>
          <p:txBody>
            <a:bodyPr tIns="45720" bIns="45720" rtlCol="0" anchor="ctr"/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228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685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1143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1600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4" name="타원 301">
              <a:extLst>
                <a:ext uri="{FF2B5EF4-FFF2-40B4-BE49-F238E27FC236}">
                  <a16:creationId xmlns:a16="http://schemas.microsoft.com/office/drawing/2014/main" id="{0EC7E0B5-EBEA-428A-9D6F-62978BDA52A8}"/>
                </a:ext>
              </a:extLst>
            </p:cNvPr>
            <p:cNvSpPr/>
            <p:nvPr/>
          </p:nvSpPr>
          <p:spPr>
            <a:xfrm>
              <a:off x="7979101" y="3579095"/>
              <a:ext cx="216000" cy="216000"/>
            </a:xfrm>
            <a:prstGeom prst="ellipse">
              <a:avLst/>
            </a:prstGeom>
            <a:solidFill>
              <a:srgbClr val="FFC000"/>
            </a:solidFill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lc="http://schemas.openxmlformats.org/drawingml/2006/lockedCanvas" val="1"/>
              </a:ext>
            </a:extLst>
          </p:spPr>
          <p:txBody>
            <a:bodyPr tIns="45720" bIns="45720" rtlCol="0" anchor="ctr"/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228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685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1143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1600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5" name="타원 301">
              <a:extLst>
                <a:ext uri="{FF2B5EF4-FFF2-40B4-BE49-F238E27FC236}">
                  <a16:creationId xmlns:a16="http://schemas.microsoft.com/office/drawing/2014/main" id="{762E1FFA-66DC-4E8E-9DED-9740F4976AA8}"/>
                </a:ext>
              </a:extLst>
            </p:cNvPr>
            <p:cNvSpPr/>
            <p:nvPr/>
          </p:nvSpPr>
          <p:spPr>
            <a:xfrm>
              <a:off x="7808846" y="4441955"/>
              <a:ext cx="216000" cy="216000"/>
            </a:xfrm>
            <a:prstGeom prst="ellipse">
              <a:avLst/>
            </a:prstGeom>
            <a:solidFill>
              <a:srgbClr val="FFC000"/>
            </a:solidFill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lc="http://schemas.openxmlformats.org/drawingml/2006/lockedCanvas" val="1"/>
              </a:ext>
            </a:extLst>
          </p:spPr>
          <p:txBody>
            <a:bodyPr tIns="45720" bIns="45720" rtlCol="0" anchor="ctr"/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228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685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1143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1600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6" name="타원 301">
              <a:extLst>
                <a:ext uri="{FF2B5EF4-FFF2-40B4-BE49-F238E27FC236}">
                  <a16:creationId xmlns:a16="http://schemas.microsoft.com/office/drawing/2014/main" id="{FB8C6211-EAD9-445E-A340-B47E3DFA061F}"/>
                </a:ext>
              </a:extLst>
            </p:cNvPr>
            <p:cNvSpPr/>
            <p:nvPr/>
          </p:nvSpPr>
          <p:spPr>
            <a:xfrm>
              <a:off x="8399050" y="4738991"/>
              <a:ext cx="216000" cy="216000"/>
            </a:xfrm>
            <a:prstGeom prst="ellipse">
              <a:avLst/>
            </a:prstGeom>
            <a:solidFill>
              <a:srgbClr val="FFC000"/>
            </a:solidFill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lc="http://schemas.openxmlformats.org/drawingml/2006/lockedCanvas" val="1"/>
              </a:ext>
            </a:extLst>
          </p:spPr>
          <p:txBody>
            <a:bodyPr tIns="45720" bIns="45720" rtlCol="0" anchor="ctr"/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228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685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1143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1600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A6A6546B-4A5C-41FB-918E-FCA56DBC9491}"/>
              </a:ext>
            </a:extLst>
          </p:cNvPr>
          <p:cNvGrpSpPr/>
          <p:nvPr/>
        </p:nvGrpSpPr>
        <p:grpSpPr>
          <a:xfrm>
            <a:off x="7713767" y="5190486"/>
            <a:ext cx="2785875" cy="922498"/>
            <a:chOff x="7713767" y="5190485"/>
            <a:chExt cx="2785875" cy="922498"/>
          </a:xfrm>
        </p:grpSpPr>
        <p:sp>
          <p:nvSpPr>
            <p:cNvPr id="78" name="직사각형 121">
              <a:extLst>
                <a:ext uri="{FF2B5EF4-FFF2-40B4-BE49-F238E27FC236}">
                  <a16:creationId xmlns:a16="http://schemas.microsoft.com/office/drawing/2014/main" id="{D15C9148-25D2-4746-9EE5-059C1F0D02CC}"/>
                </a:ext>
              </a:extLst>
            </p:cNvPr>
            <p:cNvSpPr>
              <a:spLocks/>
            </p:cNvSpPr>
            <p:nvPr/>
          </p:nvSpPr>
          <p:spPr>
            <a:xfrm>
              <a:off x="7713767" y="5190485"/>
              <a:ext cx="2785875" cy="9224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3175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굴림" panose="020B0600000101010101" pitchFamily="34" charset="-127"/>
                <a:cs typeface="+mn-cs"/>
              </a:endParaRPr>
            </a:p>
          </p:txBody>
        </p:sp>
        <p:sp>
          <p:nvSpPr>
            <p:cNvPr id="79" name="원형: 비어 있음 289">
              <a:extLst>
                <a:ext uri="{FF2B5EF4-FFF2-40B4-BE49-F238E27FC236}">
                  <a16:creationId xmlns:a16="http://schemas.microsoft.com/office/drawing/2014/main" id="{E2004644-0F3C-453E-9B0F-F81A7F8B26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87353" y="5483058"/>
              <a:ext cx="288000" cy="144001"/>
            </a:xfrm>
            <a:prstGeom prst="donut">
              <a:avLst>
                <a:gd name="adj" fmla="val 18808"/>
              </a:avLst>
            </a:prstGeom>
            <a:solidFill>
              <a:schemeClr val="tx1">
                <a:lumMod val="60000"/>
                <a:lumOff val="40000"/>
              </a:schemeClr>
            </a:solidFill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lc="http://schemas.openxmlformats.org/drawingml/2006/lockedCanvas" val="1"/>
              </a:ext>
            </a:extLst>
          </p:spPr>
          <p:txBody>
            <a:bodyPr tIns="45720" bIns="45720" rtlCol="0" anchor="ctr"/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228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685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1143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1600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47F0C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1835E0E-01B2-41BA-8333-C2FB8BFDE10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522874" y="5439793"/>
              <a:ext cx="9509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1200" cap="none" spc="0" normalizeH="0" baseline="0" noProof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굴림" panose="020B0600000101010101" pitchFamily="34" charset="-127"/>
                  <a:cs typeface="+mn-cs"/>
                </a:rPr>
                <a:t>SKB backbone</a:t>
              </a:r>
              <a:endParaRPr kumimoji="0" lang="ko-KR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1C1E2A"/>
                </a:solidFill>
                <a:effectLst/>
                <a:uLnTx/>
                <a:uFillTx/>
                <a:latin typeface="Arial"/>
                <a:ea typeface="굴림" panose="020B0600000101010101" pitchFamily="34" charset="-127"/>
                <a:cs typeface="+mn-cs"/>
              </a:endParaRPr>
            </a:p>
          </p:txBody>
        </p:sp>
        <p:sp>
          <p:nvSpPr>
            <p:cNvPr id="81" name="이등변 삼각형 41">
              <a:extLst>
                <a:ext uri="{FF2B5EF4-FFF2-40B4-BE49-F238E27FC236}">
                  <a16:creationId xmlns:a16="http://schemas.microsoft.com/office/drawing/2014/main" id="{90F8ECB4-3399-431F-8857-87EE925419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9331" y="5237863"/>
              <a:ext cx="165707" cy="165707"/>
            </a:xfrm>
            <a:prstGeom prst="triangle">
              <a:avLst/>
            </a:prstGeom>
            <a:solidFill>
              <a:srgbClr val="99CCFF"/>
            </a:solidFill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lc="http://schemas.openxmlformats.org/drawingml/2006/lockedCanvas" val="1"/>
              </a:ext>
            </a:extLst>
          </p:spPr>
          <p:txBody>
            <a:bodyPr tIns="45720" bIns="45720" rtlCol="0" anchor="ctr"/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228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685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1143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1600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" name="타원 301">
              <a:extLst>
                <a:ext uri="{FF2B5EF4-FFF2-40B4-BE49-F238E27FC236}">
                  <a16:creationId xmlns:a16="http://schemas.microsoft.com/office/drawing/2014/main" id="{3CEE3060-6958-48BA-BC3F-BBAB0B6D9C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9331" y="5483208"/>
              <a:ext cx="165707" cy="165707"/>
            </a:xfrm>
            <a:prstGeom prst="ellipse">
              <a:avLst/>
            </a:prstGeom>
            <a:solidFill>
              <a:srgbClr val="FFC000"/>
            </a:solidFill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lc="http://schemas.openxmlformats.org/drawingml/2006/lockedCanvas" val="1"/>
              </a:ext>
            </a:extLst>
          </p:spPr>
          <p:txBody>
            <a:bodyPr tIns="45720" bIns="45720" rtlCol="0" anchor="ctr"/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228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685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1143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1600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" name="원형: 비어 있음 289">
              <a:extLst>
                <a:ext uri="{FF2B5EF4-FFF2-40B4-BE49-F238E27FC236}">
                  <a16:creationId xmlns:a16="http://schemas.microsoft.com/office/drawing/2014/main" id="{5CCCD532-495F-4189-BF98-8395264CB8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86545" y="5293194"/>
              <a:ext cx="288000" cy="144001"/>
            </a:xfrm>
            <a:prstGeom prst="donut">
              <a:avLst>
                <a:gd name="adj" fmla="val 18808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lc="http://schemas.openxmlformats.org/drawingml/2006/lockedCanvas" val="1"/>
              </a:ext>
            </a:extLst>
          </p:spPr>
          <p:txBody>
            <a:bodyPr tIns="45720" bIns="45720" rtlCol="0" anchor="ctr"/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228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685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1143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1600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47F0C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91D577F-4BA4-4CB7-99AD-1D595C716275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515077" y="5233957"/>
              <a:ext cx="9845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1200" cap="none" spc="0" normalizeH="0" baseline="0" noProof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굴림" panose="020B0600000101010101" pitchFamily="34" charset="-127"/>
                  <a:cs typeface="+mn-cs"/>
                </a:rPr>
                <a:t>Customer ring </a:t>
              </a:r>
              <a:endParaRPr kumimoji="0" lang="ko-KR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1C1E2A"/>
                </a:solidFill>
                <a:effectLst/>
                <a:uLnTx/>
                <a:uFillTx/>
                <a:latin typeface="Arial"/>
                <a:ea typeface="굴림" panose="020B0600000101010101" pitchFamily="34" charset="-127"/>
                <a:cs typeface="+mn-cs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5D63E1E-1769-448C-A1A2-9EF78FF717D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7959293" y="5433484"/>
              <a:ext cx="121700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1200" cap="none" spc="0" normalizeH="0" baseline="0" noProof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굴림" panose="020B0600000101010101" pitchFamily="34" charset="-127"/>
                  <a:cs typeface="+mn-cs"/>
                </a:rPr>
                <a:t>SKB regional office </a:t>
              </a:r>
              <a:endParaRPr kumimoji="0" lang="ko-KR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1C1E2A"/>
                </a:solidFill>
                <a:effectLst/>
                <a:uLnTx/>
                <a:uFillTx/>
                <a:latin typeface="Arial"/>
                <a:ea typeface="굴림" panose="020B0600000101010101" pitchFamily="34" charset="-127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947C18A-7C67-4BDA-8338-65E983427E8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7950078" y="5209287"/>
              <a:ext cx="12234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1200" cap="none" spc="0" normalizeH="0" baseline="0" noProof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굴림" panose="020B0600000101010101" pitchFamily="34" charset="-127"/>
                  <a:cs typeface="+mn-cs"/>
                </a:rPr>
                <a:t>Gov. regional office</a:t>
              </a:r>
              <a:endParaRPr kumimoji="0" lang="ko-KR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1C1E2A"/>
                </a:solidFill>
                <a:effectLst/>
                <a:uLnTx/>
                <a:uFillTx/>
                <a:latin typeface="Arial"/>
                <a:ea typeface="굴림" panose="020B0600000101010101" pitchFamily="34" charset="-127"/>
                <a:cs typeface="+mn-cs"/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EEB3CF14-CDDF-4F26-9562-73CEF4263BD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7971701" y="5866762"/>
              <a:ext cx="87395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1200" cap="none" spc="0" normalizeH="0" baseline="0" noProof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굴림" panose="020B0600000101010101" pitchFamily="34" charset="-127"/>
                  <a:cs typeface="+mn-cs"/>
                </a:rPr>
                <a:t>SKB KMS link</a:t>
              </a:r>
              <a:endParaRPr kumimoji="0" lang="ko-KR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1C1E2A"/>
                </a:solidFill>
                <a:effectLst/>
                <a:uLnTx/>
                <a:uFillTx/>
                <a:latin typeface="Arial"/>
                <a:ea typeface="굴림" panose="020B0600000101010101" pitchFamily="34" charset="-127"/>
                <a:cs typeface="+mn-cs"/>
              </a:endParaRP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2AD0A54A-EBEA-4799-8576-8AF6C1EBA165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7963904" y="5660926"/>
              <a:ext cx="11929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1200" cap="none" spc="0" normalizeH="0" baseline="0" noProof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굴림" panose="020B0600000101010101" pitchFamily="34" charset="-127"/>
                  <a:cs typeface="+mn-cs"/>
                </a:rPr>
                <a:t>Customer KMS link</a:t>
              </a:r>
              <a:endParaRPr kumimoji="0" lang="ko-KR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1C1E2A"/>
                </a:solidFill>
                <a:effectLst/>
                <a:uLnTx/>
                <a:uFillTx/>
                <a:latin typeface="Arial"/>
                <a:ea typeface="굴림" panose="020B0600000101010101" pitchFamily="34" charset="-127"/>
                <a:cs typeface="+mn-cs"/>
              </a:endParaRPr>
            </a:p>
          </p:txBody>
        </p:sp>
        <p:cxnSp>
          <p:nvCxnSpPr>
            <p:cNvPr id="165" name="직선 연결선 344">
              <a:extLst>
                <a:ext uri="{FF2B5EF4-FFF2-40B4-BE49-F238E27FC236}">
                  <a16:creationId xmlns:a16="http://schemas.microsoft.com/office/drawing/2014/main" id="{8383D5BC-DAB7-4551-8604-837941E7FAE8}"/>
                </a:ext>
              </a:extLst>
            </p:cNvPr>
            <p:cNvCxnSpPr>
              <a:cxnSpLocks/>
            </p:cNvCxnSpPr>
            <p:nvPr/>
          </p:nvCxnSpPr>
          <p:spPr>
            <a:xfrm>
              <a:off x="7803218" y="5784036"/>
              <a:ext cx="144361" cy="0"/>
            </a:xfrm>
            <a:prstGeom prst="line">
              <a:avLst/>
            </a:prstGeom>
            <a:ln w="349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직선 연결선 346">
              <a:extLst>
                <a:ext uri="{FF2B5EF4-FFF2-40B4-BE49-F238E27FC236}">
                  <a16:creationId xmlns:a16="http://schemas.microsoft.com/office/drawing/2014/main" id="{D252E25F-B34C-4A9D-8D1C-98DC3D2698D2}"/>
                </a:ext>
              </a:extLst>
            </p:cNvPr>
            <p:cNvCxnSpPr>
              <a:cxnSpLocks/>
            </p:cNvCxnSpPr>
            <p:nvPr/>
          </p:nvCxnSpPr>
          <p:spPr>
            <a:xfrm>
              <a:off x="7817350" y="5995388"/>
              <a:ext cx="144361" cy="0"/>
            </a:xfrm>
            <a:prstGeom prst="line">
              <a:avLst/>
            </a:prstGeom>
            <a:ln w="349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직선 연결선 347">
              <a:extLst>
                <a:ext uri="{FF2B5EF4-FFF2-40B4-BE49-F238E27FC236}">
                  <a16:creationId xmlns:a16="http://schemas.microsoft.com/office/drawing/2014/main" id="{69B7D380-7BE1-4544-80E8-B3050FA11B78}"/>
                </a:ext>
              </a:extLst>
            </p:cNvPr>
            <p:cNvCxnSpPr>
              <a:cxnSpLocks/>
            </p:cNvCxnSpPr>
            <p:nvPr/>
          </p:nvCxnSpPr>
          <p:spPr>
            <a:xfrm>
              <a:off x="9347285" y="5766501"/>
              <a:ext cx="180000" cy="0"/>
            </a:xfrm>
            <a:prstGeom prst="line">
              <a:avLst/>
            </a:prstGeom>
            <a:ln w="34925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ACD82B74-7DCB-4198-8AA0-53DB29400A1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527049" y="5661194"/>
              <a:ext cx="58541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1200" cap="none" spc="0" normalizeH="0" baseline="0" noProof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굴림" panose="020B0600000101010101" pitchFamily="34" charset="-127"/>
                  <a:cs typeface="+mn-cs"/>
                </a:rPr>
                <a:t>Ext. key</a:t>
              </a:r>
              <a:endParaRPr kumimoji="0" lang="ko-KR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1C1E2A"/>
                </a:solidFill>
                <a:effectLst/>
                <a:uLnTx/>
                <a:uFillTx/>
                <a:latin typeface="Arial"/>
                <a:ea typeface="굴림" panose="020B0600000101010101" pitchFamily="34" charset="-127"/>
                <a:cs typeface="+mn-cs"/>
              </a:endParaRP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8C47525-5011-4A1E-8C41-CE3C77FC5AD8}"/>
              </a:ext>
            </a:extLst>
          </p:cNvPr>
          <p:cNvCxnSpPr>
            <a:cxnSpLocks/>
          </p:cNvCxnSpPr>
          <p:nvPr/>
        </p:nvCxnSpPr>
        <p:spPr>
          <a:xfrm>
            <a:off x="7917754" y="3618034"/>
            <a:ext cx="875512" cy="491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6E1A2245-13DB-E88D-EE59-77181F8AD3B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08" y="4043947"/>
            <a:ext cx="2787362" cy="21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8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3ED4113-8BCA-3A06-3C21-F63DACD2F615}"/>
              </a:ext>
            </a:extLst>
          </p:cNvPr>
          <p:cNvGrpSpPr/>
          <p:nvPr/>
        </p:nvGrpSpPr>
        <p:grpSpPr>
          <a:xfrm>
            <a:off x="-1" y="0"/>
            <a:ext cx="10512426" cy="6858000"/>
            <a:chOff x="-1" y="-1"/>
            <a:chExt cx="10512426" cy="685799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367790-7EB1-5CB9-A297-7E66051B54E0}"/>
                </a:ext>
              </a:extLst>
            </p:cNvPr>
            <p:cNvSpPr/>
            <p:nvPr/>
          </p:nvSpPr>
          <p:spPr>
            <a:xfrm>
              <a:off x="0" y="-1"/>
              <a:ext cx="10290875" cy="685799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F6D3D64-E9BF-2708-675B-D40E9C38F31E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0512425" cy="7524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b="1" dirty="0">
                  <a:solidFill>
                    <a:schemeClr val="bg1"/>
                  </a:solidFill>
                </a:rPr>
                <a:t>Program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 descr="A black and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692847B1-242D-5C7A-1866-01FC69D99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926757"/>
              <a:ext cx="10303601" cy="5807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07247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7B5C8-1F38-5FBE-F623-A1D5FAC3B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82C483-A0B1-0EAA-C667-4D3E38106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8" y="497754"/>
            <a:ext cx="9870628" cy="615430"/>
          </a:xfrm>
        </p:spPr>
        <p:txBody>
          <a:bodyPr/>
          <a:lstStyle/>
          <a:p>
            <a:r>
              <a:rPr lang="en-GB" dirty="0" err="1"/>
              <a:t>OFCnet</a:t>
            </a:r>
            <a:r>
              <a:rPr lang="en-GB" dirty="0"/>
              <a:t> 2023 – Joint </a:t>
            </a:r>
            <a:r>
              <a:rPr lang="en-GB" dirty="0" err="1"/>
              <a:t>Ciena</a:t>
            </a:r>
            <a:r>
              <a:rPr lang="en-GB" dirty="0"/>
              <a:t>/IDQ demo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D2339AA-27DC-FE8C-8926-07E52B1F8401}"/>
              </a:ext>
            </a:extLst>
          </p:cNvPr>
          <p:cNvGrpSpPr/>
          <p:nvPr/>
        </p:nvGrpSpPr>
        <p:grpSpPr>
          <a:xfrm>
            <a:off x="871029" y="1208049"/>
            <a:ext cx="10449942" cy="5058639"/>
            <a:chOff x="569596" y="1383419"/>
            <a:chExt cx="9632680" cy="4515053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E8DAE5F3-55A8-EA7F-032A-47656174F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9596" y="1383419"/>
              <a:ext cx="9632680" cy="4515053"/>
            </a:xfrm>
            <a:prstGeom prst="rect">
              <a:avLst/>
            </a:prstGeom>
          </p:spPr>
        </p:pic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FC1F731-7ACA-D9E7-4069-C53F9F44E2C9}"/>
                </a:ext>
              </a:extLst>
            </p:cNvPr>
            <p:cNvGrpSpPr/>
            <p:nvPr/>
          </p:nvGrpSpPr>
          <p:grpSpPr>
            <a:xfrm>
              <a:off x="9017712" y="1764357"/>
              <a:ext cx="732031" cy="232483"/>
              <a:chOff x="468313" y="351632"/>
              <a:chExt cx="844550" cy="268288"/>
            </a:xfrm>
            <a:solidFill>
              <a:schemeClr val="accent1"/>
            </a:solidFill>
          </p:grpSpPr>
          <p:sp>
            <p:nvSpPr>
              <p:cNvPr id="65" name="Freeform 15">
                <a:extLst>
                  <a:ext uri="{FF2B5EF4-FFF2-40B4-BE49-F238E27FC236}">
                    <a16:creationId xmlns:a16="http://schemas.microsoft.com/office/drawing/2014/main" id="{2B39AA27-6FD1-02BA-78F2-27F2804C9A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68313" y="434182"/>
                <a:ext cx="144463" cy="185738"/>
              </a:xfrm>
              <a:custGeom>
                <a:avLst/>
                <a:gdLst>
                  <a:gd name="T0" fmla="*/ 385 w 385"/>
                  <a:gd name="T1" fmla="*/ 21 h 491"/>
                  <a:gd name="T2" fmla="*/ 262 w 385"/>
                  <a:gd name="T3" fmla="*/ 0 h 491"/>
                  <a:gd name="T4" fmla="*/ 0 w 385"/>
                  <a:gd name="T5" fmla="*/ 247 h 491"/>
                  <a:gd name="T6" fmla="*/ 249 w 385"/>
                  <a:gd name="T7" fmla="*/ 491 h 491"/>
                  <a:gd name="T8" fmla="*/ 385 w 385"/>
                  <a:gd name="T9" fmla="*/ 465 h 491"/>
                  <a:gd name="T10" fmla="*/ 385 w 385"/>
                  <a:gd name="T11" fmla="*/ 341 h 491"/>
                  <a:gd name="T12" fmla="*/ 290 w 385"/>
                  <a:gd name="T13" fmla="*/ 358 h 491"/>
                  <a:gd name="T14" fmla="*/ 162 w 385"/>
                  <a:gd name="T15" fmla="*/ 250 h 491"/>
                  <a:gd name="T16" fmla="*/ 292 w 385"/>
                  <a:gd name="T17" fmla="*/ 135 h 491"/>
                  <a:gd name="T18" fmla="*/ 385 w 385"/>
                  <a:gd name="T19" fmla="*/ 152 h 491"/>
                  <a:gd name="T20" fmla="*/ 385 w 385"/>
                  <a:gd name="T21" fmla="*/ 21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5" h="491">
                    <a:moveTo>
                      <a:pt x="385" y="21"/>
                    </a:moveTo>
                    <a:cubicBezTo>
                      <a:pt x="348" y="10"/>
                      <a:pt x="297" y="0"/>
                      <a:pt x="262" y="0"/>
                    </a:cubicBezTo>
                    <a:cubicBezTo>
                      <a:pt x="117" y="0"/>
                      <a:pt x="0" y="88"/>
                      <a:pt x="0" y="247"/>
                    </a:cubicBezTo>
                    <a:cubicBezTo>
                      <a:pt x="0" y="409"/>
                      <a:pt x="113" y="491"/>
                      <a:pt x="249" y="491"/>
                    </a:cubicBezTo>
                    <a:cubicBezTo>
                      <a:pt x="288" y="491"/>
                      <a:pt x="349" y="483"/>
                      <a:pt x="385" y="465"/>
                    </a:cubicBezTo>
                    <a:cubicBezTo>
                      <a:pt x="385" y="341"/>
                      <a:pt x="385" y="341"/>
                      <a:pt x="385" y="341"/>
                    </a:cubicBezTo>
                    <a:cubicBezTo>
                      <a:pt x="354" y="353"/>
                      <a:pt x="318" y="358"/>
                      <a:pt x="290" y="358"/>
                    </a:cubicBezTo>
                    <a:cubicBezTo>
                      <a:pt x="231" y="358"/>
                      <a:pt x="162" y="323"/>
                      <a:pt x="162" y="250"/>
                    </a:cubicBezTo>
                    <a:cubicBezTo>
                      <a:pt x="162" y="167"/>
                      <a:pt x="227" y="135"/>
                      <a:pt x="292" y="135"/>
                    </a:cubicBezTo>
                    <a:cubicBezTo>
                      <a:pt x="323" y="135"/>
                      <a:pt x="358" y="145"/>
                      <a:pt x="385" y="152"/>
                    </a:cubicBezTo>
                    <a:lnTo>
                      <a:pt x="385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Freeform 16">
                <a:extLst>
                  <a:ext uri="{FF2B5EF4-FFF2-40B4-BE49-F238E27FC236}">
                    <a16:creationId xmlns:a16="http://schemas.microsoft.com/office/drawing/2014/main" id="{DF487418-1605-12FC-509F-1F982A01872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00138" y="435770"/>
                <a:ext cx="171450" cy="182563"/>
              </a:xfrm>
              <a:custGeom>
                <a:avLst/>
                <a:gdLst>
                  <a:gd name="T0" fmla="*/ 158 w 455"/>
                  <a:gd name="T1" fmla="*/ 487 h 487"/>
                  <a:gd name="T2" fmla="*/ 296 w 455"/>
                  <a:gd name="T3" fmla="*/ 428 h 487"/>
                  <a:gd name="T4" fmla="*/ 296 w 455"/>
                  <a:gd name="T5" fmla="*/ 476 h 487"/>
                  <a:gd name="T6" fmla="*/ 455 w 455"/>
                  <a:gd name="T7" fmla="*/ 476 h 487"/>
                  <a:gd name="T8" fmla="*/ 455 w 455"/>
                  <a:gd name="T9" fmla="*/ 207 h 487"/>
                  <a:gd name="T10" fmla="*/ 408 w 455"/>
                  <a:gd name="T11" fmla="*/ 58 h 487"/>
                  <a:gd name="T12" fmla="*/ 230 w 455"/>
                  <a:gd name="T13" fmla="*/ 0 h 487"/>
                  <a:gd name="T14" fmla="*/ 37 w 455"/>
                  <a:gd name="T15" fmla="*/ 38 h 487"/>
                  <a:gd name="T16" fmla="*/ 37 w 455"/>
                  <a:gd name="T17" fmla="*/ 156 h 487"/>
                  <a:gd name="T18" fmla="*/ 203 w 455"/>
                  <a:gd name="T19" fmla="*/ 127 h 487"/>
                  <a:gd name="T20" fmla="*/ 297 w 455"/>
                  <a:gd name="T21" fmla="*/ 203 h 487"/>
                  <a:gd name="T22" fmla="*/ 297 w 455"/>
                  <a:gd name="T23" fmla="*/ 211 h 487"/>
                  <a:gd name="T24" fmla="*/ 184 w 455"/>
                  <a:gd name="T25" fmla="*/ 193 h 487"/>
                  <a:gd name="T26" fmla="*/ 0 w 455"/>
                  <a:gd name="T27" fmla="*/ 340 h 487"/>
                  <a:gd name="T28" fmla="*/ 0 w 455"/>
                  <a:gd name="T29" fmla="*/ 342 h 487"/>
                  <a:gd name="T30" fmla="*/ 158 w 455"/>
                  <a:gd name="T31" fmla="*/ 487 h 487"/>
                  <a:gd name="T32" fmla="*/ 217 w 455"/>
                  <a:gd name="T33" fmla="*/ 384 h 487"/>
                  <a:gd name="T34" fmla="*/ 159 w 455"/>
                  <a:gd name="T35" fmla="*/ 332 h 487"/>
                  <a:gd name="T36" fmla="*/ 159 w 455"/>
                  <a:gd name="T37" fmla="*/ 331 h 487"/>
                  <a:gd name="T38" fmla="*/ 234 w 455"/>
                  <a:gd name="T39" fmla="*/ 273 h 487"/>
                  <a:gd name="T40" fmla="*/ 298 w 455"/>
                  <a:gd name="T41" fmla="*/ 288 h 487"/>
                  <a:gd name="T42" fmla="*/ 217 w 455"/>
                  <a:gd name="T43" fmla="*/ 384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5" h="487">
                    <a:moveTo>
                      <a:pt x="158" y="487"/>
                    </a:moveTo>
                    <a:cubicBezTo>
                      <a:pt x="220" y="487"/>
                      <a:pt x="264" y="463"/>
                      <a:pt x="296" y="428"/>
                    </a:cubicBezTo>
                    <a:cubicBezTo>
                      <a:pt x="296" y="476"/>
                      <a:pt x="296" y="476"/>
                      <a:pt x="296" y="476"/>
                    </a:cubicBezTo>
                    <a:cubicBezTo>
                      <a:pt x="455" y="476"/>
                      <a:pt x="455" y="476"/>
                      <a:pt x="455" y="476"/>
                    </a:cubicBezTo>
                    <a:cubicBezTo>
                      <a:pt x="455" y="207"/>
                      <a:pt x="455" y="207"/>
                      <a:pt x="455" y="207"/>
                    </a:cubicBezTo>
                    <a:cubicBezTo>
                      <a:pt x="455" y="141"/>
                      <a:pt x="444" y="92"/>
                      <a:pt x="408" y="58"/>
                    </a:cubicBezTo>
                    <a:cubicBezTo>
                      <a:pt x="371" y="20"/>
                      <a:pt x="314" y="0"/>
                      <a:pt x="230" y="0"/>
                    </a:cubicBezTo>
                    <a:cubicBezTo>
                      <a:pt x="162" y="1"/>
                      <a:pt x="98" y="18"/>
                      <a:pt x="37" y="38"/>
                    </a:cubicBezTo>
                    <a:cubicBezTo>
                      <a:pt x="37" y="156"/>
                      <a:pt x="37" y="156"/>
                      <a:pt x="37" y="156"/>
                    </a:cubicBezTo>
                    <a:cubicBezTo>
                      <a:pt x="90" y="136"/>
                      <a:pt x="154" y="127"/>
                      <a:pt x="203" y="127"/>
                    </a:cubicBezTo>
                    <a:cubicBezTo>
                      <a:pt x="266" y="127"/>
                      <a:pt x="297" y="155"/>
                      <a:pt x="297" y="203"/>
                    </a:cubicBezTo>
                    <a:cubicBezTo>
                      <a:pt x="297" y="211"/>
                      <a:pt x="297" y="211"/>
                      <a:pt x="297" y="211"/>
                    </a:cubicBezTo>
                    <a:cubicBezTo>
                      <a:pt x="270" y="202"/>
                      <a:pt x="227" y="193"/>
                      <a:pt x="184" y="193"/>
                    </a:cubicBezTo>
                    <a:cubicBezTo>
                      <a:pt x="74" y="193"/>
                      <a:pt x="0" y="243"/>
                      <a:pt x="0" y="340"/>
                    </a:cubicBezTo>
                    <a:cubicBezTo>
                      <a:pt x="0" y="342"/>
                      <a:pt x="0" y="342"/>
                      <a:pt x="0" y="342"/>
                    </a:cubicBezTo>
                    <a:cubicBezTo>
                      <a:pt x="0" y="435"/>
                      <a:pt x="69" y="487"/>
                      <a:pt x="158" y="487"/>
                    </a:cubicBezTo>
                    <a:moveTo>
                      <a:pt x="217" y="384"/>
                    </a:moveTo>
                    <a:cubicBezTo>
                      <a:pt x="183" y="384"/>
                      <a:pt x="159" y="364"/>
                      <a:pt x="159" y="332"/>
                    </a:cubicBezTo>
                    <a:cubicBezTo>
                      <a:pt x="159" y="331"/>
                      <a:pt x="159" y="331"/>
                      <a:pt x="159" y="331"/>
                    </a:cubicBezTo>
                    <a:cubicBezTo>
                      <a:pt x="159" y="296"/>
                      <a:pt x="187" y="273"/>
                      <a:pt x="234" y="273"/>
                    </a:cubicBezTo>
                    <a:cubicBezTo>
                      <a:pt x="259" y="273"/>
                      <a:pt x="280" y="280"/>
                      <a:pt x="298" y="288"/>
                    </a:cubicBezTo>
                    <a:cubicBezTo>
                      <a:pt x="298" y="347"/>
                      <a:pt x="265" y="384"/>
                      <a:pt x="217" y="38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Freeform 17">
                <a:extLst>
                  <a:ext uri="{FF2B5EF4-FFF2-40B4-BE49-F238E27FC236}">
                    <a16:creationId xmlns:a16="http://schemas.microsoft.com/office/drawing/2014/main" id="{599A183F-F59B-101A-B2D8-FFEAA465A3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912813" y="435770"/>
                <a:ext cx="173038" cy="179388"/>
              </a:xfrm>
              <a:custGeom>
                <a:avLst/>
                <a:gdLst>
                  <a:gd name="T0" fmla="*/ 0 w 457"/>
                  <a:gd name="T1" fmla="*/ 13 h 475"/>
                  <a:gd name="T2" fmla="*/ 157 w 457"/>
                  <a:gd name="T3" fmla="*/ 13 h 475"/>
                  <a:gd name="T4" fmla="*/ 157 w 457"/>
                  <a:gd name="T5" fmla="*/ 83 h 475"/>
                  <a:gd name="T6" fmla="*/ 164 w 457"/>
                  <a:gd name="T7" fmla="*/ 75 h 475"/>
                  <a:gd name="T8" fmla="*/ 301 w 457"/>
                  <a:gd name="T9" fmla="*/ 0 h 475"/>
                  <a:gd name="T10" fmla="*/ 457 w 457"/>
                  <a:gd name="T11" fmla="*/ 169 h 475"/>
                  <a:gd name="T12" fmla="*/ 457 w 457"/>
                  <a:gd name="T13" fmla="*/ 475 h 475"/>
                  <a:gd name="T14" fmla="*/ 300 w 457"/>
                  <a:gd name="T15" fmla="*/ 475 h 475"/>
                  <a:gd name="T16" fmla="*/ 300 w 457"/>
                  <a:gd name="T17" fmla="*/ 222 h 475"/>
                  <a:gd name="T18" fmla="*/ 230 w 457"/>
                  <a:gd name="T19" fmla="*/ 139 h 475"/>
                  <a:gd name="T20" fmla="*/ 157 w 457"/>
                  <a:gd name="T21" fmla="*/ 222 h 475"/>
                  <a:gd name="T22" fmla="*/ 157 w 457"/>
                  <a:gd name="T23" fmla="*/ 475 h 475"/>
                  <a:gd name="T24" fmla="*/ 0 w 457"/>
                  <a:gd name="T25" fmla="*/ 475 h 475"/>
                  <a:gd name="T26" fmla="*/ 0 w 457"/>
                  <a:gd name="T27" fmla="*/ 13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7" h="475">
                    <a:moveTo>
                      <a:pt x="0" y="13"/>
                    </a:moveTo>
                    <a:cubicBezTo>
                      <a:pt x="157" y="13"/>
                      <a:pt x="157" y="13"/>
                      <a:pt x="157" y="13"/>
                    </a:cubicBezTo>
                    <a:cubicBezTo>
                      <a:pt x="157" y="83"/>
                      <a:pt x="157" y="83"/>
                      <a:pt x="157" y="83"/>
                    </a:cubicBezTo>
                    <a:cubicBezTo>
                      <a:pt x="164" y="75"/>
                      <a:pt x="164" y="75"/>
                      <a:pt x="164" y="75"/>
                    </a:cubicBezTo>
                    <a:cubicBezTo>
                      <a:pt x="194" y="37"/>
                      <a:pt x="236" y="0"/>
                      <a:pt x="301" y="0"/>
                    </a:cubicBezTo>
                    <a:cubicBezTo>
                      <a:pt x="399" y="0"/>
                      <a:pt x="457" y="64"/>
                      <a:pt x="457" y="169"/>
                    </a:cubicBezTo>
                    <a:cubicBezTo>
                      <a:pt x="457" y="475"/>
                      <a:pt x="457" y="475"/>
                      <a:pt x="457" y="475"/>
                    </a:cubicBezTo>
                    <a:cubicBezTo>
                      <a:pt x="300" y="475"/>
                      <a:pt x="300" y="475"/>
                      <a:pt x="300" y="475"/>
                    </a:cubicBezTo>
                    <a:cubicBezTo>
                      <a:pt x="300" y="222"/>
                      <a:pt x="300" y="222"/>
                      <a:pt x="300" y="222"/>
                    </a:cubicBezTo>
                    <a:cubicBezTo>
                      <a:pt x="300" y="169"/>
                      <a:pt x="272" y="139"/>
                      <a:pt x="230" y="139"/>
                    </a:cubicBezTo>
                    <a:cubicBezTo>
                      <a:pt x="188" y="139"/>
                      <a:pt x="157" y="169"/>
                      <a:pt x="157" y="222"/>
                    </a:cubicBezTo>
                    <a:cubicBezTo>
                      <a:pt x="157" y="475"/>
                      <a:pt x="157" y="475"/>
                      <a:pt x="157" y="475"/>
                    </a:cubicBezTo>
                    <a:cubicBezTo>
                      <a:pt x="0" y="475"/>
                      <a:pt x="0" y="475"/>
                      <a:pt x="0" y="475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Freeform 18">
                <a:extLst>
                  <a:ext uri="{FF2B5EF4-FFF2-40B4-BE49-F238E27FC236}">
                    <a16:creationId xmlns:a16="http://schemas.microsoft.com/office/drawing/2014/main" id="{9EFAC145-6FE5-D4B1-A603-651A7DF5A7E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36588" y="429420"/>
                <a:ext cx="258763" cy="190500"/>
              </a:xfrm>
              <a:custGeom>
                <a:avLst/>
                <a:gdLst>
                  <a:gd name="T0" fmla="*/ 683 w 683"/>
                  <a:gd name="T1" fmla="*/ 433 h 506"/>
                  <a:gd name="T2" fmla="*/ 484 w 683"/>
                  <a:gd name="T3" fmla="*/ 502 h 506"/>
                  <a:gd name="T4" fmla="*/ 331 w 683"/>
                  <a:gd name="T5" fmla="*/ 455 h 506"/>
                  <a:gd name="T6" fmla="*/ 119 w 683"/>
                  <a:gd name="T7" fmla="*/ 494 h 506"/>
                  <a:gd name="T8" fmla="*/ 0 w 683"/>
                  <a:gd name="T9" fmla="*/ 322 h 506"/>
                  <a:gd name="T10" fmla="*/ 0 w 683"/>
                  <a:gd name="T11" fmla="*/ 33 h 506"/>
                  <a:gd name="T12" fmla="*/ 147 w 683"/>
                  <a:gd name="T13" fmla="*/ 33 h 506"/>
                  <a:gd name="T14" fmla="*/ 151 w 683"/>
                  <a:gd name="T15" fmla="*/ 274 h 506"/>
                  <a:gd name="T16" fmla="*/ 264 w 683"/>
                  <a:gd name="T17" fmla="*/ 374 h 506"/>
                  <a:gd name="T18" fmla="*/ 239 w 683"/>
                  <a:gd name="T19" fmla="*/ 258 h 506"/>
                  <a:gd name="T20" fmla="*/ 485 w 683"/>
                  <a:gd name="T21" fmla="*/ 0 h 506"/>
                  <a:gd name="T22" fmla="*/ 623 w 683"/>
                  <a:gd name="T23" fmla="*/ 225 h 506"/>
                  <a:gd name="T24" fmla="*/ 475 w 683"/>
                  <a:gd name="T25" fmla="*/ 369 h 506"/>
                  <a:gd name="T26" fmla="*/ 683 w 683"/>
                  <a:gd name="T27" fmla="*/ 342 h 506"/>
                  <a:gd name="T28" fmla="*/ 683 w 683"/>
                  <a:gd name="T29" fmla="*/ 433 h 506"/>
                  <a:gd name="T30" fmla="*/ 514 w 683"/>
                  <a:gd name="T31" fmla="*/ 231 h 506"/>
                  <a:gd name="T32" fmla="*/ 477 w 683"/>
                  <a:gd name="T33" fmla="*/ 134 h 506"/>
                  <a:gd name="T34" fmla="*/ 422 w 683"/>
                  <a:gd name="T35" fmla="*/ 310 h 506"/>
                  <a:gd name="T36" fmla="*/ 514 w 683"/>
                  <a:gd name="T37" fmla="*/ 231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83" h="506">
                    <a:moveTo>
                      <a:pt x="683" y="433"/>
                    </a:moveTo>
                    <a:cubicBezTo>
                      <a:pt x="634" y="467"/>
                      <a:pt x="566" y="502"/>
                      <a:pt x="484" y="502"/>
                    </a:cubicBezTo>
                    <a:cubicBezTo>
                      <a:pt x="425" y="502"/>
                      <a:pt x="372" y="483"/>
                      <a:pt x="331" y="455"/>
                    </a:cubicBezTo>
                    <a:cubicBezTo>
                      <a:pt x="247" y="493"/>
                      <a:pt x="183" y="506"/>
                      <a:pt x="119" y="494"/>
                    </a:cubicBezTo>
                    <a:cubicBezTo>
                      <a:pt x="15" y="476"/>
                      <a:pt x="0" y="383"/>
                      <a:pt x="0" y="32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47" y="33"/>
                      <a:pt x="147" y="33"/>
                      <a:pt x="147" y="33"/>
                    </a:cubicBezTo>
                    <a:cubicBezTo>
                      <a:pt x="147" y="33"/>
                      <a:pt x="148" y="174"/>
                      <a:pt x="151" y="274"/>
                    </a:cubicBezTo>
                    <a:cubicBezTo>
                      <a:pt x="154" y="356"/>
                      <a:pt x="172" y="400"/>
                      <a:pt x="264" y="374"/>
                    </a:cubicBezTo>
                    <a:cubicBezTo>
                      <a:pt x="248" y="340"/>
                      <a:pt x="239" y="300"/>
                      <a:pt x="239" y="258"/>
                    </a:cubicBezTo>
                    <a:cubicBezTo>
                      <a:pt x="242" y="122"/>
                      <a:pt x="346" y="0"/>
                      <a:pt x="485" y="0"/>
                    </a:cubicBezTo>
                    <a:cubicBezTo>
                      <a:pt x="642" y="0"/>
                      <a:pt x="680" y="134"/>
                      <a:pt x="623" y="225"/>
                    </a:cubicBezTo>
                    <a:cubicBezTo>
                      <a:pt x="587" y="282"/>
                      <a:pt x="532" y="330"/>
                      <a:pt x="475" y="369"/>
                    </a:cubicBezTo>
                    <a:cubicBezTo>
                      <a:pt x="531" y="410"/>
                      <a:pt x="621" y="381"/>
                      <a:pt x="683" y="342"/>
                    </a:cubicBezTo>
                    <a:lnTo>
                      <a:pt x="683" y="433"/>
                    </a:lnTo>
                    <a:close/>
                    <a:moveTo>
                      <a:pt x="514" y="231"/>
                    </a:moveTo>
                    <a:cubicBezTo>
                      <a:pt x="568" y="163"/>
                      <a:pt x="525" y="122"/>
                      <a:pt x="477" y="134"/>
                    </a:cubicBezTo>
                    <a:cubicBezTo>
                      <a:pt x="435" y="144"/>
                      <a:pt x="369" y="212"/>
                      <a:pt x="422" y="310"/>
                    </a:cubicBezTo>
                    <a:cubicBezTo>
                      <a:pt x="460" y="285"/>
                      <a:pt x="492" y="259"/>
                      <a:pt x="514" y="23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Oval 19">
                <a:extLst>
                  <a:ext uri="{FF2B5EF4-FFF2-40B4-BE49-F238E27FC236}">
                    <a16:creationId xmlns:a16="http://schemas.microsoft.com/office/drawing/2014/main" id="{AB4081DF-31A4-FA28-EDC9-03BB7786C65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31826" y="351632"/>
                <a:ext cx="66675" cy="666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Freeform 20">
                <a:extLst>
                  <a:ext uri="{FF2B5EF4-FFF2-40B4-BE49-F238E27FC236}">
                    <a16:creationId xmlns:a16="http://schemas.microsoft.com/office/drawing/2014/main" id="{CF456988-3DC3-2190-79C6-9D1DF7A0185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290638" y="592932"/>
                <a:ext cx="22225" cy="22225"/>
              </a:xfrm>
              <a:custGeom>
                <a:avLst/>
                <a:gdLst>
                  <a:gd name="T0" fmla="*/ 29 w 58"/>
                  <a:gd name="T1" fmla="*/ 0 h 57"/>
                  <a:gd name="T2" fmla="*/ 58 w 58"/>
                  <a:gd name="T3" fmla="*/ 28 h 57"/>
                  <a:gd name="T4" fmla="*/ 29 w 58"/>
                  <a:gd name="T5" fmla="*/ 57 h 57"/>
                  <a:gd name="T6" fmla="*/ 0 w 58"/>
                  <a:gd name="T7" fmla="*/ 29 h 57"/>
                  <a:gd name="T8" fmla="*/ 29 w 58"/>
                  <a:gd name="T9" fmla="*/ 0 h 57"/>
                  <a:gd name="T10" fmla="*/ 29 w 58"/>
                  <a:gd name="T11" fmla="*/ 53 h 57"/>
                  <a:gd name="T12" fmla="*/ 54 w 58"/>
                  <a:gd name="T13" fmla="*/ 28 h 57"/>
                  <a:gd name="T14" fmla="*/ 29 w 58"/>
                  <a:gd name="T15" fmla="*/ 4 h 57"/>
                  <a:gd name="T16" fmla="*/ 5 w 58"/>
                  <a:gd name="T17" fmla="*/ 29 h 57"/>
                  <a:gd name="T18" fmla="*/ 29 w 58"/>
                  <a:gd name="T19" fmla="*/ 53 h 57"/>
                  <a:gd name="T20" fmla="*/ 19 w 58"/>
                  <a:gd name="T21" fmla="*/ 12 h 57"/>
                  <a:gd name="T22" fmla="*/ 31 w 58"/>
                  <a:gd name="T23" fmla="*/ 12 h 57"/>
                  <a:gd name="T24" fmla="*/ 43 w 58"/>
                  <a:gd name="T25" fmla="*/ 22 h 57"/>
                  <a:gd name="T26" fmla="*/ 34 w 58"/>
                  <a:gd name="T27" fmla="*/ 31 h 57"/>
                  <a:gd name="T28" fmla="*/ 43 w 58"/>
                  <a:gd name="T29" fmla="*/ 45 h 57"/>
                  <a:gd name="T30" fmla="*/ 38 w 58"/>
                  <a:gd name="T31" fmla="*/ 45 h 57"/>
                  <a:gd name="T32" fmla="*/ 29 w 58"/>
                  <a:gd name="T33" fmla="*/ 31 h 57"/>
                  <a:gd name="T34" fmla="*/ 23 w 58"/>
                  <a:gd name="T35" fmla="*/ 31 h 57"/>
                  <a:gd name="T36" fmla="*/ 23 w 58"/>
                  <a:gd name="T37" fmla="*/ 45 h 57"/>
                  <a:gd name="T38" fmla="*/ 19 w 58"/>
                  <a:gd name="T39" fmla="*/ 45 h 57"/>
                  <a:gd name="T40" fmla="*/ 19 w 58"/>
                  <a:gd name="T41" fmla="*/ 12 h 57"/>
                  <a:gd name="T42" fmla="*/ 23 w 58"/>
                  <a:gd name="T43" fmla="*/ 27 h 57"/>
                  <a:gd name="T44" fmla="*/ 29 w 58"/>
                  <a:gd name="T45" fmla="*/ 27 h 57"/>
                  <a:gd name="T46" fmla="*/ 38 w 58"/>
                  <a:gd name="T47" fmla="*/ 21 h 57"/>
                  <a:gd name="T48" fmla="*/ 30 w 58"/>
                  <a:gd name="T49" fmla="*/ 16 h 57"/>
                  <a:gd name="T50" fmla="*/ 23 w 58"/>
                  <a:gd name="T51" fmla="*/ 16 h 57"/>
                  <a:gd name="T52" fmla="*/ 23 w 58"/>
                  <a:gd name="T53" fmla="*/ 2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" h="57">
                    <a:moveTo>
                      <a:pt x="29" y="0"/>
                    </a:moveTo>
                    <a:cubicBezTo>
                      <a:pt x="45" y="0"/>
                      <a:pt x="58" y="12"/>
                      <a:pt x="58" y="28"/>
                    </a:cubicBezTo>
                    <a:cubicBezTo>
                      <a:pt x="58" y="45"/>
                      <a:pt x="45" y="57"/>
                      <a:pt x="29" y="57"/>
                    </a:cubicBezTo>
                    <a:cubicBezTo>
                      <a:pt x="14" y="57"/>
                      <a:pt x="0" y="45"/>
                      <a:pt x="0" y="29"/>
                    </a:cubicBezTo>
                    <a:cubicBezTo>
                      <a:pt x="0" y="12"/>
                      <a:pt x="14" y="0"/>
                      <a:pt x="29" y="0"/>
                    </a:cubicBezTo>
                    <a:moveTo>
                      <a:pt x="29" y="53"/>
                    </a:moveTo>
                    <a:cubicBezTo>
                      <a:pt x="43" y="53"/>
                      <a:pt x="54" y="42"/>
                      <a:pt x="54" y="28"/>
                    </a:cubicBezTo>
                    <a:cubicBezTo>
                      <a:pt x="54" y="15"/>
                      <a:pt x="43" y="4"/>
                      <a:pt x="29" y="4"/>
                    </a:cubicBezTo>
                    <a:cubicBezTo>
                      <a:pt x="16" y="4"/>
                      <a:pt x="5" y="15"/>
                      <a:pt x="5" y="29"/>
                    </a:cubicBezTo>
                    <a:cubicBezTo>
                      <a:pt x="5" y="42"/>
                      <a:pt x="16" y="53"/>
                      <a:pt x="29" y="53"/>
                    </a:cubicBezTo>
                    <a:moveTo>
                      <a:pt x="19" y="12"/>
                    </a:moveTo>
                    <a:cubicBezTo>
                      <a:pt x="31" y="12"/>
                      <a:pt x="31" y="12"/>
                      <a:pt x="31" y="12"/>
                    </a:cubicBezTo>
                    <a:cubicBezTo>
                      <a:pt x="39" y="12"/>
                      <a:pt x="43" y="15"/>
                      <a:pt x="43" y="22"/>
                    </a:cubicBezTo>
                    <a:cubicBezTo>
                      <a:pt x="43" y="28"/>
                      <a:pt x="39" y="30"/>
                      <a:pt x="34" y="31"/>
                    </a:cubicBezTo>
                    <a:cubicBezTo>
                      <a:pt x="43" y="45"/>
                      <a:pt x="43" y="45"/>
                      <a:pt x="43" y="45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19" y="45"/>
                      <a:pt x="19" y="45"/>
                      <a:pt x="19" y="45"/>
                    </a:cubicBezTo>
                    <a:lnTo>
                      <a:pt x="19" y="12"/>
                    </a:lnTo>
                    <a:close/>
                    <a:moveTo>
                      <a:pt x="23" y="27"/>
                    </a:moveTo>
                    <a:cubicBezTo>
                      <a:pt x="29" y="27"/>
                      <a:pt x="29" y="27"/>
                      <a:pt x="29" y="27"/>
                    </a:cubicBezTo>
                    <a:cubicBezTo>
                      <a:pt x="34" y="27"/>
                      <a:pt x="38" y="27"/>
                      <a:pt x="38" y="21"/>
                    </a:cubicBezTo>
                    <a:cubicBezTo>
                      <a:pt x="38" y="17"/>
                      <a:pt x="34" y="16"/>
                      <a:pt x="30" y="16"/>
                    </a:cubicBezTo>
                    <a:cubicBezTo>
                      <a:pt x="23" y="16"/>
                      <a:pt x="23" y="16"/>
                      <a:pt x="23" y="16"/>
                    </a:cubicBezTo>
                    <a:lnTo>
                      <a:pt x="23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1E2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71" name="Picture 7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32F5E2A-16C4-1E2C-7203-BFD3D1EF8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138" y="1712195"/>
              <a:ext cx="700232" cy="4042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943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7B5C8-1F38-5FBE-F623-A1D5FAC3B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82C483-A0B1-0EAA-C667-4D3E38106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8" y="497754"/>
            <a:ext cx="9870628" cy="861654"/>
          </a:xfrm>
        </p:spPr>
        <p:txBody>
          <a:bodyPr/>
          <a:lstStyle/>
          <a:p>
            <a:r>
              <a:rPr lang="en-GB" dirty="0" err="1"/>
              <a:t>OFCnet</a:t>
            </a:r>
            <a:r>
              <a:rPr lang="en-GB" dirty="0"/>
              <a:t> 202x – Arising topics on which the </a:t>
            </a:r>
            <a:r>
              <a:rPr lang="en-GB" dirty="0" err="1"/>
              <a:t>OFCnet</a:t>
            </a:r>
            <a:r>
              <a:rPr lang="en-GB" dirty="0"/>
              <a:t> community can play a role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DCE2256-017B-125A-FF43-CAC49EFBBE13}"/>
              </a:ext>
            </a:extLst>
          </p:cNvPr>
          <p:cNvSpPr txBox="1">
            <a:spLocks/>
          </p:cNvSpPr>
          <p:nvPr/>
        </p:nvSpPr>
        <p:spPr>
          <a:xfrm>
            <a:off x="577518" y="1883947"/>
            <a:ext cx="11044030" cy="4358357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8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Confronting the physical challenges of integrating QKD into classical networks (classical/quantum mix, network topology limits)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 management systems (KMS) : scalability, interoperability between vendors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Utra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-high-rate QKD/Ultra-long-distance QKD : how to integrate the supporting (still maturing) technologies in classical networks?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rise of quantum networks that exchange entanglement : totally different that what we have today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10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3ED4113-8BCA-3A06-3C21-F63DACD2F615}"/>
              </a:ext>
            </a:extLst>
          </p:cNvPr>
          <p:cNvGrpSpPr/>
          <p:nvPr/>
        </p:nvGrpSpPr>
        <p:grpSpPr>
          <a:xfrm>
            <a:off x="-1" y="0"/>
            <a:ext cx="10512426" cy="6858000"/>
            <a:chOff x="-1" y="-1"/>
            <a:chExt cx="10512426" cy="685799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367790-7EB1-5CB9-A297-7E66051B54E0}"/>
                </a:ext>
              </a:extLst>
            </p:cNvPr>
            <p:cNvSpPr/>
            <p:nvPr/>
          </p:nvSpPr>
          <p:spPr>
            <a:xfrm>
              <a:off x="0" y="-1"/>
              <a:ext cx="10290875" cy="685799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F6D3D64-E9BF-2708-675B-D40E9C38F31E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0512425" cy="7524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b="1" dirty="0">
                  <a:solidFill>
                    <a:schemeClr val="bg1"/>
                  </a:solidFill>
                </a:rPr>
                <a:t>Program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 descr="A black and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692847B1-242D-5C7A-1866-01FC69D99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926757"/>
              <a:ext cx="10303601" cy="5807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55933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7434D-5190-D4E2-FDEA-D450BD3D1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8C0896-850B-F986-2362-B5F12AC385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09A6A3-D5DB-2FD3-DB61-6C81294117BA}"/>
              </a:ext>
            </a:extLst>
          </p:cNvPr>
          <p:cNvSpPr/>
          <p:nvPr/>
        </p:nvSpPr>
        <p:spPr>
          <a:xfrm>
            <a:off x="9591451" y="2620781"/>
            <a:ext cx="6204099" cy="4400108"/>
          </a:xfrm>
          <a:prstGeom prst="rect">
            <a:avLst/>
          </a:prstGeom>
          <a:solidFill>
            <a:srgbClr val="EE6612">
              <a:alpha val="15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DAD6E3-0E9B-49FB-9143-A813B77A4BDD}"/>
              </a:ext>
            </a:extLst>
          </p:cNvPr>
          <p:cNvSpPr/>
          <p:nvPr/>
        </p:nvSpPr>
        <p:spPr>
          <a:xfrm>
            <a:off x="7965715" y="3923040"/>
            <a:ext cx="6204099" cy="4400108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3DC17C-0E8A-19BE-83B2-6DC98C6BEEDD}"/>
              </a:ext>
            </a:extLst>
          </p:cNvPr>
          <p:cNvSpPr/>
          <p:nvPr/>
        </p:nvSpPr>
        <p:spPr>
          <a:xfrm>
            <a:off x="6705874" y="1456267"/>
            <a:ext cx="6204099" cy="4400108"/>
          </a:xfrm>
          <a:prstGeom prst="rect">
            <a:avLst/>
          </a:prstGeom>
          <a:solidFill>
            <a:srgbClr val="7030A0">
              <a:alpha val="3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54C1C2-165E-4E4E-A22E-0D7A48CA4636}"/>
              </a:ext>
            </a:extLst>
          </p:cNvPr>
          <p:cNvSpPr/>
          <p:nvPr/>
        </p:nvSpPr>
        <p:spPr>
          <a:xfrm>
            <a:off x="7908073" y="2132113"/>
            <a:ext cx="6204099" cy="4400108"/>
          </a:xfrm>
          <a:prstGeom prst="rect">
            <a:avLst/>
          </a:prstGeom>
          <a:solidFill>
            <a:srgbClr val="7717B9">
              <a:alpha val="15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A0846E-8C63-1FB3-C106-11A338B61CAD}"/>
              </a:ext>
            </a:extLst>
          </p:cNvPr>
          <p:cNvSpPr/>
          <p:nvPr/>
        </p:nvSpPr>
        <p:spPr>
          <a:xfrm>
            <a:off x="5332487" y="3373710"/>
            <a:ext cx="5928287" cy="4721707"/>
          </a:xfrm>
          <a:prstGeom prst="rect">
            <a:avLst/>
          </a:prstGeom>
          <a:solidFill>
            <a:srgbClr val="EE6612">
              <a:alpha val="15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8B5285-7DF7-2C48-98DB-A4489034BA60}"/>
              </a:ext>
            </a:extLst>
          </p:cNvPr>
          <p:cNvSpPr/>
          <p:nvPr/>
        </p:nvSpPr>
        <p:spPr>
          <a:xfrm>
            <a:off x="-2219499" y="-1942482"/>
            <a:ext cx="6204099" cy="4400108"/>
          </a:xfrm>
          <a:prstGeom prst="rect">
            <a:avLst/>
          </a:prstGeom>
          <a:solidFill>
            <a:srgbClr val="7717B9">
              <a:alpha val="29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D93524B-8143-6D21-ECA7-70D7BC878A14}"/>
              </a:ext>
            </a:extLst>
          </p:cNvPr>
          <p:cNvSpPr/>
          <p:nvPr/>
        </p:nvSpPr>
        <p:spPr>
          <a:xfrm>
            <a:off x="225990" y="-188795"/>
            <a:ext cx="143669" cy="110167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6E2E9E">
                  <a:tint val="66000"/>
                  <a:satMod val="160000"/>
                </a:srgbClr>
              </a:gs>
              <a:gs pos="50000">
                <a:srgbClr val="6E2E9E">
                  <a:tint val="44500"/>
                  <a:satMod val="160000"/>
                </a:srgbClr>
              </a:gs>
              <a:gs pos="100000">
                <a:srgbClr val="6E2E9E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D75654-5BD9-F221-9FC7-343931E2BAB6}"/>
              </a:ext>
            </a:extLst>
          </p:cNvPr>
          <p:cNvSpPr/>
          <p:nvPr/>
        </p:nvSpPr>
        <p:spPr>
          <a:xfrm>
            <a:off x="482530" y="-373542"/>
            <a:ext cx="143669" cy="110167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6E2E9E">
                  <a:tint val="66000"/>
                  <a:satMod val="160000"/>
                </a:srgbClr>
              </a:gs>
              <a:gs pos="50000">
                <a:srgbClr val="6E2E9E">
                  <a:tint val="44500"/>
                  <a:satMod val="160000"/>
                </a:srgbClr>
              </a:gs>
              <a:gs pos="100000">
                <a:srgbClr val="6E2E9E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dark, nature, light, lit&#10;&#10;Description automatically generated">
            <a:extLst>
              <a:ext uri="{FF2B5EF4-FFF2-40B4-BE49-F238E27FC236}">
                <a16:creationId xmlns:a16="http://schemas.microsoft.com/office/drawing/2014/main" id="{0245865C-3C03-0004-28EB-4F4C8DD530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0831" y="-136756"/>
            <a:ext cx="12830771" cy="72173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5E93EC-64E0-A266-30D0-1F3165C3258E}"/>
              </a:ext>
            </a:extLst>
          </p:cNvPr>
          <p:cNvSpPr txBox="1"/>
          <p:nvPr/>
        </p:nvSpPr>
        <p:spPr>
          <a:xfrm>
            <a:off x="5881779" y="4242961"/>
            <a:ext cx="360521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C67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Mehdi Namazi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C67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Chief Science Officer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C67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Qunnect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C67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Brooklyn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5D8A25-4DD8-5AAD-2B94-170016A4459A}"/>
              </a:ext>
            </a:extLst>
          </p:cNvPr>
          <p:cNvSpPr txBox="1"/>
          <p:nvPr/>
        </p:nvSpPr>
        <p:spPr>
          <a:xfrm>
            <a:off x="5900915" y="1515272"/>
            <a:ext cx="88782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C67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Pioneering Solutions 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C67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Quantum Internet</a:t>
            </a:r>
          </a:p>
        </p:txBody>
      </p:sp>
      <p:pic>
        <p:nvPicPr>
          <p:cNvPr id="16" name="Picture 1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23716A2E-3847-18CC-E959-3D20EDC83B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150" y="4273489"/>
            <a:ext cx="1669587" cy="131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233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698F315-4E18-2AD0-190A-6521A2E29E0E}"/>
              </a:ext>
            </a:extLst>
          </p:cNvPr>
          <p:cNvSpPr/>
          <p:nvPr/>
        </p:nvSpPr>
        <p:spPr>
          <a:xfrm>
            <a:off x="9591451" y="2620781"/>
            <a:ext cx="6204099" cy="4400108"/>
          </a:xfrm>
          <a:prstGeom prst="rect">
            <a:avLst/>
          </a:prstGeom>
          <a:solidFill>
            <a:srgbClr val="EE6612">
              <a:alpha val="1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352FC8-0E02-C2D8-E651-8CEEEA6D2F79}"/>
              </a:ext>
            </a:extLst>
          </p:cNvPr>
          <p:cNvSpPr/>
          <p:nvPr/>
        </p:nvSpPr>
        <p:spPr>
          <a:xfrm>
            <a:off x="-2196856" y="-2328004"/>
            <a:ext cx="6204099" cy="4400108"/>
          </a:xfrm>
          <a:prstGeom prst="rect">
            <a:avLst/>
          </a:prstGeom>
          <a:solidFill>
            <a:srgbClr val="7717B9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B56716-B31B-A9F8-0181-1B1D4CE7287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-343562"/>
            <a:ext cx="14169814" cy="9236637"/>
            <a:chOff x="0" y="-343562"/>
            <a:chExt cx="14169814" cy="923663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0CB7ECE-D1B5-2F79-7669-2E0434E50FD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08DF3F5-B117-A86B-127A-125F53D01B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149027"/>
              <a:ext cx="12192000" cy="611229"/>
            </a:xfrm>
            <a:prstGeom prst="rect">
              <a:avLst/>
            </a:prstGeom>
            <a:gradFill flip="none" rotWithShape="1">
              <a:gsLst>
                <a:gs pos="0">
                  <a:srgbClr val="7030A0">
                    <a:alpha val="10000"/>
                  </a:srgbClr>
                </a:gs>
                <a:gs pos="69000">
                  <a:schemeClr val="tx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A21C53-57A5-F7F4-1BD4-2F0D76C060D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965715" y="3923040"/>
              <a:ext cx="6204099" cy="4400108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0242F6-2BE5-456D-8FF0-E92CD48DA19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05874" y="1456267"/>
              <a:ext cx="6204099" cy="4400108"/>
            </a:xfrm>
            <a:prstGeom prst="rect">
              <a:avLst/>
            </a:prstGeom>
            <a:solidFill>
              <a:srgbClr val="7030A0">
                <a:alpha val="10000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CEDA4D6-74FA-1C88-6F2D-B56E4C32961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908073" y="2132113"/>
              <a:ext cx="6204099" cy="4400108"/>
            </a:xfrm>
            <a:prstGeom prst="rect">
              <a:avLst/>
            </a:prstGeom>
            <a:solidFill>
              <a:srgbClr val="7717B9">
                <a:alpha val="10000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7279964-1BB9-76AA-0700-2A27129DB17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39477" y="4171368"/>
              <a:ext cx="5928287" cy="4721707"/>
            </a:xfrm>
            <a:prstGeom prst="rect">
              <a:avLst/>
            </a:prstGeom>
            <a:solidFill>
              <a:srgbClr val="EE6612">
                <a:alpha val="10000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18EDE9E-A11A-70D9-34CD-EBD2CCA61A2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990" y="-188795"/>
              <a:ext cx="143669" cy="1101675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6E2E9E">
                    <a:tint val="66000"/>
                    <a:satMod val="160000"/>
                  </a:srgbClr>
                </a:gs>
                <a:gs pos="50000">
                  <a:srgbClr val="6E2E9E">
                    <a:tint val="44500"/>
                    <a:satMod val="160000"/>
                  </a:srgbClr>
                </a:gs>
                <a:gs pos="100000">
                  <a:srgbClr val="6E2E9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85AC6A0-716E-6B83-D38E-CE3572DA006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2530" y="-343562"/>
              <a:ext cx="143669" cy="1101675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6E2E9E">
                    <a:tint val="66000"/>
                    <a:satMod val="160000"/>
                  </a:srgbClr>
                </a:gs>
                <a:gs pos="50000">
                  <a:srgbClr val="6E2E9E">
                    <a:tint val="44500"/>
                    <a:satMod val="160000"/>
                  </a:srgbClr>
                </a:gs>
                <a:gs pos="100000">
                  <a:srgbClr val="6E2E9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EA519BA-F27E-0FAA-4782-5644CF83E89A}"/>
              </a:ext>
            </a:extLst>
          </p:cNvPr>
          <p:cNvSpPr txBox="1"/>
          <p:nvPr/>
        </p:nvSpPr>
        <p:spPr>
          <a:xfrm>
            <a:off x="654698" y="140282"/>
            <a:ext cx="95103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What is our end goal?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EF7CB0-1B5F-4A2C-7F74-F68BA50834A2}"/>
              </a:ext>
            </a:extLst>
          </p:cNvPr>
          <p:cNvSpPr txBox="1"/>
          <p:nvPr/>
        </p:nvSpPr>
        <p:spPr>
          <a:xfrm>
            <a:off x="2194549" y="1339843"/>
            <a:ext cx="7613374" cy="2517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Practical distribution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useful entanglement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99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CD49FB-3EA7-54B6-97BD-CE3FEEF608B1}"/>
              </a:ext>
            </a:extLst>
          </p:cNvPr>
          <p:cNvSpPr txBox="1"/>
          <p:nvPr/>
        </p:nvSpPr>
        <p:spPr>
          <a:xfrm>
            <a:off x="1620626" y="4027581"/>
            <a:ext cx="8930857" cy="169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over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longer (and longer) distances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99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2326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33001-2C11-F9D8-5DDB-980D8F93A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F33EE9-BE40-A4D7-0797-17C6956FF2FE}"/>
              </a:ext>
            </a:extLst>
          </p:cNvPr>
          <p:cNvSpPr/>
          <p:nvPr/>
        </p:nvSpPr>
        <p:spPr>
          <a:xfrm>
            <a:off x="9591451" y="2620781"/>
            <a:ext cx="6204099" cy="4400108"/>
          </a:xfrm>
          <a:prstGeom prst="rect">
            <a:avLst/>
          </a:prstGeom>
          <a:solidFill>
            <a:srgbClr val="EE6612">
              <a:alpha val="1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CF67F5-BF57-6754-E6AC-BEC3433C5F8B}"/>
              </a:ext>
            </a:extLst>
          </p:cNvPr>
          <p:cNvSpPr/>
          <p:nvPr/>
        </p:nvSpPr>
        <p:spPr>
          <a:xfrm>
            <a:off x="-2196856" y="-2328004"/>
            <a:ext cx="6204099" cy="4400108"/>
          </a:xfrm>
          <a:prstGeom prst="rect">
            <a:avLst/>
          </a:prstGeom>
          <a:solidFill>
            <a:srgbClr val="7717B9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148C76E-822B-66E1-4C05-C52B6D1F599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-343562"/>
            <a:ext cx="14169814" cy="9236637"/>
            <a:chOff x="0" y="-343562"/>
            <a:chExt cx="14169814" cy="923663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6BC1EC9-47B7-66C3-7BE7-AFF1F31E88A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F80B4A-FDC9-FFAF-8A64-709C2FD0816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149027"/>
              <a:ext cx="12192000" cy="611229"/>
            </a:xfrm>
            <a:prstGeom prst="rect">
              <a:avLst/>
            </a:prstGeom>
            <a:gradFill flip="none" rotWithShape="1">
              <a:gsLst>
                <a:gs pos="0">
                  <a:srgbClr val="7030A0">
                    <a:alpha val="10000"/>
                  </a:srgbClr>
                </a:gs>
                <a:gs pos="69000">
                  <a:schemeClr val="tx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04F22E9-E83D-92AC-0995-88770695E28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965715" y="3923040"/>
              <a:ext cx="6204099" cy="4400108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2C56128-12E3-512E-311C-4FDEEE54F13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05874" y="1456267"/>
              <a:ext cx="6204099" cy="4400108"/>
            </a:xfrm>
            <a:prstGeom prst="rect">
              <a:avLst/>
            </a:prstGeom>
            <a:solidFill>
              <a:srgbClr val="7030A0">
                <a:alpha val="10000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2BBDFA-8A96-F508-EE46-F0100EEDF68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908073" y="2132113"/>
              <a:ext cx="6204099" cy="4400108"/>
            </a:xfrm>
            <a:prstGeom prst="rect">
              <a:avLst/>
            </a:prstGeom>
            <a:solidFill>
              <a:srgbClr val="7717B9">
                <a:alpha val="10000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D61C54-9531-E766-C8C4-7DBF485F814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39477" y="4171368"/>
              <a:ext cx="5928287" cy="4721707"/>
            </a:xfrm>
            <a:prstGeom prst="rect">
              <a:avLst/>
            </a:prstGeom>
            <a:solidFill>
              <a:srgbClr val="EE6612">
                <a:alpha val="10000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E8EA0BB-974A-23B5-3A61-97C4FD19EFE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990" y="-188795"/>
              <a:ext cx="143669" cy="1101675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6E2E9E">
                    <a:tint val="66000"/>
                    <a:satMod val="160000"/>
                  </a:srgbClr>
                </a:gs>
                <a:gs pos="50000">
                  <a:srgbClr val="6E2E9E">
                    <a:tint val="44500"/>
                    <a:satMod val="160000"/>
                  </a:srgbClr>
                </a:gs>
                <a:gs pos="100000">
                  <a:srgbClr val="6E2E9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6B37941-6AEA-3552-CD3B-C011D6C6955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2530" y="-343562"/>
              <a:ext cx="143669" cy="1101675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6E2E9E">
                    <a:tint val="66000"/>
                    <a:satMod val="160000"/>
                  </a:srgbClr>
                </a:gs>
                <a:gs pos="50000">
                  <a:srgbClr val="6E2E9E">
                    <a:tint val="44500"/>
                    <a:satMod val="160000"/>
                  </a:srgbClr>
                </a:gs>
                <a:gs pos="100000">
                  <a:srgbClr val="6E2E9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C9E5402-4A64-325B-7BC8-10E1CD1C1C3B}"/>
              </a:ext>
            </a:extLst>
          </p:cNvPr>
          <p:cNvSpPr txBox="1"/>
          <p:nvPr/>
        </p:nvSpPr>
        <p:spPr>
          <a:xfrm>
            <a:off x="654698" y="140282"/>
            <a:ext cx="95103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Our core capabilities</a:t>
            </a:r>
          </a:p>
        </p:txBody>
      </p:sp>
      <p:sp>
        <p:nvSpPr>
          <p:cNvPr id="16" name="Google Shape;167;p32">
            <a:extLst>
              <a:ext uri="{FF2B5EF4-FFF2-40B4-BE49-F238E27FC236}">
                <a16:creationId xmlns:a16="http://schemas.microsoft.com/office/drawing/2014/main" id="{36E71FB2-761E-B092-1382-85EC107CA009}"/>
              </a:ext>
            </a:extLst>
          </p:cNvPr>
          <p:cNvSpPr txBox="1"/>
          <p:nvPr/>
        </p:nvSpPr>
        <p:spPr>
          <a:xfrm>
            <a:off x="1326933" y="3496900"/>
            <a:ext cx="2594836" cy="2869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9E2E89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QU-SOURCE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Only source on the market that can be used for applications beyond secure communication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9E2E89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QU-LOCK 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High precision reference for stabilizing lasers driving QU-SOURCE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9E2E89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QU-LAS (available mid 2024)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Turnkey laser solution to drive 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QU-SOURCE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168;p32">
            <a:extLst>
              <a:ext uri="{FF2B5EF4-FFF2-40B4-BE49-F238E27FC236}">
                <a16:creationId xmlns:a16="http://schemas.microsoft.com/office/drawing/2014/main" id="{EBED9D3B-C44A-A50A-D361-153963D1B8F4}"/>
              </a:ext>
            </a:extLst>
          </p:cNvPr>
          <p:cNvSpPr txBox="1"/>
          <p:nvPr/>
        </p:nvSpPr>
        <p:spPr>
          <a:xfrm>
            <a:off x="4603500" y="3496900"/>
            <a:ext cx="2400196" cy="157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9E2E89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QU-APC 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9E2E89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Auto Polarization Compensator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Maintains high channel fidelity and network uptime resulting in low QBER (quantum bit error rate)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170;p32">
            <a:extLst>
              <a:ext uri="{FF2B5EF4-FFF2-40B4-BE49-F238E27FC236}">
                <a16:creationId xmlns:a16="http://schemas.microsoft.com/office/drawing/2014/main" id="{6244AD21-F243-003E-6E67-3567F7B1FF38}"/>
              </a:ext>
            </a:extLst>
          </p:cNvPr>
          <p:cNvSpPr txBox="1"/>
          <p:nvPr/>
        </p:nvSpPr>
        <p:spPr>
          <a:xfrm>
            <a:off x="8237735" y="3378442"/>
            <a:ext cx="2103092" cy="2439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9E2E89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QU-MEM Quantum Memory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Providing temporal control to quantum networks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9E2E89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QU-MEM Broadband (2025)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Improved performance specs for optimal interfacing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171;p32">
            <a:extLst>
              <a:ext uri="{FF2B5EF4-FFF2-40B4-BE49-F238E27FC236}">
                <a16:creationId xmlns:a16="http://schemas.microsoft.com/office/drawing/2014/main" id="{D988E474-A686-8AB8-1BDF-A76177E9D58E}"/>
              </a:ext>
            </a:extLst>
          </p:cNvPr>
          <p:cNvSpPr txBox="1"/>
          <p:nvPr/>
        </p:nvSpPr>
        <p:spPr>
          <a:xfrm>
            <a:off x="4608683" y="5211644"/>
            <a:ext cx="2400196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9E2E89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QU-VAL (available mid 2024)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Validating entanglement for networking protocols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172;p32">
            <a:extLst>
              <a:ext uri="{FF2B5EF4-FFF2-40B4-BE49-F238E27FC236}">
                <a16:creationId xmlns:a16="http://schemas.microsoft.com/office/drawing/2014/main" id="{07CC6345-59D0-4441-15F7-111CE0B628A2}"/>
              </a:ext>
            </a:extLst>
          </p:cNvPr>
          <p:cNvSpPr txBox="1"/>
          <p:nvPr/>
        </p:nvSpPr>
        <p:spPr>
          <a:xfrm>
            <a:off x="1190689" y="1428976"/>
            <a:ext cx="2903364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50" b="1" i="0" u="none" strike="noStrike" kern="1200" cap="none" spc="0" normalizeH="0" baseline="0" noProof="0" dirty="0">
                <a:ln>
                  <a:noFill/>
                </a:ln>
                <a:solidFill>
                  <a:srgbClr val="9E2E89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Generating Entanglement</a:t>
            </a:r>
            <a:endParaRPr kumimoji="0" sz="1650" b="1" i="0" u="none" strike="noStrike" kern="1200" cap="none" spc="0" normalizeH="0" baseline="0" noProof="0" dirty="0">
              <a:ln>
                <a:noFill/>
              </a:ln>
              <a:solidFill>
                <a:srgbClr val="9E2E8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173;p32">
            <a:extLst>
              <a:ext uri="{FF2B5EF4-FFF2-40B4-BE49-F238E27FC236}">
                <a16:creationId xmlns:a16="http://schemas.microsoft.com/office/drawing/2014/main" id="{3F06B21B-66BE-7251-BDE7-65EDF5183DE4}"/>
              </a:ext>
            </a:extLst>
          </p:cNvPr>
          <p:cNvSpPr/>
          <p:nvPr/>
        </p:nvSpPr>
        <p:spPr>
          <a:xfrm>
            <a:off x="1184201" y="1398435"/>
            <a:ext cx="2489394" cy="384217"/>
          </a:xfrm>
          <a:prstGeom prst="roundRect">
            <a:avLst>
              <a:gd name="adj" fmla="val 50000"/>
            </a:avLst>
          </a:prstGeom>
          <a:noFill/>
          <a:ln w="25400" cap="flat" cmpd="sng">
            <a:solidFill>
              <a:srgbClr val="9E2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9E2E8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174;p32">
            <a:extLst>
              <a:ext uri="{FF2B5EF4-FFF2-40B4-BE49-F238E27FC236}">
                <a16:creationId xmlns:a16="http://schemas.microsoft.com/office/drawing/2014/main" id="{6FCE2E64-967B-8246-39A8-B4091B83C1E7}"/>
              </a:ext>
            </a:extLst>
          </p:cNvPr>
          <p:cNvSpPr txBox="1"/>
          <p:nvPr/>
        </p:nvSpPr>
        <p:spPr>
          <a:xfrm>
            <a:off x="4413805" y="1428976"/>
            <a:ext cx="2617637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50" b="1" i="0" u="none" strike="noStrike" kern="1200" cap="none" spc="0" normalizeH="0" baseline="0" noProof="0" dirty="0">
                <a:ln>
                  <a:noFill/>
                </a:ln>
                <a:solidFill>
                  <a:srgbClr val="9E2E89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Preserving Entanglement</a:t>
            </a:r>
            <a:endParaRPr kumimoji="0" sz="1650" b="1" i="0" u="none" strike="noStrike" kern="1200" cap="none" spc="0" normalizeH="0" baseline="0" noProof="0" dirty="0">
              <a:ln>
                <a:noFill/>
              </a:ln>
              <a:solidFill>
                <a:srgbClr val="9E2E8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175;p32">
            <a:extLst>
              <a:ext uri="{FF2B5EF4-FFF2-40B4-BE49-F238E27FC236}">
                <a16:creationId xmlns:a16="http://schemas.microsoft.com/office/drawing/2014/main" id="{45C2772C-5555-93B9-E486-72617A3B2111}"/>
              </a:ext>
            </a:extLst>
          </p:cNvPr>
          <p:cNvSpPr/>
          <p:nvPr/>
        </p:nvSpPr>
        <p:spPr>
          <a:xfrm>
            <a:off x="4386059" y="1398435"/>
            <a:ext cx="2489394" cy="384217"/>
          </a:xfrm>
          <a:prstGeom prst="roundRect">
            <a:avLst>
              <a:gd name="adj" fmla="val 50000"/>
            </a:avLst>
          </a:prstGeom>
          <a:noFill/>
          <a:ln w="25400" cap="flat" cmpd="sng">
            <a:solidFill>
              <a:srgbClr val="9E2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9E2E8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176;p32">
            <a:extLst>
              <a:ext uri="{FF2B5EF4-FFF2-40B4-BE49-F238E27FC236}">
                <a16:creationId xmlns:a16="http://schemas.microsoft.com/office/drawing/2014/main" id="{3789C21C-4ADB-201F-93D3-5A56386FBCE6}"/>
              </a:ext>
            </a:extLst>
          </p:cNvPr>
          <p:cNvSpPr txBox="1"/>
          <p:nvPr/>
        </p:nvSpPr>
        <p:spPr>
          <a:xfrm>
            <a:off x="8015982" y="1428976"/>
            <a:ext cx="2378468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50" b="1" i="0" u="none" strike="noStrike" kern="1200" cap="none" spc="0" normalizeH="0" baseline="0" noProof="0" dirty="0">
                <a:ln>
                  <a:noFill/>
                </a:ln>
                <a:solidFill>
                  <a:srgbClr val="9E2E89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Storing Entanglement</a:t>
            </a:r>
            <a:endParaRPr kumimoji="0" sz="1650" b="1" i="0" u="none" strike="noStrike" kern="1200" cap="none" spc="0" normalizeH="0" baseline="0" noProof="0" dirty="0">
              <a:ln>
                <a:noFill/>
              </a:ln>
              <a:solidFill>
                <a:srgbClr val="9E2E8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177;p32">
            <a:extLst>
              <a:ext uri="{FF2B5EF4-FFF2-40B4-BE49-F238E27FC236}">
                <a16:creationId xmlns:a16="http://schemas.microsoft.com/office/drawing/2014/main" id="{30C84592-BC97-2886-6951-47C80426362B}"/>
              </a:ext>
            </a:extLst>
          </p:cNvPr>
          <p:cNvSpPr/>
          <p:nvPr/>
        </p:nvSpPr>
        <p:spPr>
          <a:xfrm>
            <a:off x="7823637" y="1398435"/>
            <a:ext cx="2489394" cy="384217"/>
          </a:xfrm>
          <a:prstGeom prst="roundRect">
            <a:avLst>
              <a:gd name="adj" fmla="val 50000"/>
            </a:avLst>
          </a:prstGeom>
          <a:noFill/>
          <a:ln w="25400" cap="flat" cmpd="sng">
            <a:solidFill>
              <a:srgbClr val="9E2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9E2E8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 descr="A pink and black electronic device&#10;&#10;Description automatically generated">
            <a:extLst>
              <a:ext uri="{FF2B5EF4-FFF2-40B4-BE49-F238E27FC236}">
                <a16:creationId xmlns:a16="http://schemas.microsoft.com/office/drawing/2014/main" id="{A6CC9E32-19E4-CD94-7149-56A4C386E5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5" t="26541" r="6518" b="27842"/>
          <a:stretch/>
        </p:blipFill>
        <p:spPr>
          <a:xfrm>
            <a:off x="1001756" y="1831663"/>
            <a:ext cx="2925130" cy="1546779"/>
          </a:xfrm>
          <a:prstGeom prst="rect">
            <a:avLst/>
          </a:prstGeom>
        </p:spPr>
      </p:pic>
      <p:pic>
        <p:nvPicPr>
          <p:cNvPr id="30" name="Picture 29" descr="A black and pink electronic device&#10;&#10;Description automatically generated">
            <a:extLst>
              <a:ext uri="{FF2B5EF4-FFF2-40B4-BE49-F238E27FC236}">
                <a16:creationId xmlns:a16="http://schemas.microsoft.com/office/drawing/2014/main" id="{83A11F30-AAA0-B846-9FAE-532B9AF171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" t="28227" r="5615" b="29794"/>
          <a:stretch/>
        </p:blipFill>
        <p:spPr>
          <a:xfrm>
            <a:off x="7680729" y="1791907"/>
            <a:ext cx="2973586" cy="1423418"/>
          </a:xfrm>
          <a:prstGeom prst="rect">
            <a:avLst/>
          </a:prstGeom>
        </p:spPr>
      </p:pic>
      <p:pic>
        <p:nvPicPr>
          <p:cNvPr id="32" name="Picture 31" descr="A pink and black electronic device&#10;&#10;Description automatically generated">
            <a:extLst>
              <a:ext uri="{FF2B5EF4-FFF2-40B4-BE49-F238E27FC236}">
                <a16:creationId xmlns:a16="http://schemas.microsoft.com/office/drawing/2014/main" id="{92771DC1-7340-1A8D-D02E-5F8615AD08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20971" r="6991" b="20440"/>
          <a:stretch/>
        </p:blipFill>
        <p:spPr>
          <a:xfrm>
            <a:off x="4378453" y="1861272"/>
            <a:ext cx="2489394" cy="1663107"/>
          </a:xfrm>
          <a:prstGeom prst="rect">
            <a:avLst/>
          </a:prstGeom>
        </p:spPr>
      </p:pic>
      <p:pic>
        <p:nvPicPr>
          <p:cNvPr id="49" name="Picture 48" descr="A black circle with white text&#10;&#10;Description automatically generated">
            <a:extLst>
              <a:ext uri="{FF2B5EF4-FFF2-40B4-BE49-F238E27FC236}">
                <a16:creationId xmlns:a16="http://schemas.microsoft.com/office/drawing/2014/main" id="{34FD00C2-A684-548E-0084-80C30BF9C2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660" y="2769312"/>
            <a:ext cx="1016077" cy="100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215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698F315-4E18-2AD0-190A-6521A2E29E0E}"/>
              </a:ext>
            </a:extLst>
          </p:cNvPr>
          <p:cNvSpPr/>
          <p:nvPr/>
        </p:nvSpPr>
        <p:spPr>
          <a:xfrm>
            <a:off x="9591451" y="2620781"/>
            <a:ext cx="6204099" cy="4400108"/>
          </a:xfrm>
          <a:prstGeom prst="rect">
            <a:avLst/>
          </a:prstGeom>
          <a:solidFill>
            <a:srgbClr val="EE6612">
              <a:alpha val="1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352FC8-0E02-C2D8-E651-8CEEEA6D2F79}"/>
              </a:ext>
            </a:extLst>
          </p:cNvPr>
          <p:cNvSpPr/>
          <p:nvPr/>
        </p:nvSpPr>
        <p:spPr>
          <a:xfrm>
            <a:off x="-2196856" y="-2328005"/>
            <a:ext cx="6204099" cy="4400108"/>
          </a:xfrm>
          <a:prstGeom prst="rect">
            <a:avLst/>
          </a:prstGeom>
          <a:solidFill>
            <a:srgbClr val="7717B9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B56716-B31B-A9F8-0181-1B1D4CE72878}"/>
              </a:ext>
            </a:extLst>
          </p:cNvPr>
          <p:cNvGrpSpPr/>
          <p:nvPr/>
        </p:nvGrpSpPr>
        <p:grpSpPr>
          <a:xfrm>
            <a:off x="0" y="-422408"/>
            <a:ext cx="14169814" cy="9367078"/>
            <a:chOff x="0" y="-343562"/>
            <a:chExt cx="14169814" cy="923663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0CB7ECE-D1B5-2F79-7669-2E0434E50FD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08DF3F5-B117-A86B-127A-125F53D01B4F}"/>
                </a:ext>
              </a:extLst>
            </p:cNvPr>
            <p:cNvSpPr/>
            <p:nvPr/>
          </p:nvSpPr>
          <p:spPr>
            <a:xfrm>
              <a:off x="0" y="148904"/>
              <a:ext cx="12192000" cy="611229"/>
            </a:xfrm>
            <a:prstGeom prst="rect">
              <a:avLst/>
            </a:prstGeom>
            <a:gradFill flip="none" rotWithShape="1">
              <a:gsLst>
                <a:gs pos="0">
                  <a:srgbClr val="7030A0">
                    <a:alpha val="10000"/>
                  </a:srgbClr>
                </a:gs>
                <a:gs pos="69000">
                  <a:schemeClr val="tx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A21C53-57A5-F7F4-1BD4-2F0D76C060D6}"/>
                </a:ext>
              </a:extLst>
            </p:cNvPr>
            <p:cNvSpPr/>
            <p:nvPr/>
          </p:nvSpPr>
          <p:spPr>
            <a:xfrm>
              <a:off x="7965715" y="3923040"/>
              <a:ext cx="6204099" cy="4400108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0242F6-2BE5-456D-8FF0-E92CD48DA193}"/>
                </a:ext>
              </a:extLst>
            </p:cNvPr>
            <p:cNvSpPr/>
            <p:nvPr/>
          </p:nvSpPr>
          <p:spPr>
            <a:xfrm>
              <a:off x="6705874" y="1456267"/>
              <a:ext cx="6204099" cy="4400108"/>
            </a:xfrm>
            <a:prstGeom prst="rect">
              <a:avLst/>
            </a:prstGeom>
            <a:solidFill>
              <a:srgbClr val="7030A0">
                <a:alpha val="10000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CEDA4D6-74FA-1C88-6F2D-B56E4C329613}"/>
                </a:ext>
              </a:extLst>
            </p:cNvPr>
            <p:cNvSpPr/>
            <p:nvPr/>
          </p:nvSpPr>
          <p:spPr>
            <a:xfrm>
              <a:off x="7908073" y="2132113"/>
              <a:ext cx="6204099" cy="4400108"/>
            </a:xfrm>
            <a:prstGeom prst="rect">
              <a:avLst/>
            </a:prstGeom>
            <a:solidFill>
              <a:srgbClr val="7717B9">
                <a:alpha val="10000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7279964-1BB9-76AA-0700-2A27129DB175}"/>
                </a:ext>
              </a:extLst>
            </p:cNvPr>
            <p:cNvSpPr/>
            <p:nvPr/>
          </p:nvSpPr>
          <p:spPr>
            <a:xfrm>
              <a:off x="5139477" y="4171368"/>
              <a:ext cx="5928287" cy="4721707"/>
            </a:xfrm>
            <a:prstGeom prst="rect">
              <a:avLst/>
            </a:prstGeom>
            <a:solidFill>
              <a:srgbClr val="EE6612">
                <a:alpha val="10000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18EDE9E-A11A-70D9-34CD-EBD2CCA61A23}"/>
                </a:ext>
              </a:extLst>
            </p:cNvPr>
            <p:cNvSpPr/>
            <p:nvPr/>
          </p:nvSpPr>
          <p:spPr>
            <a:xfrm>
              <a:off x="225990" y="-188795"/>
              <a:ext cx="143669" cy="1101675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6E2E9E">
                    <a:tint val="66000"/>
                    <a:satMod val="160000"/>
                  </a:srgbClr>
                </a:gs>
                <a:gs pos="50000">
                  <a:srgbClr val="6E2E9E">
                    <a:tint val="44500"/>
                    <a:satMod val="160000"/>
                  </a:srgbClr>
                </a:gs>
                <a:gs pos="100000">
                  <a:srgbClr val="6E2E9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85AC6A0-716E-6B83-D38E-CE3572DA0066}"/>
                </a:ext>
              </a:extLst>
            </p:cNvPr>
            <p:cNvSpPr/>
            <p:nvPr/>
          </p:nvSpPr>
          <p:spPr>
            <a:xfrm>
              <a:off x="482530" y="-343562"/>
              <a:ext cx="143669" cy="1101675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6E2E9E">
                    <a:tint val="66000"/>
                    <a:satMod val="160000"/>
                  </a:srgbClr>
                </a:gs>
                <a:gs pos="50000">
                  <a:srgbClr val="6E2E9E">
                    <a:tint val="44500"/>
                    <a:satMod val="160000"/>
                  </a:srgbClr>
                </a:gs>
                <a:gs pos="100000">
                  <a:srgbClr val="6E2E9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B3FA2C11-680C-FFC2-AB80-871145213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87" y="-175301"/>
            <a:ext cx="2034896" cy="12583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2D5C36-7037-2935-B66D-E157AF42A103}"/>
              </a:ext>
            </a:extLst>
          </p:cNvPr>
          <p:cNvSpPr txBox="1"/>
          <p:nvPr/>
        </p:nvSpPr>
        <p:spPr>
          <a:xfrm>
            <a:off x="2626373" y="140282"/>
            <a:ext cx="95103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Ent. Distribution over 34km of NYC’s fibers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8553F40-9F18-596A-A39B-1DFA3A810596}"/>
              </a:ext>
            </a:extLst>
          </p:cNvPr>
          <p:cNvGrpSpPr/>
          <p:nvPr/>
        </p:nvGrpSpPr>
        <p:grpSpPr>
          <a:xfrm>
            <a:off x="7034622" y="1009900"/>
            <a:ext cx="4675878" cy="4572000"/>
            <a:chOff x="6435919" y="1271889"/>
            <a:chExt cx="4675878" cy="4557262"/>
          </a:xfrm>
        </p:grpSpPr>
        <p:pic>
          <p:nvPicPr>
            <p:cNvPr id="11" name="Picture 10" descr="Map&#10;&#10;Description automatically generated">
              <a:extLst>
                <a:ext uri="{FF2B5EF4-FFF2-40B4-BE49-F238E27FC236}">
                  <a16:creationId xmlns:a16="http://schemas.microsoft.com/office/drawing/2014/main" id="{CB7D5BEF-7A78-F425-F04B-346136B915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93" r="1"/>
            <a:stretch/>
          </p:blipFill>
          <p:spPr>
            <a:xfrm>
              <a:off x="6435919" y="1271889"/>
              <a:ext cx="4675878" cy="455726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E19F2A5-71BB-658C-8C4B-B5AF4EA25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0242" y="4427190"/>
              <a:ext cx="428263" cy="434957"/>
            </a:xfrm>
            <a:prstGeom prst="rect">
              <a:avLst/>
            </a:prstGeom>
            <a:solidFill>
              <a:srgbClr val="57257C"/>
            </a:solidFill>
          </p:spPr>
        </p:pic>
      </p:grpSp>
      <p:pic>
        <p:nvPicPr>
          <p:cNvPr id="22" name="Picture 21" descr="A graph of a graph with purple lines&#10;&#10;Description automatically generated with medium confidence">
            <a:extLst>
              <a:ext uri="{FF2B5EF4-FFF2-40B4-BE49-F238E27FC236}">
                <a16:creationId xmlns:a16="http://schemas.microsoft.com/office/drawing/2014/main" id="{5C74D390-24A7-4DC5-2A4C-5C6D55AFD5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0" y="1105893"/>
            <a:ext cx="5949662" cy="446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574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698F315-4E18-2AD0-190A-6521A2E29E0E}"/>
              </a:ext>
            </a:extLst>
          </p:cNvPr>
          <p:cNvSpPr/>
          <p:nvPr/>
        </p:nvSpPr>
        <p:spPr>
          <a:xfrm>
            <a:off x="9591451" y="2620781"/>
            <a:ext cx="6204099" cy="4400108"/>
          </a:xfrm>
          <a:prstGeom prst="rect">
            <a:avLst/>
          </a:prstGeom>
          <a:solidFill>
            <a:srgbClr val="EE6612">
              <a:alpha val="1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352FC8-0E02-C2D8-E651-8CEEEA6D2F79}"/>
              </a:ext>
            </a:extLst>
          </p:cNvPr>
          <p:cNvSpPr/>
          <p:nvPr/>
        </p:nvSpPr>
        <p:spPr>
          <a:xfrm>
            <a:off x="-2196856" y="-2328005"/>
            <a:ext cx="6204099" cy="4400108"/>
          </a:xfrm>
          <a:prstGeom prst="rect">
            <a:avLst/>
          </a:prstGeom>
          <a:solidFill>
            <a:srgbClr val="7717B9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B56716-B31B-A9F8-0181-1B1D4CE72878}"/>
              </a:ext>
            </a:extLst>
          </p:cNvPr>
          <p:cNvGrpSpPr/>
          <p:nvPr/>
        </p:nvGrpSpPr>
        <p:grpSpPr>
          <a:xfrm>
            <a:off x="0" y="-422408"/>
            <a:ext cx="14169814" cy="9367078"/>
            <a:chOff x="0" y="-343562"/>
            <a:chExt cx="14169814" cy="923663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0CB7ECE-D1B5-2F79-7669-2E0434E50FD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08DF3F5-B117-A86B-127A-125F53D01B4F}"/>
                </a:ext>
              </a:extLst>
            </p:cNvPr>
            <p:cNvSpPr/>
            <p:nvPr/>
          </p:nvSpPr>
          <p:spPr>
            <a:xfrm>
              <a:off x="0" y="148904"/>
              <a:ext cx="12192000" cy="611229"/>
            </a:xfrm>
            <a:prstGeom prst="rect">
              <a:avLst/>
            </a:prstGeom>
            <a:gradFill flip="none" rotWithShape="1">
              <a:gsLst>
                <a:gs pos="0">
                  <a:srgbClr val="7030A0">
                    <a:alpha val="10000"/>
                  </a:srgbClr>
                </a:gs>
                <a:gs pos="69000">
                  <a:schemeClr val="tx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A21C53-57A5-F7F4-1BD4-2F0D76C060D6}"/>
                </a:ext>
              </a:extLst>
            </p:cNvPr>
            <p:cNvSpPr/>
            <p:nvPr/>
          </p:nvSpPr>
          <p:spPr>
            <a:xfrm>
              <a:off x="7965715" y="3923040"/>
              <a:ext cx="6204099" cy="4400108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0242F6-2BE5-456D-8FF0-E92CD48DA193}"/>
                </a:ext>
              </a:extLst>
            </p:cNvPr>
            <p:cNvSpPr/>
            <p:nvPr/>
          </p:nvSpPr>
          <p:spPr>
            <a:xfrm>
              <a:off x="6705874" y="1456267"/>
              <a:ext cx="6204099" cy="4400108"/>
            </a:xfrm>
            <a:prstGeom prst="rect">
              <a:avLst/>
            </a:prstGeom>
            <a:solidFill>
              <a:srgbClr val="7030A0">
                <a:alpha val="10000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CEDA4D6-74FA-1C88-6F2D-B56E4C329613}"/>
                </a:ext>
              </a:extLst>
            </p:cNvPr>
            <p:cNvSpPr/>
            <p:nvPr/>
          </p:nvSpPr>
          <p:spPr>
            <a:xfrm>
              <a:off x="7908073" y="2132113"/>
              <a:ext cx="6204099" cy="4400108"/>
            </a:xfrm>
            <a:prstGeom prst="rect">
              <a:avLst/>
            </a:prstGeom>
            <a:solidFill>
              <a:srgbClr val="7717B9">
                <a:alpha val="10000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7279964-1BB9-76AA-0700-2A27129DB175}"/>
                </a:ext>
              </a:extLst>
            </p:cNvPr>
            <p:cNvSpPr/>
            <p:nvPr/>
          </p:nvSpPr>
          <p:spPr>
            <a:xfrm>
              <a:off x="5139477" y="4171368"/>
              <a:ext cx="5928287" cy="4721707"/>
            </a:xfrm>
            <a:prstGeom prst="rect">
              <a:avLst/>
            </a:prstGeom>
            <a:solidFill>
              <a:srgbClr val="EE6612">
                <a:alpha val="10000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18EDE9E-A11A-70D9-34CD-EBD2CCA61A23}"/>
                </a:ext>
              </a:extLst>
            </p:cNvPr>
            <p:cNvSpPr/>
            <p:nvPr/>
          </p:nvSpPr>
          <p:spPr>
            <a:xfrm>
              <a:off x="225990" y="-188795"/>
              <a:ext cx="143669" cy="1101675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6E2E9E">
                    <a:tint val="66000"/>
                    <a:satMod val="160000"/>
                  </a:srgbClr>
                </a:gs>
                <a:gs pos="50000">
                  <a:srgbClr val="6E2E9E">
                    <a:tint val="44500"/>
                    <a:satMod val="160000"/>
                  </a:srgbClr>
                </a:gs>
                <a:gs pos="100000">
                  <a:srgbClr val="6E2E9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85AC6A0-716E-6B83-D38E-CE3572DA0066}"/>
                </a:ext>
              </a:extLst>
            </p:cNvPr>
            <p:cNvSpPr/>
            <p:nvPr/>
          </p:nvSpPr>
          <p:spPr>
            <a:xfrm>
              <a:off x="482530" y="-343562"/>
              <a:ext cx="143669" cy="1101675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6E2E9E">
                    <a:tint val="66000"/>
                    <a:satMod val="160000"/>
                  </a:srgbClr>
                </a:gs>
                <a:gs pos="50000">
                  <a:srgbClr val="6E2E9E">
                    <a:tint val="44500"/>
                    <a:satMod val="160000"/>
                  </a:srgbClr>
                </a:gs>
                <a:gs pos="100000">
                  <a:srgbClr val="6E2E9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7279844-1BE3-D366-7278-A1CF5A4EDBAD}"/>
              </a:ext>
            </a:extLst>
          </p:cNvPr>
          <p:cNvGrpSpPr/>
          <p:nvPr/>
        </p:nvGrpSpPr>
        <p:grpSpPr>
          <a:xfrm>
            <a:off x="7327161" y="1441948"/>
            <a:ext cx="3857221" cy="4107773"/>
            <a:chOff x="452188" y="1232969"/>
            <a:chExt cx="3823771" cy="455726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0F55D1A-6F24-07CC-BAC5-F75FB3C38BC8}"/>
                </a:ext>
              </a:extLst>
            </p:cNvPr>
            <p:cNvGrpSpPr/>
            <p:nvPr/>
          </p:nvGrpSpPr>
          <p:grpSpPr>
            <a:xfrm>
              <a:off x="452188" y="1232969"/>
              <a:ext cx="3823771" cy="4557262"/>
              <a:chOff x="3174734" y="1230391"/>
              <a:chExt cx="3823771" cy="4557262"/>
            </a:xfrm>
          </p:grpSpPr>
          <p:pic>
            <p:nvPicPr>
              <p:cNvPr id="11" name="Picture 10" descr="Map&#10;&#10;Description automatically generated">
                <a:extLst>
                  <a:ext uri="{FF2B5EF4-FFF2-40B4-BE49-F238E27FC236}">
                    <a16:creationId xmlns:a16="http://schemas.microsoft.com/office/drawing/2014/main" id="{FA7F0A51-3DE3-87C3-40FC-B7B5BB3EC3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4793"/>
              <a:stretch/>
            </p:blipFill>
            <p:spPr>
              <a:xfrm>
                <a:off x="3174734" y="1230391"/>
                <a:ext cx="3552292" cy="4557262"/>
              </a:xfrm>
              <a:prstGeom prst="rect">
                <a:avLst/>
              </a:prstGeom>
            </p:spPr>
          </p:pic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9EA2427-ADF7-4BD9-2BB4-F3EDA51EB45A}"/>
                  </a:ext>
                </a:extLst>
              </p:cNvPr>
              <p:cNvSpPr/>
              <p:nvPr/>
            </p:nvSpPr>
            <p:spPr>
              <a:xfrm>
                <a:off x="6192456" y="4722471"/>
                <a:ext cx="428263" cy="185195"/>
              </a:xfrm>
              <a:custGeom>
                <a:avLst/>
                <a:gdLst>
                  <a:gd name="connsiteX0" fmla="*/ 428263 w 428263"/>
                  <a:gd name="connsiteY0" fmla="*/ 127321 h 185195"/>
                  <a:gd name="connsiteX1" fmla="*/ 231493 w 428263"/>
                  <a:gd name="connsiteY1" fmla="*/ 150471 h 185195"/>
                  <a:gd name="connsiteX2" fmla="*/ 92597 w 428263"/>
                  <a:gd name="connsiteY2" fmla="*/ 185195 h 185195"/>
                  <a:gd name="connsiteX3" fmla="*/ 46298 w 428263"/>
                  <a:gd name="connsiteY3" fmla="*/ 46299 h 185195"/>
                  <a:gd name="connsiteX4" fmla="*/ 0 w 428263"/>
                  <a:gd name="connsiteY4" fmla="*/ 0 h 185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263" h="185195">
                    <a:moveTo>
                      <a:pt x="428263" y="127321"/>
                    </a:moveTo>
                    <a:cubicBezTo>
                      <a:pt x="362673" y="135038"/>
                      <a:pt x="296767" y="140429"/>
                      <a:pt x="231493" y="150471"/>
                    </a:cubicBezTo>
                    <a:cubicBezTo>
                      <a:pt x="159628" y="161527"/>
                      <a:pt x="145900" y="167427"/>
                      <a:pt x="92597" y="185195"/>
                    </a:cubicBezTo>
                    <a:cubicBezTo>
                      <a:pt x="18998" y="87062"/>
                      <a:pt x="92856" y="201492"/>
                      <a:pt x="46298" y="46299"/>
                    </a:cubicBezTo>
                    <a:cubicBezTo>
                      <a:pt x="46297" y="46297"/>
                      <a:pt x="2" y="2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6B2778D3-0655-8A9B-68D8-BB9991545A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0242" y="4427190"/>
                <a:ext cx="428263" cy="434957"/>
              </a:xfrm>
              <a:prstGeom prst="rect">
                <a:avLst/>
              </a:prstGeom>
              <a:solidFill>
                <a:srgbClr val="57257C"/>
              </a:solidFill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FF53EA27-183F-7098-00CB-6E3F3DB250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6857" y="4287514"/>
                <a:ext cx="428263" cy="434957"/>
              </a:xfrm>
              <a:prstGeom prst="rect">
                <a:avLst/>
              </a:prstGeom>
              <a:solidFill>
                <a:srgbClr val="57257C"/>
              </a:solidFill>
            </p:spPr>
          </p:pic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D0EDFAB9-9428-521D-B390-F823EF99C326}"/>
                  </a:ext>
                </a:extLst>
              </p:cNvPr>
              <p:cNvSpPr/>
              <p:nvPr/>
            </p:nvSpPr>
            <p:spPr>
              <a:xfrm>
                <a:off x="5937538" y="4722471"/>
                <a:ext cx="278067" cy="416688"/>
              </a:xfrm>
              <a:custGeom>
                <a:avLst/>
                <a:gdLst>
                  <a:gd name="connsiteX0" fmla="*/ 278067 w 278067"/>
                  <a:gd name="connsiteY0" fmla="*/ 0 h 416688"/>
                  <a:gd name="connsiteX1" fmla="*/ 220194 w 278067"/>
                  <a:gd name="connsiteY1" fmla="*/ 11575 h 416688"/>
                  <a:gd name="connsiteX2" fmla="*/ 139171 w 278067"/>
                  <a:gd name="connsiteY2" fmla="*/ 162045 h 416688"/>
                  <a:gd name="connsiteX3" fmla="*/ 116021 w 278067"/>
                  <a:gd name="connsiteY3" fmla="*/ 185195 h 416688"/>
                  <a:gd name="connsiteX4" fmla="*/ 23424 w 278067"/>
                  <a:gd name="connsiteY4" fmla="*/ 277792 h 416688"/>
                  <a:gd name="connsiteX5" fmla="*/ 275 w 278067"/>
                  <a:gd name="connsiteY5" fmla="*/ 324091 h 416688"/>
                  <a:gd name="connsiteX6" fmla="*/ 11849 w 278067"/>
                  <a:gd name="connsiteY6" fmla="*/ 381964 h 416688"/>
                  <a:gd name="connsiteX7" fmla="*/ 11849 w 278067"/>
                  <a:gd name="connsiteY7" fmla="*/ 416688 h 416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067" h="416688">
                    <a:moveTo>
                      <a:pt x="278067" y="0"/>
                    </a:moveTo>
                    <a:cubicBezTo>
                      <a:pt x="258776" y="3858"/>
                      <a:pt x="235723" y="-503"/>
                      <a:pt x="220194" y="11575"/>
                    </a:cubicBezTo>
                    <a:cubicBezTo>
                      <a:pt x="179254" y="43418"/>
                      <a:pt x="161982" y="120986"/>
                      <a:pt x="139171" y="162045"/>
                    </a:cubicBezTo>
                    <a:cubicBezTo>
                      <a:pt x="133871" y="171585"/>
                      <a:pt x="122838" y="176673"/>
                      <a:pt x="116021" y="185195"/>
                    </a:cubicBezTo>
                    <a:cubicBezTo>
                      <a:pt x="52238" y="264924"/>
                      <a:pt x="155372" y="167836"/>
                      <a:pt x="23424" y="277792"/>
                    </a:cubicBezTo>
                    <a:cubicBezTo>
                      <a:pt x="15708" y="293225"/>
                      <a:pt x="2180" y="306942"/>
                      <a:pt x="275" y="324091"/>
                    </a:cubicBezTo>
                    <a:cubicBezTo>
                      <a:pt x="-1898" y="343644"/>
                      <a:pt x="9409" y="362443"/>
                      <a:pt x="11849" y="381964"/>
                    </a:cubicBezTo>
                    <a:cubicBezTo>
                      <a:pt x="13285" y="393449"/>
                      <a:pt x="11849" y="405113"/>
                      <a:pt x="11849" y="416688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703D3E6-6A70-F51C-0ED2-32A57B4EB677}"/>
                  </a:ext>
                </a:extLst>
              </p:cNvPr>
              <p:cNvSpPr/>
              <p:nvPr/>
            </p:nvSpPr>
            <p:spPr>
              <a:xfrm>
                <a:off x="5265520" y="2974694"/>
                <a:ext cx="614419" cy="2210764"/>
              </a:xfrm>
              <a:custGeom>
                <a:avLst/>
                <a:gdLst>
                  <a:gd name="connsiteX0" fmla="*/ 614419 w 614419"/>
                  <a:gd name="connsiteY0" fmla="*/ 2210764 h 2210764"/>
                  <a:gd name="connsiteX1" fmla="*/ 602845 w 614419"/>
                  <a:gd name="connsiteY1" fmla="*/ 2106592 h 2210764"/>
                  <a:gd name="connsiteX2" fmla="*/ 556546 w 614419"/>
                  <a:gd name="connsiteY2" fmla="*/ 2071868 h 2210764"/>
                  <a:gd name="connsiteX3" fmla="*/ 533396 w 614419"/>
                  <a:gd name="connsiteY3" fmla="*/ 2037144 h 2210764"/>
                  <a:gd name="connsiteX4" fmla="*/ 510247 w 614419"/>
                  <a:gd name="connsiteY4" fmla="*/ 1990845 h 2210764"/>
                  <a:gd name="connsiteX5" fmla="*/ 440799 w 614419"/>
                  <a:gd name="connsiteY5" fmla="*/ 1886673 h 2210764"/>
                  <a:gd name="connsiteX6" fmla="*/ 429224 w 614419"/>
                  <a:gd name="connsiteY6" fmla="*/ 1851949 h 2210764"/>
                  <a:gd name="connsiteX7" fmla="*/ 406075 w 614419"/>
                  <a:gd name="connsiteY7" fmla="*/ 1805650 h 2210764"/>
                  <a:gd name="connsiteX8" fmla="*/ 382926 w 614419"/>
                  <a:gd name="connsiteY8" fmla="*/ 1713053 h 2210764"/>
                  <a:gd name="connsiteX9" fmla="*/ 359776 w 614419"/>
                  <a:gd name="connsiteY9" fmla="*/ 1666754 h 2210764"/>
                  <a:gd name="connsiteX10" fmla="*/ 348202 w 614419"/>
                  <a:gd name="connsiteY10" fmla="*/ 1632030 h 2210764"/>
                  <a:gd name="connsiteX11" fmla="*/ 313477 w 614419"/>
                  <a:gd name="connsiteY11" fmla="*/ 1620455 h 2210764"/>
                  <a:gd name="connsiteX12" fmla="*/ 232455 w 614419"/>
                  <a:gd name="connsiteY12" fmla="*/ 1551007 h 2210764"/>
                  <a:gd name="connsiteX13" fmla="*/ 174581 w 614419"/>
                  <a:gd name="connsiteY13" fmla="*/ 1446835 h 2210764"/>
                  <a:gd name="connsiteX14" fmla="*/ 163007 w 614419"/>
                  <a:gd name="connsiteY14" fmla="*/ 1412111 h 2210764"/>
                  <a:gd name="connsiteX15" fmla="*/ 116708 w 614419"/>
                  <a:gd name="connsiteY15" fmla="*/ 1342663 h 2210764"/>
                  <a:gd name="connsiteX16" fmla="*/ 105133 w 614419"/>
                  <a:gd name="connsiteY16" fmla="*/ 1307939 h 2210764"/>
                  <a:gd name="connsiteX17" fmla="*/ 58834 w 614419"/>
                  <a:gd name="connsiteY17" fmla="*/ 1273215 h 2210764"/>
                  <a:gd name="connsiteX18" fmla="*/ 24110 w 614419"/>
                  <a:gd name="connsiteY18" fmla="*/ 1134319 h 2210764"/>
                  <a:gd name="connsiteX19" fmla="*/ 47260 w 614419"/>
                  <a:gd name="connsiteY19" fmla="*/ 868101 h 2210764"/>
                  <a:gd name="connsiteX20" fmla="*/ 81984 w 614419"/>
                  <a:gd name="connsiteY20" fmla="*/ 798653 h 2210764"/>
                  <a:gd name="connsiteX21" fmla="*/ 93558 w 614419"/>
                  <a:gd name="connsiteY21" fmla="*/ 694481 h 2210764"/>
                  <a:gd name="connsiteX22" fmla="*/ 105133 w 614419"/>
                  <a:gd name="connsiteY22" fmla="*/ 162045 h 2210764"/>
                  <a:gd name="connsiteX23" fmla="*/ 151432 w 614419"/>
                  <a:gd name="connsiteY23" fmla="*/ 34724 h 2210764"/>
                  <a:gd name="connsiteX24" fmla="*/ 163007 w 614419"/>
                  <a:gd name="connsiteY24" fmla="*/ 0 h 2210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14419" h="2210764">
                    <a:moveTo>
                      <a:pt x="614419" y="2210764"/>
                    </a:moveTo>
                    <a:cubicBezTo>
                      <a:pt x="610561" y="2176040"/>
                      <a:pt x="616282" y="2138842"/>
                      <a:pt x="602845" y="2106592"/>
                    </a:cubicBezTo>
                    <a:cubicBezTo>
                      <a:pt x="595425" y="2088785"/>
                      <a:pt x="570187" y="2085509"/>
                      <a:pt x="556546" y="2071868"/>
                    </a:cubicBezTo>
                    <a:cubicBezTo>
                      <a:pt x="546709" y="2062031"/>
                      <a:pt x="540298" y="2049222"/>
                      <a:pt x="533396" y="2037144"/>
                    </a:cubicBezTo>
                    <a:cubicBezTo>
                      <a:pt x="524835" y="2022163"/>
                      <a:pt x="519392" y="2005477"/>
                      <a:pt x="510247" y="1990845"/>
                    </a:cubicBezTo>
                    <a:cubicBezTo>
                      <a:pt x="461776" y="1913292"/>
                      <a:pt x="485738" y="1976550"/>
                      <a:pt x="440799" y="1886673"/>
                    </a:cubicBezTo>
                    <a:cubicBezTo>
                      <a:pt x="435343" y="1875760"/>
                      <a:pt x="434030" y="1863163"/>
                      <a:pt x="429224" y="1851949"/>
                    </a:cubicBezTo>
                    <a:cubicBezTo>
                      <a:pt x="422427" y="1836090"/>
                      <a:pt x="412872" y="1821509"/>
                      <a:pt x="406075" y="1805650"/>
                    </a:cubicBezTo>
                    <a:cubicBezTo>
                      <a:pt x="380083" y="1745003"/>
                      <a:pt x="410107" y="1794596"/>
                      <a:pt x="382926" y="1713053"/>
                    </a:cubicBezTo>
                    <a:cubicBezTo>
                      <a:pt x="377470" y="1696684"/>
                      <a:pt x="366573" y="1682614"/>
                      <a:pt x="359776" y="1666754"/>
                    </a:cubicBezTo>
                    <a:cubicBezTo>
                      <a:pt x="354970" y="1655540"/>
                      <a:pt x="356829" y="1640657"/>
                      <a:pt x="348202" y="1632030"/>
                    </a:cubicBezTo>
                    <a:cubicBezTo>
                      <a:pt x="339575" y="1623403"/>
                      <a:pt x="324390" y="1625911"/>
                      <a:pt x="313477" y="1620455"/>
                    </a:cubicBezTo>
                    <a:cubicBezTo>
                      <a:pt x="284820" y="1606127"/>
                      <a:pt x="250579" y="1574309"/>
                      <a:pt x="232455" y="1551007"/>
                    </a:cubicBezTo>
                    <a:cubicBezTo>
                      <a:pt x="218488" y="1533049"/>
                      <a:pt x="185063" y="1471294"/>
                      <a:pt x="174581" y="1446835"/>
                    </a:cubicBezTo>
                    <a:cubicBezTo>
                      <a:pt x="169775" y="1435621"/>
                      <a:pt x="168932" y="1422776"/>
                      <a:pt x="163007" y="1412111"/>
                    </a:cubicBezTo>
                    <a:cubicBezTo>
                      <a:pt x="149495" y="1387790"/>
                      <a:pt x="125506" y="1369057"/>
                      <a:pt x="116708" y="1342663"/>
                    </a:cubicBezTo>
                    <a:cubicBezTo>
                      <a:pt x="112850" y="1331088"/>
                      <a:pt x="112944" y="1317312"/>
                      <a:pt x="105133" y="1307939"/>
                    </a:cubicBezTo>
                    <a:cubicBezTo>
                      <a:pt x="92783" y="1293119"/>
                      <a:pt x="74267" y="1284790"/>
                      <a:pt x="58834" y="1273215"/>
                    </a:cubicBezTo>
                    <a:cubicBezTo>
                      <a:pt x="-8184" y="1165985"/>
                      <a:pt x="-15317" y="1213173"/>
                      <a:pt x="24110" y="1134319"/>
                    </a:cubicBezTo>
                    <a:cubicBezTo>
                      <a:pt x="26660" y="1083313"/>
                      <a:pt x="12774" y="945695"/>
                      <a:pt x="47260" y="868101"/>
                    </a:cubicBezTo>
                    <a:cubicBezTo>
                      <a:pt x="57772" y="844450"/>
                      <a:pt x="70409" y="821802"/>
                      <a:pt x="81984" y="798653"/>
                    </a:cubicBezTo>
                    <a:cubicBezTo>
                      <a:pt x="85842" y="763929"/>
                      <a:pt x="92288" y="729396"/>
                      <a:pt x="93558" y="694481"/>
                    </a:cubicBezTo>
                    <a:cubicBezTo>
                      <a:pt x="100009" y="517078"/>
                      <a:pt x="95286" y="339292"/>
                      <a:pt x="105133" y="162045"/>
                    </a:cubicBezTo>
                    <a:cubicBezTo>
                      <a:pt x="111364" y="49887"/>
                      <a:pt x="119508" y="98572"/>
                      <a:pt x="151432" y="34724"/>
                    </a:cubicBezTo>
                    <a:cubicBezTo>
                      <a:pt x="156888" y="23811"/>
                      <a:pt x="163007" y="0"/>
                      <a:pt x="163007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4" name="Picture 2" descr="Image result for nyu logo">
              <a:extLst>
                <a:ext uri="{FF2B5EF4-FFF2-40B4-BE49-F238E27FC236}">
                  <a16:creationId xmlns:a16="http://schemas.microsoft.com/office/drawing/2014/main" id="{F4D430F2-7668-867B-16A4-9012BF4BC2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2974" y="2450547"/>
              <a:ext cx="415156" cy="415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Image result for nyu logo">
              <a:extLst>
                <a:ext uri="{FF2B5EF4-FFF2-40B4-BE49-F238E27FC236}">
                  <a16:creationId xmlns:a16="http://schemas.microsoft.com/office/drawing/2014/main" id="{B6363E7F-6F45-9512-9003-E523A5658E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0183" y="5243423"/>
              <a:ext cx="415156" cy="415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B3FA2C11-680C-FFC2-AB80-871145213D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287" y="-175301"/>
            <a:ext cx="2034896" cy="12583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2D5C36-7037-2935-B66D-E157AF42A103}"/>
              </a:ext>
            </a:extLst>
          </p:cNvPr>
          <p:cNvSpPr txBox="1"/>
          <p:nvPr/>
        </p:nvSpPr>
        <p:spPr>
          <a:xfrm>
            <a:off x="2626373" y="140282"/>
            <a:ext cx="95103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Qunnect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(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BrooklynQ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)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  <a:sym typeface="Wingdings" panose="05000000000000000000" pitchFamily="2" charset="2"/>
              </a:rPr>
              <a:t>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NYU (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BroadwayQ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)</a:t>
            </a:r>
          </a:p>
        </p:txBody>
      </p:sp>
      <p:pic>
        <p:nvPicPr>
          <p:cNvPr id="29" name="Picture 28" descr="A screenshot of a video game&#10;&#10;Description automatically generated">
            <a:extLst>
              <a:ext uri="{FF2B5EF4-FFF2-40B4-BE49-F238E27FC236}">
                <a16:creationId xmlns:a16="http://schemas.microsoft.com/office/drawing/2014/main" id="{EA5BF14B-E030-230A-D98C-04911A038B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70" y="958096"/>
            <a:ext cx="6246853" cy="47315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37D99C-01F2-B9CB-1BA7-AAF6837B13FE}"/>
              </a:ext>
            </a:extLst>
          </p:cNvPr>
          <p:cNvSpPr txBox="1"/>
          <p:nvPr/>
        </p:nvSpPr>
        <p:spPr>
          <a:xfrm>
            <a:off x="4286380" y="6205142"/>
            <a:ext cx="4492272" cy="360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 collaboration with:  NYU’s CQIP </a:t>
            </a:r>
          </a:p>
        </p:txBody>
      </p:sp>
    </p:spTree>
    <p:extLst>
      <p:ext uri="{BB962C8B-B14F-4D97-AF65-F5344CB8AC3E}">
        <p14:creationId xmlns:p14="http://schemas.microsoft.com/office/powerpoint/2010/main" val="34400491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698F315-4E18-2AD0-190A-6521A2E29E0E}"/>
              </a:ext>
            </a:extLst>
          </p:cNvPr>
          <p:cNvSpPr/>
          <p:nvPr/>
        </p:nvSpPr>
        <p:spPr>
          <a:xfrm>
            <a:off x="9591451" y="2620781"/>
            <a:ext cx="6204099" cy="4400108"/>
          </a:xfrm>
          <a:prstGeom prst="rect">
            <a:avLst/>
          </a:prstGeom>
          <a:solidFill>
            <a:srgbClr val="EE6612">
              <a:alpha val="1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352FC8-0E02-C2D8-E651-8CEEEA6D2F79}"/>
              </a:ext>
            </a:extLst>
          </p:cNvPr>
          <p:cNvSpPr/>
          <p:nvPr/>
        </p:nvSpPr>
        <p:spPr>
          <a:xfrm>
            <a:off x="-2196856" y="-2328005"/>
            <a:ext cx="6204099" cy="4400108"/>
          </a:xfrm>
          <a:prstGeom prst="rect">
            <a:avLst/>
          </a:prstGeom>
          <a:solidFill>
            <a:srgbClr val="7717B9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B56716-B31B-A9F8-0181-1B1D4CE72878}"/>
              </a:ext>
            </a:extLst>
          </p:cNvPr>
          <p:cNvGrpSpPr/>
          <p:nvPr/>
        </p:nvGrpSpPr>
        <p:grpSpPr>
          <a:xfrm>
            <a:off x="0" y="-422408"/>
            <a:ext cx="14169814" cy="9367078"/>
            <a:chOff x="0" y="-343562"/>
            <a:chExt cx="14169814" cy="923663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0CB7ECE-D1B5-2F79-7669-2E0434E50FD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08DF3F5-B117-A86B-127A-125F53D01B4F}"/>
                </a:ext>
              </a:extLst>
            </p:cNvPr>
            <p:cNvSpPr/>
            <p:nvPr/>
          </p:nvSpPr>
          <p:spPr>
            <a:xfrm>
              <a:off x="0" y="148904"/>
              <a:ext cx="12192000" cy="611229"/>
            </a:xfrm>
            <a:prstGeom prst="rect">
              <a:avLst/>
            </a:prstGeom>
            <a:gradFill flip="none" rotWithShape="1">
              <a:gsLst>
                <a:gs pos="0">
                  <a:srgbClr val="7030A0">
                    <a:alpha val="10000"/>
                  </a:srgbClr>
                </a:gs>
                <a:gs pos="69000">
                  <a:schemeClr val="tx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A21C53-57A5-F7F4-1BD4-2F0D76C060D6}"/>
                </a:ext>
              </a:extLst>
            </p:cNvPr>
            <p:cNvSpPr/>
            <p:nvPr/>
          </p:nvSpPr>
          <p:spPr>
            <a:xfrm>
              <a:off x="7965715" y="3923040"/>
              <a:ext cx="6204099" cy="4400108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0242F6-2BE5-456D-8FF0-E92CD48DA193}"/>
                </a:ext>
              </a:extLst>
            </p:cNvPr>
            <p:cNvSpPr/>
            <p:nvPr/>
          </p:nvSpPr>
          <p:spPr>
            <a:xfrm>
              <a:off x="6705874" y="1456267"/>
              <a:ext cx="6204099" cy="4400108"/>
            </a:xfrm>
            <a:prstGeom prst="rect">
              <a:avLst/>
            </a:prstGeom>
            <a:solidFill>
              <a:srgbClr val="7030A0">
                <a:alpha val="10000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CEDA4D6-74FA-1C88-6F2D-B56E4C329613}"/>
                </a:ext>
              </a:extLst>
            </p:cNvPr>
            <p:cNvSpPr/>
            <p:nvPr/>
          </p:nvSpPr>
          <p:spPr>
            <a:xfrm>
              <a:off x="7908073" y="2132113"/>
              <a:ext cx="6204099" cy="4400108"/>
            </a:xfrm>
            <a:prstGeom prst="rect">
              <a:avLst/>
            </a:prstGeom>
            <a:solidFill>
              <a:srgbClr val="7717B9">
                <a:alpha val="10000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7279964-1BB9-76AA-0700-2A27129DB175}"/>
                </a:ext>
              </a:extLst>
            </p:cNvPr>
            <p:cNvSpPr/>
            <p:nvPr/>
          </p:nvSpPr>
          <p:spPr>
            <a:xfrm>
              <a:off x="5139477" y="4171368"/>
              <a:ext cx="5928287" cy="4721707"/>
            </a:xfrm>
            <a:prstGeom prst="rect">
              <a:avLst/>
            </a:prstGeom>
            <a:solidFill>
              <a:srgbClr val="EE6612">
                <a:alpha val="10000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18EDE9E-A11A-70D9-34CD-EBD2CCA61A23}"/>
                </a:ext>
              </a:extLst>
            </p:cNvPr>
            <p:cNvSpPr/>
            <p:nvPr/>
          </p:nvSpPr>
          <p:spPr>
            <a:xfrm>
              <a:off x="225990" y="-188795"/>
              <a:ext cx="143669" cy="1101675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6E2E9E">
                    <a:tint val="66000"/>
                    <a:satMod val="160000"/>
                  </a:srgbClr>
                </a:gs>
                <a:gs pos="50000">
                  <a:srgbClr val="6E2E9E">
                    <a:tint val="44500"/>
                    <a:satMod val="160000"/>
                  </a:srgbClr>
                </a:gs>
                <a:gs pos="100000">
                  <a:srgbClr val="6E2E9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85AC6A0-716E-6B83-D38E-CE3572DA0066}"/>
                </a:ext>
              </a:extLst>
            </p:cNvPr>
            <p:cNvSpPr/>
            <p:nvPr/>
          </p:nvSpPr>
          <p:spPr>
            <a:xfrm>
              <a:off x="482530" y="-343562"/>
              <a:ext cx="143669" cy="1101675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6E2E9E">
                    <a:tint val="66000"/>
                    <a:satMod val="160000"/>
                  </a:srgbClr>
                </a:gs>
                <a:gs pos="50000">
                  <a:srgbClr val="6E2E9E">
                    <a:tint val="44500"/>
                    <a:satMod val="160000"/>
                  </a:srgbClr>
                </a:gs>
                <a:gs pos="100000">
                  <a:srgbClr val="6E2E9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B3FA2C11-680C-FFC2-AB80-871145213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87" y="-175301"/>
            <a:ext cx="2034896" cy="12583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2D5C36-7037-2935-B66D-E157AF42A103}"/>
              </a:ext>
            </a:extLst>
          </p:cNvPr>
          <p:cNvSpPr txBox="1"/>
          <p:nvPr/>
        </p:nvSpPr>
        <p:spPr>
          <a:xfrm>
            <a:off x="2626373" y="140282"/>
            <a:ext cx="95103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  <a:sym typeface="Wingdings" panose="05000000000000000000" pitchFamily="2" charset="2"/>
              </a:rPr>
              <a:t>NISTJQI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 (U Maryland)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73C519-721A-8334-91B1-03293BF1D293}"/>
              </a:ext>
            </a:extLst>
          </p:cNvPr>
          <p:cNvSpPr txBox="1"/>
          <p:nvPr/>
        </p:nvSpPr>
        <p:spPr>
          <a:xfrm>
            <a:off x="311636" y="6216017"/>
            <a:ext cx="8561841" cy="563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 collaboration with: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Yicheng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Shi,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Mheni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Merzouki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Abdella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Battou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Oliver Slattery, Thomas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Gerrits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B76207F4-28E4-C98D-C2C9-255C9EDAF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10507" y="6280308"/>
            <a:ext cx="2619375" cy="37147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AC99070-02BD-CDAE-5EFA-3B394D23F047}"/>
              </a:ext>
            </a:extLst>
          </p:cNvPr>
          <p:cNvGrpSpPr/>
          <p:nvPr/>
        </p:nvGrpSpPr>
        <p:grpSpPr>
          <a:xfrm>
            <a:off x="920967" y="1593322"/>
            <a:ext cx="4541284" cy="4563959"/>
            <a:chOff x="6851717" y="1087348"/>
            <a:chExt cx="4716245" cy="4812898"/>
          </a:xfrm>
        </p:grpSpPr>
        <p:pic>
          <p:nvPicPr>
            <p:cNvPr id="23" name="Picture 22" descr="A graph of a graph of a number of times&#10;&#10;Description automatically generated with medium confidence">
              <a:extLst>
                <a:ext uri="{FF2B5EF4-FFF2-40B4-BE49-F238E27FC236}">
                  <a16:creationId xmlns:a16="http://schemas.microsoft.com/office/drawing/2014/main" id="{562DE5E4-BB6E-7883-B9D6-725E0340D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54" t="21306" r="35744" b="9924"/>
            <a:stretch/>
          </p:blipFill>
          <p:spPr>
            <a:xfrm rot="5400000">
              <a:off x="8462595" y="2794880"/>
              <a:ext cx="1494489" cy="4716244"/>
            </a:xfrm>
            <a:prstGeom prst="rect">
              <a:avLst/>
            </a:prstGeom>
          </p:spPr>
        </p:pic>
        <p:pic>
          <p:nvPicPr>
            <p:cNvPr id="25" name="Picture 24" descr="A graph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60BC98C2-F839-CB0F-49B3-B639050E4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1717" y="1087348"/>
              <a:ext cx="4716245" cy="1806333"/>
            </a:xfrm>
            <a:prstGeom prst="rect">
              <a:avLst/>
            </a:prstGeom>
          </p:spPr>
        </p:pic>
        <p:pic>
          <p:nvPicPr>
            <p:cNvPr id="31" name="Picture 30" descr="A graph of a number of data&#10;&#10;Description automatically generated with medium confidence">
              <a:extLst>
                <a:ext uri="{FF2B5EF4-FFF2-40B4-BE49-F238E27FC236}">
                  <a16:creationId xmlns:a16="http://schemas.microsoft.com/office/drawing/2014/main" id="{9A1D4D1A-4D41-F079-1D38-FF7D6EBE54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35" t="21696" r="35764" b="9535"/>
            <a:stretch/>
          </p:blipFill>
          <p:spPr>
            <a:xfrm rot="5400000">
              <a:off x="8462595" y="1300390"/>
              <a:ext cx="1494489" cy="4716245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16F94C2-9203-9B24-9876-03E4D3107059}"/>
              </a:ext>
            </a:extLst>
          </p:cNvPr>
          <p:cNvSpPr txBox="1"/>
          <p:nvPr/>
        </p:nvSpPr>
        <p:spPr>
          <a:xfrm>
            <a:off x="661309" y="814070"/>
            <a:ext cx="9318553" cy="657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~ 60km aerial fiber (22dB loss @ 1550)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Recent compensation results over 5 days, 94% avg Fidelity @ 90% uptime.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8753A7-8BDF-FE5F-5887-077E086723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1295" y="1580061"/>
            <a:ext cx="6167483" cy="459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949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698F315-4E18-2AD0-190A-6521A2E29E0E}"/>
              </a:ext>
            </a:extLst>
          </p:cNvPr>
          <p:cNvSpPr/>
          <p:nvPr/>
        </p:nvSpPr>
        <p:spPr>
          <a:xfrm>
            <a:off x="9591451" y="2620781"/>
            <a:ext cx="6204099" cy="4400108"/>
          </a:xfrm>
          <a:prstGeom prst="rect">
            <a:avLst/>
          </a:prstGeom>
          <a:solidFill>
            <a:srgbClr val="EE6612">
              <a:alpha val="1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352FC8-0E02-C2D8-E651-8CEEEA6D2F79}"/>
              </a:ext>
            </a:extLst>
          </p:cNvPr>
          <p:cNvSpPr/>
          <p:nvPr/>
        </p:nvSpPr>
        <p:spPr>
          <a:xfrm>
            <a:off x="-2196856" y="-2328005"/>
            <a:ext cx="6204099" cy="4400108"/>
          </a:xfrm>
          <a:prstGeom prst="rect">
            <a:avLst/>
          </a:prstGeom>
          <a:solidFill>
            <a:srgbClr val="7717B9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B56716-B31B-A9F8-0181-1B1D4CE72878}"/>
              </a:ext>
            </a:extLst>
          </p:cNvPr>
          <p:cNvGrpSpPr/>
          <p:nvPr/>
        </p:nvGrpSpPr>
        <p:grpSpPr>
          <a:xfrm>
            <a:off x="0" y="-422408"/>
            <a:ext cx="14169814" cy="9367078"/>
            <a:chOff x="0" y="-343562"/>
            <a:chExt cx="14169814" cy="923663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0CB7ECE-D1B5-2F79-7669-2E0434E50FD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08DF3F5-B117-A86B-127A-125F53D01B4F}"/>
                </a:ext>
              </a:extLst>
            </p:cNvPr>
            <p:cNvSpPr/>
            <p:nvPr/>
          </p:nvSpPr>
          <p:spPr>
            <a:xfrm>
              <a:off x="0" y="148904"/>
              <a:ext cx="12192000" cy="611229"/>
            </a:xfrm>
            <a:prstGeom prst="rect">
              <a:avLst/>
            </a:prstGeom>
            <a:gradFill flip="none" rotWithShape="1">
              <a:gsLst>
                <a:gs pos="0">
                  <a:srgbClr val="7030A0">
                    <a:alpha val="10000"/>
                  </a:srgbClr>
                </a:gs>
                <a:gs pos="69000">
                  <a:schemeClr val="tx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A21C53-57A5-F7F4-1BD4-2F0D76C060D6}"/>
                </a:ext>
              </a:extLst>
            </p:cNvPr>
            <p:cNvSpPr/>
            <p:nvPr/>
          </p:nvSpPr>
          <p:spPr>
            <a:xfrm>
              <a:off x="7965715" y="3923040"/>
              <a:ext cx="6204099" cy="4400108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0242F6-2BE5-456D-8FF0-E92CD48DA193}"/>
                </a:ext>
              </a:extLst>
            </p:cNvPr>
            <p:cNvSpPr/>
            <p:nvPr/>
          </p:nvSpPr>
          <p:spPr>
            <a:xfrm>
              <a:off x="6705874" y="1456267"/>
              <a:ext cx="6204099" cy="4400108"/>
            </a:xfrm>
            <a:prstGeom prst="rect">
              <a:avLst/>
            </a:prstGeom>
            <a:solidFill>
              <a:srgbClr val="7030A0">
                <a:alpha val="10000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CEDA4D6-74FA-1C88-6F2D-B56E4C329613}"/>
                </a:ext>
              </a:extLst>
            </p:cNvPr>
            <p:cNvSpPr/>
            <p:nvPr/>
          </p:nvSpPr>
          <p:spPr>
            <a:xfrm>
              <a:off x="7908073" y="2132113"/>
              <a:ext cx="6204099" cy="4400108"/>
            </a:xfrm>
            <a:prstGeom prst="rect">
              <a:avLst/>
            </a:prstGeom>
            <a:solidFill>
              <a:srgbClr val="7717B9">
                <a:alpha val="10000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7279964-1BB9-76AA-0700-2A27129DB175}"/>
                </a:ext>
              </a:extLst>
            </p:cNvPr>
            <p:cNvSpPr/>
            <p:nvPr/>
          </p:nvSpPr>
          <p:spPr>
            <a:xfrm>
              <a:off x="5139477" y="4171368"/>
              <a:ext cx="5928287" cy="4721707"/>
            </a:xfrm>
            <a:prstGeom prst="rect">
              <a:avLst/>
            </a:prstGeom>
            <a:solidFill>
              <a:srgbClr val="EE6612">
                <a:alpha val="10000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18EDE9E-A11A-70D9-34CD-EBD2CCA61A23}"/>
                </a:ext>
              </a:extLst>
            </p:cNvPr>
            <p:cNvSpPr/>
            <p:nvPr/>
          </p:nvSpPr>
          <p:spPr>
            <a:xfrm>
              <a:off x="225990" y="-188795"/>
              <a:ext cx="143669" cy="1101675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6E2E9E">
                    <a:tint val="66000"/>
                    <a:satMod val="160000"/>
                  </a:srgbClr>
                </a:gs>
                <a:gs pos="50000">
                  <a:srgbClr val="6E2E9E">
                    <a:tint val="44500"/>
                    <a:satMod val="160000"/>
                  </a:srgbClr>
                </a:gs>
                <a:gs pos="100000">
                  <a:srgbClr val="6E2E9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85AC6A0-716E-6B83-D38E-CE3572DA0066}"/>
                </a:ext>
              </a:extLst>
            </p:cNvPr>
            <p:cNvSpPr/>
            <p:nvPr/>
          </p:nvSpPr>
          <p:spPr>
            <a:xfrm>
              <a:off x="482530" y="-343562"/>
              <a:ext cx="143669" cy="1101675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6E2E9E">
                    <a:tint val="66000"/>
                    <a:satMod val="160000"/>
                  </a:srgbClr>
                </a:gs>
                <a:gs pos="50000">
                  <a:srgbClr val="6E2E9E">
                    <a:tint val="44500"/>
                    <a:satMod val="160000"/>
                  </a:srgbClr>
                </a:gs>
                <a:gs pos="100000">
                  <a:srgbClr val="6E2E9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B3FA2C11-680C-FFC2-AB80-871145213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87" y="-175301"/>
            <a:ext cx="2034896" cy="12583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2D5C36-7037-2935-B66D-E157AF42A103}"/>
              </a:ext>
            </a:extLst>
          </p:cNvPr>
          <p:cNvSpPr txBox="1"/>
          <p:nvPr/>
        </p:nvSpPr>
        <p:spPr>
          <a:xfrm>
            <a:off x="2626373" y="140282"/>
            <a:ext cx="95103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OFC 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37D99C-01F2-B9CB-1BA7-AAF6837B13FE}"/>
              </a:ext>
            </a:extLst>
          </p:cNvPr>
          <p:cNvSpPr txBox="1"/>
          <p:nvPr/>
        </p:nvSpPr>
        <p:spPr>
          <a:xfrm>
            <a:off x="729675" y="910531"/>
            <a:ext cx="10607560" cy="360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Demo of the real-time performance of our Qu-APC by stomping the fiber!  </a:t>
            </a:r>
          </a:p>
        </p:txBody>
      </p:sp>
      <p:pic>
        <p:nvPicPr>
          <p:cNvPr id="16" name="Picture 15" descr="A person and person at a table&#10;&#10;Description automatically generated">
            <a:extLst>
              <a:ext uri="{FF2B5EF4-FFF2-40B4-BE49-F238E27FC236}">
                <a16:creationId xmlns:a16="http://schemas.microsoft.com/office/drawing/2014/main" id="{C97E0CEF-C264-1057-2E2F-FCF8379815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98" y="1789259"/>
            <a:ext cx="6116644" cy="4587483"/>
          </a:xfrm>
          <a:prstGeom prst="rect">
            <a:avLst/>
          </a:prstGeom>
        </p:spPr>
      </p:pic>
      <p:pic>
        <p:nvPicPr>
          <p:cNvPr id="21" name="Picture 20" descr="A person standing next to a table&#10;&#10;Description automatically generated">
            <a:extLst>
              <a:ext uri="{FF2B5EF4-FFF2-40B4-BE49-F238E27FC236}">
                <a16:creationId xmlns:a16="http://schemas.microsoft.com/office/drawing/2014/main" id="{ADEEF2B7-65A7-C912-1E37-822B07B08B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384" y="1784165"/>
            <a:ext cx="3440612" cy="458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03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C3DFB4-A936-84C6-55AC-E4DE3CCE3DF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OFCnet 2024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0F76A-91B0-7CAE-A2D1-B950A0F83F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Marc Lyonnais, </a:t>
            </a:r>
            <a:r>
              <a:rPr lang="en-US" dirty="0" err="1"/>
              <a:t>OFCnet</a:t>
            </a:r>
            <a:r>
              <a:rPr lang="en-US" dirty="0"/>
              <a:t> Chair </a:t>
            </a:r>
          </a:p>
        </p:txBody>
      </p:sp>
    </p:spTree>
    <p:extLst>
      <p:ext uri="{BB962C8B-B14F-4D97-AF65-F5344CB8AC3E}">
        <p14:creationId xmlns:p14="http://schemas.microsoft.com/office/powerpoint/2010/main" val="42530860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08295-60A4-DBB0-2D5C-371F39A45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6DE9A2-6B1A-785B-CE14-011DA29C8111}"/>
              </a:ext>
            </a:extLst>
          </p:cNvPr>
          <p:cNvSpPr/>
          <p:nvPr/>
        </p:nvSpPr>
        <p:spPr>
          <a:xfrm>
            <a:off x="9591451" y="2620781"/>
            <a:ext cx="6204099" cy="4400108"/>
          </a:xfrm>
          <a:prstGeom prst="rect">
            <a:avLst/>
          </a:prstGeom>
          <a:solidFill>
            <a:srgbClr val="EE6612">
              <a:alpha val="1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8CFCCA-0316-9BA5-8471-686B10C074C0}"/>
              </a:ext>
            </a:extLst>
          </p:cNvPr>
          <p:cNvSpPr/>
          <p:nvPr/>
        </p:nvSpPr>
        <p:spPr>
          <a:xfrm>
            <a:off x="-2196856" y="-2328005"/>
            <a:ext cx="6204099" cy="4400108"/>
          </a:xfrm>
          <a:prstGeom prst="rect">
            <a:avLst/>
          </a:prstGeom>
          <a:solidFill>
            <a:srgbClr val="7717B9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980442-3D35-8369-D498-CB11E67DDF1D}"/>
              </a:ext>
            </a:extLst>
          </p:cNvPr>
          <p:cNvGrpSpPr/>
          <p:nvPr/>
        </p:nvGrpSpPr>
        <p:grpSpPr>
          <a:xfrm>
            <a:off x="0" y="-422408"/>
            <a:ext cx="14169814" cy="9367078"/>
            <a:chOff x="0" y="-343562"/>
            <a:chExt cx="14169814" cy="923663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EB5B0DC-4637-9447-6E52-0BE71BA6E54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DDD9C35-6B3F-AEF4-7B98-2B2D60F7A5E3}"/>
                </a:ext>
              </a:extLst>
            </p:cNvPr>
            <p:cNvSpPr/>
            <p:nvPr/>
          </p:nvSpPr>
          <p:spPr>
            <a:xfrm>
              <a:off x="0" y="148904"/>
              <a:ext cx="12192000" cy="611229"/>
            </a:xfrm>
            <a:prstGeom prst="rect">
              <a:avLst/>
            </a:prstGeom>
            <a:gradFill flip="none" rotWithShape="1">
              <a:gsLst>
                <a:gs pos="0">
                  <a:srgbClr val="7030A0">
                    <a:alpha val="10000"/>
                  </a:srgbClr>
                </a:gs>
                <a:gs pos="69000">
                  <a:schemeClr val="tx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F0A921-DE7E-DB5D-17AC-EF90D0281827}"/>
                </a:ext>
              </a:extLst>
            </p:cNvPr>
            <p:cNvSpPr/>
            <p:nvPr/>
          </p:nvSpPr>
          <p:spPr>
            <a:xfrm>
              <a:off x="7965715" y="3923040"/>
              <a:ext cx="6204099" cy="4400108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5A95969-7348-7BD5-6C2E-9C41E7893F3E}"/>
                </a:ext>
              </a:extLst>
            </p:cNvPr>
            <p:cNvSpPr/>
            <p:nvPr/>
          </p:nvSpPr>
          <p:spPr>
            <a:xfrm>
              <a:off x="6705874" y="1456267"/>
              <a:ext cx="6204099" cy="4400108"/>
            </a:xfrm>
            <a:prstGeom prst="rect">
              <a:avLst/>
            </a:prstGeom>
            <a:solidFill>
              <a:srgbClr val="7030A0">
                <a:alpha val="10000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13DBFE-5FC3-1968-9FE2-6F7D8F9F6884}"/>
                </a:ext>
              </a:extLst>
            </p:cNvPr>
            <p:cNvSpPr/>
            <p:nvPr/>
          </p:nvSpPr>
          <p:spPr>
            <a:xfrm>
              <a:off x="7908073" y="2132113"/>
              <a:ext cx="6204099" cy="4400108"/>
            </a:xfrm>
            <a:prstGeom prst="rect">
              <a:avLst/>
            </a:prstGeom>
            <a:solidFill>
              <a:srgbClr val="7717B9">
                <a:alpha val="10000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A5AAF7-318B-D482-F1B6-C6CB9FE0AADB}"/>
                </a:ext>
              </a:extLst>
            </p:cNvPr>
            <p:cNvSpPr/>
            <p:nvPr/>
          </p:nvSpPr>
          <p:spPr>
            <a:xfrm>
              <a:off x="5139477" y="4171368"/>
              <a:ext cx="5928287" cy="4721707"/>
            </a:xfrm>
            <a:prstGeom prst="rect">
              <a:avLst/>
            </a:prstGeom>
            <a:solidFill>
              <a:srgbClr val="EE6612">
                <a:alpha val="10000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60B2019-0051-2DAD-A153-9E94326958C2}"/>
                </a:ext>
              </a:extLst>
            </p:cNvPr>
            <p:cNvSpPr/>
            <p:nvPr/>
          </p:nvSpPr>
          <p:spPr>
            <a:xfrm>
              <a:off x="225990" y="-188795"/>
              <a:ext cx="143669" cy="1101675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6E2E9E">
                    <a:tint val="66000"/>
                    <a:satMod val="160000"/>
                  </a:srgbClr>
                </a:gs>
                <a:gs pos="50000">
                  <a:srgbClr val="6E2E9E">
                    <a:tint val="44500"/>
                    <a:satMod val="160000"/>
                  </a:srgbClr>
                </a:gs>
                <a:gs pos="100000">
                  <a:srgbClr val="6E2E9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70F0FC7-9B67-4D95-4806-5CC46FD24501}"/>
                </a:ext>
              </a:extLst>
            </p:cNvPr>
            <p:cNvSpPr/>
            <p:nvPr/>
          </p:nvSpPr>
          <p:spPr>
            <a:xfrm>
              <a:off x="482530" y="-343562"/>
              <a:ext cx="143669" cy="1101675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6E2E9E">
                    <a:tint val="66000"/>
                    <a:satMod val="160000"/>
                  </a:srgbClr>
                </a:gs>
                <a:gs pos="50000">
                  <a:srgbClr val="6E2E9E">
                    <a:tint val="44500"/>
                    <a:satMod val="160000"/>
                  </a:srgbClr>
                </a:gs>
                <a:gs pos="100000">
                  <a:srgbClr val="6E2E9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D86FBD45-973A-D70F-1E08-A1BCEDE50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87" y="-175301"/>
            <a:ext cx="2034896" cy="12583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FF9D58-E4B0-3F5C-7F1B-D52130BB2BF7}"/>
              </a:ext>
            </a:extLst>
          </p:cNvPr>
          <p:cNvSpPr txBox="1"/>
          <p:nvPr/>
        </p:nvSpPr>
        <p:spPr>
          <a:xfrm>
            <a:off x="2626373" y="140282"/>
            <a:ext cx="95103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From Devices to solutions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EBC4EA-D586-341E-1DD1-A586D9ED6B9F}"/>
              </a:ext>
            </a:extLst>
          </p:cNvPr>
          <p:cNvSpPr txBox="1"/>
          <p:nvPr/>
        </p:nvSpPr>
        <p:spPr>
          <a:xfrm>
            <a:off x="297824" y="1234013"/>
            <a:ext cx="1230820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World’s first plug and play, automated rack solution for distributing useful entanglement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D5D7E1-5BF0-09B4-AA3F-349E39180B00}"/>
              </a:ext>
            </a:extLst>
          </p:cNvPr>
          <p:cNvSpPr txBox="1"/>
          <p:nvPr/>
        </p:nvSpPr>
        <p:spPr>
          <a:xfrm>
            <a:off x="5030669" y="2050656"/>
            <a:ext cx="646807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World’s first atomic-based entanglement source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M pairs/s | 95% fidelity | sub-GHz linewidth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World’s fastest polarization compensating device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99% fidelity | &lt;2dB loss | fully automated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Automated inter-node entanglement validation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configurable to user’s requirements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Integrated lasers and telecom wavelength reference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Integrated multichannel TDCs with inter-link 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Synchronization and multiplexed single photon detectors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Classical network routing and servers for control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automation</a:t>
            </a:r>
          </a:p>
        </p:txBody>
      </p:sp>
      <p:pic>
        <p:nvPicPr>
          <p:cNvPr id="11" name="Picture 10" descr="A black cabinet with pink boxes&#10;&#10;Description automatically generated">
            <a:extLst>
              <a:ext uri="{FF2B5EF4-FFF2-40B4-BE49-F238E27FC236}">
                <a16:creationId xmlns:a16="http://schemas.microsoft.com/office/drawing/2014/main" id="{3214C0BF-DAD9-3208-0930-1366EBF34E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324" y="1756432"/>
            <a:ext cx="2664736" cy="507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790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95349" y="-247650"/>
            <a:ext cx="13087350" cy="71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43" descr="A picture containing font, graphics, text,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45550" y="2008922"/>
            <a:ext cx="2300900" cy="1812433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43"/>
          <p:cNvSpPr txBox="1"/>
          <p:nvPr/>
        </p:nvSpPr>
        <p:spPr>
          <a:xfrm>
            <a:off x="5078151" y="3813133"/>
            <a:ext cx="2095200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HARDWARE, NOT HYPE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3ED4113-8BCA-3A06-3C21-F63DACD2F615}"/>
              </a:ext>
            </a:extLst>
          </p:cNvPr>
          <p:cNvGrpSpPr/>
          <p:nvPr/>
        </p:nvGrpSpPr>
        <p:grpSpPr>
          <a:xfrm>
            <a:off x="-1" y="0"/>
            <a:ext cx="10512426" cy="6858000"/>
            <a:chOff x="-1" y="-1"/>
            <a:chExt cx="10512426" cy="685799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367790-7EB1-5CB9-A297-7E66051B54E0}"/>
                </a:ext>
              </a:extLst>
            </p:cNvPr>
            <p:cNvSpPr/>
            <p:nvPr/>
          </p:nvSpPr>
          <p:spPr>
            <a:xfrm>
              <a:off x="0" y="-1"/>
              <a:ext cx="10290875" cy="685799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F6D3D64-E9BF-2708-675B-D40E9C38F31E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0512425" cy="7524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b="1" dirty="0">
                  <a:solidFill>
                    <a:schemeClr val="bg1"/>
                  </a:solidFill>
                </a:rPr>
                <a:t>Program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 descr="A black and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692847B1-242D-5C7A-1866-01FC69D99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926757"/>
              <a:ext cx="10303601" cy="5807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62668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5459"/>
            <a:chOff x="0" y="0"/>
            <a:chExt cx="12192000" cy="68554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23"/>
              <a:ext cx="12191999" cy="44302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3909060"/>
            </a:xfrm>
            <a:custGeom>
              <a:avLst/>
              <a:gdLst/>
              <a:ahLst/>
              <a:cxnLst/>
              <a:rect l="l" t="t" r="r" b="b"/>
              <a:pathLst>
                <a:path w="12192000" h="3909060">
                  <a:moveTo>
                    <a:pt x="12192000" y="0"/>
                  </a:moveTo>
                  <a:lnTo>
                    <a:pt x="0" y="0"/>
                  </a:lnTo>
                  <a:lnTo>
                    <a:pt x="0" y="3909060"/>
                  </a:lnTo>
                  <a:lnTo>
                    <a:pt x="12192000" y="390906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EF5036">
                <a:alpha val="61177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615184" y="0"/>
              <a:ext cx="4470400" cy="6855459"/>
            </a:xfrm>
            <a:custGeom>
              <a:avLst/>
              <a:gdLst/>
              <a:ahLst/>
              <a:cxnLst/>
              <a:rect l="l" t="t" r="r" b="b"/>
              <a:pathLst>
                <a:path w="4470400" h="6855459">
                  <a:moveTo>
                    <a:pt x="3025140" y="3911854"/>
                  </a:moveTo>
                  <a:lnTo>
                    <a:pt x="1126426" y="3910584"/>
                  </a:lnTo>
                  <a:lnTo>
                    <a:pt x="0" y="6854164"/>
                  </a:lnTo>
                  <a:lnTo>
                    <a:pt x="1932711" y="6854952"/>
                  </a:lnTo>
                  <a:lnTo>
                    <a:pt x="3025140" y="3911854"/>
                  </a:lnTo>
                  <a:close/>
                </a:path>
                <a:path w="4470400" h="6855459">
                  <a:moveTo>
                    <a:pt x="4469892" y="0"/>
                  </a:moveTo>
                  <a:lnTo>
                    <a:pt x="2582583" y="0"/>
                  </a:lnTo>
                  <a:lnTo>
                    <a:pt x="1139939" y="3908907"/>
                  </a:lnTo>
                  <a:lnTo>
                    <a:pt x="3038691" y="3910584"/>
                  </a:lnTo>
                  <a:lnTo>
                    <a:pt x="4469892" y="0"/>
                  </a:lnTo>
                  <a:close/>
                </a:path>
              </a:pathLst>
            </a:custGeom>
            <a:solidFill>
              <a:srgbClr val="E4271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971544"/>
              <a:ext cx="12192000" cy="13334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3910571"/>
              <a:ext cx="12192000" cy="1227455"/>
            </a:xfrm>
            <a:custGeom>
              <a:avLst/>
              <a:gdLst/>
              <a:ahLst/>
              <a:cxnLst/>
              <a:rect l="l" t="t" r="r" b="b"/>
              <a:pathLst>
                <a:path w="12192000" h="1227454">
                  <a:moveTo>
                    <a:pt x="12192000" y="0"/>
                  </a:moveTo>
                  <a:lnTo>
                    <a:pt x="0" y="0"/>
                  </a:lnTo>
                  <a:lnTo>
                    <a:pt x="0" y="1226832"/>
                  </a:lnTo>
                  <a:lnTo>
                    <a:pt x="12192000" y="122683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8055" y="4114800"/>
              <a:ext cx="2738627" cy="818387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810663" y="6464994"/>
            <a:ext cx="25704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Copyright</a:t>
            </a:r>
            <a:r>
              <a:rPr kumimoji="0" sz="1400" b="1" i="0" u="none" strike="noStrike" kern="0" cap="none" spc="-7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2024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AUREA</a:t>
            </a:r>
            <a:r>
              <a:rPr kumimoji="0" sz="1400" b="1" i="0" u="none" strike="noStrike" kern="0" cap="none" spc="-65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Technology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970894" y="6493272"/>
            <a:ext cx="7816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2024</a:t>
            </a:r>
            <a:r>
              <a:rPr kumimoji="0" sz="1400" b="1" i="0" u="none" strike="noStrike" kern="0" cap="none" spc="37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100" b="1" i="0" u="none" strike="noStrike" kern="0" cap="none" spc="0" normalizeH="0" baseline="7936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|</a:t>
            </a:r>
            <a:r>
              <a:rPr kumimoji="0" sz="2100" b="1" i="0" u="none" strike="noStrike" kern="0" cap="none" spc="405" normalizeH="0" baseline="7936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100" b="1" i="0" u="none" strike="noStrike" kern="0" cap="none" spc="-75" normalizeH="0" baseline="7936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1</a:t>
            </a:r>
            <a:endParaRPr kumimoji="0" sz="2100" b="0" i="0" u="none" strike="noStrike" kern="0" cap="none" spc="0" normalizeH="0" baseline="7936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81761" y="2279142"/>
            <a:ext cx="5219700" cy="0"/>
          </a:xfrm>
          <a:custGeom>
            <a:avLst/>
            <a:gdLst/>
            <a:ahLst/>
            <a:cxnLst/>
            <a:rect l="l" t="t" r="r" b="b"/>
            <a:pathLst>
              <a:path w="5219700">
                <a:moveTo>
                  <a:pt x="0" y="0"/>
                </a:moveTo>
                <a:lnTo>
                  <a:pt x="5219700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40690" y="988526"/>
            <a:ext cx="9638030" cy="10680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40335" marR="5080" indent="-128270">
              <a:lnSpc>
                <a:spcPts val="3890"/>
              </a:lnSpc>
              <a:spcBef>
                <a:spcPts val="585"/>
              </a:spcBef>
            </a:pPr>
            <a:r>
              <a:rPr sz="3600" dirty="0">
                <a:solidFill>
                  <a:srgbClr val="FFFFFF"/>
                </a:solidFill>
              </a:rPr>
              <a:t>WDM</a:t>
            </a:r>
            <a:r>
              <a:rPr sz="3600" spc="-70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Entangled</a:t>
            </a:r>
            <a:r>
              <a:rPr sz="3600" spc="-70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Quantum</a:t>
            </a:r>
            <a:r>
              <a:rPr sz="3600" spc="-55" dirty="0">
                <a:solidFill>
                  <a:srgbClr val="FFFFFF"/>
                </a:solidFill>
              </a:rPr>
              <a:t> </a:t>
            </a:r>
            <a:r>
              <a:rPr sz="3600" spc="-10" dirty="0">
                <a:solidFill>
                  <a:srgbClr val="FFFFFF"/>
                </a:solidFill>
              </a:rPr>
              <a:t>Communications </a:t>
            </a:r>
            <a:r>
              <a:rPr sz="3600" dirty="0">
                <a:solidFill>
                  <a:srgbClr val="FFFFFF"/>
                </a:solidFill>
              </a:rPr>
              <a:t>at </a:t>
            </a:r>
            <a:r>
              <a:rPr sz="3600" spc="-10" dirty="0">
                <a:solidFill>
                  <a:srgbClr val="FFFFFF"/>
                </a:solidFill>
              </a:rPr>
              <a:t>OFCnet</a:t>
            </a:r>
            <a:endParaRPr sz="3600"/>
          </a:p>
        </p:txBody>
      </p:sp>
      <p:sp>
        <p:nvSpPr>
          <p:cNvPr id="13" name="object 13"/>
          <p:cNvSpPr txBox="1"/>
          <p:nvPr/>
        </p:nvSpPr>
        <p:spPr>
          <a:xfrm>
            <a:off x="5340129" y="4377164"/>
            <a:ext cx="48437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Jerome</a:t>
            </a:r>
            <a:r>
              <a:rPr kumimoji="0" sz="20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Prieur,</a:t>
            </a:r>
            <a:r>
              <a:rPr kumimoji="0" sz="20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March</a:t>
            </a:r>
            <a:r>
              <a:rPr kumimoji="0" sz="20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2024,</a:t>
            </a:r>
            <a:r>
              <a:rPr kumimoji="0" sz="2000" b="1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OFCnet</a:t>
            </a:r>
            <a:r>
              <a:rPr kumimoji="0" sz="2000" b="1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San</a:t>
            </a:r>
            <a:r>
              <a:rPr kumimoji="0" sz="20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Diego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667" y="-6667"/>
            <a:ext cx="12205335" cy="6463665"/>
            <a:chOff x="-6667" y="-6667"/>
            <a:chExt cx="12205335" cy="64636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4563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1434465"/>
            </a:xfrm>
            <a:custGeom>
              <a:avLst/>
              <a:gdLst/>
              <a:ahLst/>
              <a:cxnLst/>
              <a:rect l="l" t="t" r="r" b="b"/>
              <a:pathLst>
                <a:path w="12192000" h="1434465">
                  <a:moveTo>
                    <a:pt x="0" y="1433837"/>
                  </a:moveTo>
                  <a:lnTo>
                    <a:pt x="0" y="0"/>
                  </a:lnTo>
                  <a:lnTo>
                    <a:pt x="12191393" y="0"/>
                  </a:lnTo>
                  <a:lnTo>
                    <a:pt x="12191393" y="1433837"/>
                  </a:lnTo>
                  <a:lnTo>
                    <a:pt x="0" y="14338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2192000" cy="1434465"/>
            </a:xfrm>
            <a:custGeom>
              <a:avLst/>
              <a:gdLst/>
              <a:ahLst/>
              <a:cxnLst/>
              <a:rect l="l" t="t" r="r" b="b"/>
              <a:pathLst>
                <a:path w="12192000" h="1434465">
                  <a:moveTo>
                    <a:pt x="12191393" y="0"/>
                  </a:moveTo>
                  <a:lnTo>
                    <a:pt x="12191393" y="1433837"/>
                  </a:lnTo>
                  <a:lnTo>
                    <a:pt x="0" y="1433837"/>
                  </a:lnTo>
                </a:path>
              </a:pathLst>
            </a:custGeom>
            <a:ln w="13043">
              <a:solidFill>
                <a:srgbClr val="16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0712" y="294551"/>
              <a:ext cx="2664053" cy="808253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784090">
              <a:lnSpc>
                <a:spcPts val="3725"/>
              </a:lnSpc>
              <a:spcBef>
                <a:spcPts val="125"/>
              </a:spcBef>
            </a:pPr>
            <a:r>
              <a:rPr sz="3250" dirty="0">
                <a:solidFill>
                  <a:srgbClr val="000000"/>
                </a:solidFill>
                <a:latin typeface="Arial"/>
                <a:cs typeface="Arial"/>
              </a:rPr>
              <a:t>World-</a:t>
            </a:r>
            <a:r>
              <a:rPr sz="3250" spc="-10" dirty="0">
                <a:solidFill>
                  <a:srgbClr val="000000"/>
                </a:solidFill>
                <a:latin typeface="Arial"/>
                <a:cs typeface="Arial"/>
              </a:rPr>
              <a:t>class</a:t>
            </a:r>
            <a:endParaRPr sz="3250">
              <a:latin typeface="Arial"/>
              <a:cs typeface="Arial"/>
            </a:endParaRPr>
          </a:p>
          <a:p>
            <a:pPr marL="4784090">
              <a:lnSpc>
                <a:spcPts val="3725"/>
              </a:lnSpc>
            </a:pPr>
            <a:r>
              <a:rPr sz="3250" spc="-10" dirty="0">
                <a:solidFill>
                  <a:srgbClr val="000000"/>
                </a:solidFill>
                <a:latin typeface="Arial"/>
                <a:cs typeface="Arial"/>
              </a:rPr>
              <a:t>Quantum-</a:t>
            </a:r>
            <a:r>
              <a:rPr sz="3250" dirty="0">
                <a:solidFill>
                  <a:srgbClr val="000000"/>
                </a:solidFill>
                <a:latin typeface="Arial"/>
                <a:cs typeface="Arial"/>
              </a:rPr>
              <a:t>safe</a:t>
            </a:r>
            <a:r>
              <a:rPr sz="3250" spc="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50" spc="-10" dirty="0">
                <a:solidFill>
                  <a:srgbClr val="000000"/>
                </a:solidFill>
                <a:latin typeface="Arial"/>
                <a:cs typeface="Arial"/>
              </a:rPr>
              <a:t>Communications</a:t>
            </a:r>
            <a:endParaRPr sz="325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2101613"/>
            <a:ext cx="12192000" cy="4756785"/>
            <a:chOff x="0" y="2101613"/>
            <a:chExt cx="12192000" cy="4756785"/>
          </a:xfrm>
        </p:grpSpPr>
        <p:sp>
          <p:nvSpPr>
            <p:cNvPr id="9" name="object 9"/>
            <p:cNvSpPr/>
            <p:nvPr/>
          </p:nvSpPr>
          <p:spPr>
            <a:xfrm>
              <a:off x="4760097" y="2209527"/>
              <a:ext cx="2338070" cy="2244090"/>
            </a:xfrm>
            <a:custGeom>
              <a:avLst/>
              <a:gdLst/>
              <a:ahLst/>
              <a:cxnLst/>
              <a:rect l="l" t="t" r="r" b="b"/>
              <a:pathLst>
                <a:path w="2338069" h="2244090">
                  <a:moveTo>
                    <a:pt x="1168756" y="2243710"/>
                  </a:moveTo>
                  <a:lnTo>
                    <a:pt x="1119351" y="2242726"/>
                  </a:lnTo>
                  <a:lnTo>
                    <a:pt x="1070468" y="2239800"/>
                  </a:lnTo>
                  <a:lnTo>
                    <a:pt x="1022149" y="2234969"/>
                  </a:lnTo>
                  <a:lnTo>
                    <a:pt x="974434" y="2228275"/>
                  </a:lnTo>
                  <a:lnTo>
                    <a:pt x="927363" y="2219755"/>
                  </a:lnTo>
                  <a:lnTo>
                    <a:pt x="880977" y="2209448"/>
                  </a:lnTo>
                  <a:lnTo>
                    <a:pt x="835317" y="2197393"/>
                  </a:lnTo>
                  <a:lnTo>
                    <a:pt x="790423" y="2183630"/>
                  </a:lnTo>
                  <a:lnTo>
                    <a:pt x="746335" y="2168197"/>
                  </a:lnTo>
                  <a:lnTo>
                    <a:pt x="703095" y="2151133"/>
                  </a:lnTo>
                  <a:lnTo>
                    <a:pt x="660742" y="2132476"/>
                  </a:lnTo>
                  <a:lnTo>
                    <a:pt x="619317" y="2112267"/>
                  </a:lnTo>
                  <a:lnTo>
                    <a:pt x="578862" y="2090544"/>
                  </a:lnTo>
                  <a:lnTo>
                    <a:pt x="539416" y="2067346"/>
                  </a:lnTo>
                  <a:lnTo>
                    <a:pt x="501020" y="2042711"/>
                  </a:lnTo>
                  <a:lnTo>
                    <a:pt x="463715" y="2016679"/>
                  </a:lnTo>
                  <a:lnTo>
                    <a:pt x="427541" y="1989289"/>
                  </a:lnTo>
                  <a:lnTo>
                    <a:pt x="392538" y="1960580"/>
                  </a:lnTo>
                  <a:lnTo>
                    <a:pt x="358748" y="1930589"/>
                  </a:lnTo>
                  <a:lnTo>
                    <a:pt x="326211" y="1899358"/>
                  </a:lnTo>
                  <a:lnTo>
                    <a:pt x="294967" y="1866924"/>
                  </a:lnTo>
                  <a:lnTo>
                    <a:pt x="265057" y="1833326"/>
                  </a:lnTo>
                  <a:lnTo>
                    <a:pt x="236522" y="1798603"/>
                  </a:lnTo>
                  <a:lnTo>
                    <a:pt x="209402" y="1762795"/>
                  </a:lnTo>
                  <a:lnTo>
                    <a:pt x="183737" y="1725940"/>
                  </a:lnTo>
                  <a:lnTo>
                    <a:pt x="159569" y="1688077"/>
                  </a:lnTo>
                  <a:lnTo>
                    <a:pt x="136938" y="1649245"/>
                  </a:lnTo>
                  <a:lnTo>
                    <a:pt x="115884" y="1609483"/>
                  </a:lnTo>
                  <a:lnTo>
                    <a:pt x="96448" y="1568830"/>
                  </a:lnTo>
                  <a:lnTo>
                    <a:pt x="78670" y="1527324"/>
                  </a:lnTo>
                  <a:lnTo>
                    <a:pt x="62592" y="1485006"/>
                  </a:lnTo>
                  <a:lnTo>
                    <a:pt x="48253" y="1441913"/>
                  </a:lnTo>
                  <a:lnTo>
                    <a:pt x="35694" y="1398085"/>
                  </a:lnTo>
                  <a:lnTo>
                    <a:pt x="24957" y="1353560"/>
                  </a:lnTo>
                  <a:lnTo>
                    <a:pt x="16080" y="1308378"/>
                  </a:lnTo>
                  <a:lnTo>
                    <a:pt x="9106" y="1262578"/>
                  </a:lnTo>
                  <a:lnTo>
                    <a:pt x="4074" y="1216198"/>
                  </a:lnTo>
                  <a:lnTo>
                    <a:pt x="1025" y="1169277"/>
                  </a:lnTo>
                  <a:lnTo>
                    <a:pt x="0" y="1121855"/>
                  </a:lnTo>
                  <a:lnTo>
                    <a:pt x="1025" y="1074432"/>
                  </a:lnTo>
                  <a:lnTo>
                    <a:pt x="4074" y="1027512"/>
                  </a:lnTo>
                  <a:lnTo>
                    <a:pt x="9106" y="981132"/>
                  </a:lnTo>
                  <a:lnTo>
                    <a:pt x="16080" y="935331"/>
                  </a:lnTo>
                  <a:lnTo>
                    <a:pt x="24957" y="890149"/>
                  </a:lnTo>
                  <a:lnTo>
                    <a:pt x="35694" y="845625"/>
                  </a:lnTo>
                  <a:lnTo>
                    <a:pt x="48253" y="801797"/>
                  </a:lnTo>
                  <a:lnTo>
                    <a:pt x="62592" y="758704"/>
                  </a:lnTo>
                  <a:lnTo>
                    <a:pt x="78670" y="716385"/>
                  </a:lnTo>
                  <a:lnTo>
                    <a:pt x="96448" y="674880"/>
                  </a:lnTo>
                  <a:lnTo>
                    <a:pt x="115884" y="634227"/>
                  </a:lnTo>
                  <a:lnTo>
                    <a:pt x="136938" y="594465"/>
                  </a:lnTo>
                  <a:lnTo>
                    <a:pt x="159569" y="555633"/>
                  </a:lnTo>
                  <a:lnTo>
                    <a:pt x="183737" y="517770"/>
                  </a:lnTo>
                  <a:lnTo>
                    <a:pt x="209402" y="480915"/>
                  </a:lnTo>
                  <a:lnTo>
                    <a:pt x="236522" y="445106"/>
                  </a:lnTo>
                  <a:lnTo>
                    <a:pt x="265057" y="410384"/>
                  </a:lnTo>
                  <a:lnTo>
                    <a:pt x="294967" y="376786"/>
                  </a:lnTo>
                  <a:lnTo>
                    <a:pt x="326211" y="344352"/>
                  </a:lnTo>
                  <a:lnTo>
                    <a:pt x="358748" y="313120"/>
                  </a:lnTo>
                  <a:lnTo>
                    <a:pt x="392538" y="283130"/>
                  </a:lnTo>
                  <a:lnTo>
                    <a:pt x="427541" y="254421"/>
                  </a:lnTo>
                  <a:lnTo>
                    <a:pt x="463715" y="227030"/>
                  </a:lnTo>
                  <a:lnTo>
                    <a:pt x="501020" y="200999"/>
                  </a:lnTo>
                  <a:lnTo>
                    <a:pt x="539416" y="176364"/>
                  </a:lnTo>
                  <a:lnTo>
                    <a:pt x="578862" y="153166"/>
                  </a:lnTo>
                  <a:lnTo>
                    <a:pt x="619317" y="131442"/>
                  </a:lnTo>
                  <a:lnTo>
                    <a:pt x="660742" y="111233"/>
                  </a:lnTo>
                  <a:lnTo>
                    <a:pt x="703095" y="92577"/>
                  </a:lnTo>
                  <a:lnTo>
                    <a:pt x="746335" y="75513"/>
                  </a:lnTo>
                  <a:lnTo>
                    <a:pt x="790423" y="60080"/>
                  </a:lnTo>
                  <a:lnTo>
                    <a:pt x="835317" y="46317"/>
                  </a:lnTo>
                  <a:lnTo>
                    <a:pt x="880977" y="34262"/>
                  </a:lnTo>
                  <a:lnTo>
                    <a:pt x="927363" y="23955"/>
                  </a:lnTo>
                  <a:lnTo>
                    <a:pt x="974434" y="15435"/>
                  </a:lnTo>
                  <a:lnTo>
                    <a:pt x="1022149" y="8740"/>
                  </a:lnTo>
                  <a:lnTo>
                    <a:pt x="1070468" y="3910"/>
                  </a:lnTo>
                  <a:lnTo>
                    <a:pt x="1119351" y="984"/>
                  </a:lnTo>
                  <a:lnTo>
                    <a:pt x="1168756" y="0"/>
                  </a:lnTo>
                  <a:lnTo>
                    <a:pt x="1218161" y="984"/>
                  </a:lnTo>
                  <a:lnTo>
                    <a:pt x="1267043" y="3910"/>
                  </a:lnTo>
                  <a:lnTo>
                    <a:pt x="1315362" y="8740"/>
                  </a:lnTo>
                  <a:lnTo>
                    <a:pt x="1363077" y="15435"/>
                  </a:lnTo>
                  <a:lnTo>
                    <a:pt x="1410148" y="23955"/>
                  </a:lnTo>
                  <a:lnTo>
                    <a:pt x="1456534" y="34262"/>
                  </a:lnTo>
                  <a:lnTo>
                    <a:pt x="1502194" y="46317"/>
                  </a:lnTo>
                  <a:lnTo>
                    <a:pt x="1547089" y="60080"/>
                  </a:lnTo>
                  <a:lnTo>
                    <a:pt x="1591176" y="75513"/>
                  </a:lnTo>
                  <a:lnTo>
                    <a:pt x="1634417" y="92577"/>
                  </a:lnTo>
                  <a:lnTo>
                    <a:pt x="1676769" y="111233"/>
                  </a:lnTo>
                  <a:lnTo>
                    <a:pt x="1718194" y="131442"/>
                  </a:lnTo>
                  <a:lnTo>
                    <a:pt x="1758649" y="153166"/>
                  </a:lnTo>
                  <a:lnTo>
                    <a:pt x="1798095" y="176364"/>
                  </a:lnTo>
                  <a:lnTo>
                    <a:pt x="1836491" y="200999"/>
                  </a:lnTo>
                  <a:lnTo>
                    <a:pt x="1873796" y="227030"/>
                  </a:lnTo>
                  <a:lnTo>
                    <a:pt x="1909971" y="254421"/>
                  </a:lnTo>
                  <a:lnTo>
                    <a:pt x="1944973" y="283130"/>
                  </a:lnTo>
                  <a:lnTo>
                    <a:pt x="1978763" y="313120"/>
                  </a:lnTo>
                  <a:lnTo>
                    <a:pt x="2011301" y="344352"/>
                  </a:lnTo>
                  <a:lnTo>
                    <a:pt x="2042544" y="376786"/>
                  </a:lnTo>
                  <a:lnTo>
                    <a:pt x="2072454" y="410384"/>
                  </a:lnTo>
                  <a:lnTo>
                    <a:pt x="2100990" y="445106"/>
                  </a:lnTo>
                  <a:lnTo>
                    <a:pt x="2128110" y="480915"/>
                  </a:lnTo>
                  <a:lnTo>
                    <a:pt x="2153774" y="517770"/>
                  </a:lnTo>
                  <a:lnTo>
                    <a:pt x="2177942" y="555633"/>
                  </a:lnTo>
                  <a:lnTo>
                    <a:pt x="2200574" y="594465"/>
                  </a:lnTo>
                  <a:lnTo>
                    <a:pt x="2221628" y="634227"/>
                  </a:lnTo>
                  <a:lnTo>
                    <a:pt x="2241064" y="674880"/>
                  </a:lnTo>
                  <a:lnTo>
                    <a:pt x="2258841" y="716385"/>
                  </a:lnTo>
                  <a:lnTo>
                    <a:pt x="2274920" y="758704"/>
                  </a:lnTo>
                  <a:lnTo>
                    <a:pt x="2289258" y="801797"/>
                  </a:lnTo>
                  <a:lnTo>
                    <a:pt x="2301817" y="845625"/>
                  </a:lnTo>
                  <a:lnTo>
                    <a:pt x="2312555" y="890149"/>
                  </a:lnTo>
                  <a:lnTo>
                    <a:pt x="2321431" y="935331"/>
                  </a:lnTo>
                  <a:lnTo>
                    <a:pt x="2328406" y="981132"/>
                  </a:lnTo>
                  <a:lnTo>
                    <a:pt x="2333438" y="1027512"/>
                  </a:lnTo>
                  <a:lnTo>
                    <a:pt x="2336487" y="1074432"/>
                  </a:lnTo>
                  <a:lnTo>
                    <a:pt x="2337512" y="1121855"/>
                  </a:lnTo>
                  <a:lnTo>
                    <a:pt x="2336487" y="1169277"/>
                  </a:lnTo>
                  <a:lnTo>
                    <a:pt x="2333438" y="1216198"/>
                  </a:lnTo>
                  <a:lnTo>
                    <a:pt x="2328406" y="1262578"/>
                  </a:lnTo>
                  <a:lnTo>
                    <a:pt x="2321431" y="1308378"/>
                  </a:lnTo>
                  <a:lnTo>
                    <a:pt x="2312555" y="1353560"/>
                  </a:lnTo>
                  <a:lnTo>
                    <a:pt x="2301817" y="1398085"/>
                  </a:lnTo>
                  <a:lnTo>
                    <a:pt x="2289258" y="1441913"/>
                  </a:lnTo>
                  <a:lnTo>
                    <a:pt x="2274920" y="1485006"/>
                  </a:lnTo>
                  <a:lnTo>
                    <a:pt x="2258841" y="1527324"/>
                  </a:lnTo>
                  <a:lnTo>
                    <a:pt x="2241064" y="1568830"/>
                  </a:lnTo>
                  <a:lnTo>
                    <a:pt x="2221628" y="1609483"/>
                  </a:lnTo>
                  <a:lnTo>
                    <a:pt x="2200574" y="1649245"/>
                  </a:lnTo>
                  <a:lnTo>
                    <a:pt x="2177942" y="1688077"/>
                  </a:lnTo>
                  <a:lnTo>
                    <a:pt x="2153774" y="1725940"/>
                  </a:lnTo>
                  <a:lnTo>
                    <a:pt x="2128110" y="1762795"/>
                  </a:lnTo>
                  <a:lnTo>
                    <a:pt x="2100990" y="1798603"/>
                  </a:lnTo>
                  <a:lnTo>
                    <a:pt x="2072454" y="1833326"/>
                  </a:lnTo>
                  <a:lnTo>
                    <a:pt x="2042544" y="1866924"/>
                  </a:lnTo>
                  <a:lnTo>
                    <a:pt x="2011301" y="1899358"/>
                  </a:lnTo>
                  <a:lnTo>
                    <a:pt x="1978763" y="1930589"/>
                  </a:lnTo>
                  <a:lnTo>
                    <a:pt x="1944973" y="1960580"/>
                  </a:lnTo>
                  <a:lnTo>
                    <a:pt x="1909971" y="1989289"/>
                  </a:lnTo>
                  <a:lnTo>
                    <a:pt x="1873796" y="2016679"/>
                  </a:lnTo>
                  <a:lnTo>
                    <a:pt x="1836491" y="2042711"/>
                  </a:lnTo>
                  <a:lnTo>
                    <a:pt x="1798095" y="2067346"/>
                  </a:lnTo>
                  <a:lnTo>
                    <a:pt x="1758649" y="2090544"/>
                  </a:lnTo>
                  <a:lnTo>
                    <a:pt x="1718194" y="2112267"/>
                  </a:lnTo>
                  <a:lnTo>
                    <a:pt x="1676769" y="2132476"/>
                  </a:lnTo>
                  <a:lnTo>
                    <a:pt x="1634417" y="2151133"/>
                  </a:lnTo>
                  <a:lnTo>
                    <a:pt x="1591176" y="2168197"/>
                  </a:lnTo>
                  <a:lnTo>
                    <a:pt x="1547089" y="2183630"/>
                  </a:lnTo>
                  <a:lnTo>
                    <a:pt x="1502194" y="2197393"/>
                  </a:lnTo>
                  <a:lnTo>
                    <a:pt x="1456534" y="2209448"/>
                  </a:lnTo>
                  <a:lnTo>
                    <a:pt x="1410148" y="2219755"/>
                  </a:lnTo>
                  <a:lnTo>
                    <a:pt x="1363077" y="2228275"/>
                  </a:lnTo>
                  <a:lnTo>
                    <a:pt x="1315362" y="2234969"/>
                  </a:lnTo>
                  <a:lnTo>
                    <a:pt x="1267043" y="2239800"/>
                  </a:lnTo>
                  <a:lnTo>
                    <a:pt x="1218161" y="2242726"/>
                  </a:lnTo>
                  <a:lnTo>
                    <a:pt x="1168756" y="22437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760097" y="2209527"/>
              <a:ext cx="2338070" cy="2244090"/>
            </a:xfrm>
            <a:custGeom>
              <a:avLst/>
              <a:gdLst/>
              <a:ahLst/>
              <a:cxnLst/>
              <a:rect l="l" t="t" r="r" b="b"/>
              <a:pathLst>
                <a:path w="2338069" h="2244090">
                  <a:moveTo>
                    <a:pt x="0" y="1121855"/>
                  </a:moveTo>
                  <a:lnTo>
                    <a:pt x="1025" y="1074432"/>
                  </a:lnTo>
                  <a:lnTo>
                    <a:pt x="4074" y="1027512"/>
                  </a:lnTo>
                  <a:lnTo>
                    <a:pt x="9106" y="981132"/>
                  </a:lnTo>
                  <a:lnTo>
                    <a:pt x="16080" y="935331"/>
                  </a:lnTo>
                  <a:lnTo>
                    <a:pt x="24957" y="890149"/>
                  </a:lnTo>
                  <a:lnTo>
                    <a:pt x="35694" y="845625"/>
                  </a:lnTo>
                  <a:lnTo>
                    <a:pt x="48253" y="801797"/>
                  </a:lnTo>
                  <a:lnTo>
                    <a:pt x="62592" y="758704"/>
                  </a:lnTo>
                  <a:lnTo>
                    <a:pt x="78670" y="716385"/>
                  </a:lnTo>
                  <a:lnTo>
                    <a:pt x="96448" y="674880"/>
                  </a:lnTo>
                  <a:lnTo>
                    <a:pt x="115884" y="634227"/>
                  </a:lnTo>
                  <a:lnTo>
                    <a:pt x="136938" y="594465"/>
                  </a:lnTo>
                  <a:lnTo>
                    <a:pt x="159569" y="555633"/>
                  </a:lnTo>
                  <a:lnTo>
                    <a:pt x="183737" y="517770"/>
                  </a:lnTo>
                  <a:lnTo>
                    <a:pt x="209402" y="480915"/>
                  </a:lnTo>
                  <a:lnTo>
                    <a:pt x="236522" y="445106"/>
                  </a:lnTo>
                  <a:lnTo>
                    <a:pt x="265057" y="410384"/>
                  </a:lnTo>
                  <a:lnTo>
                    <a:pt x="294967" y="376786"/>
                  </a:lnTo>
                  <a:lnTo>
                    <a:pt x="326211" y="344352"/>
                  </a:lnTo>
                  <a:lnTo>
                    <a:pt x="358748" y="313120"/>
                  </a:lnTo>
                  <a:lnTo>
                    <a:pt x="392538" y="283130"/>
                  </a:lnTo>
                  <a:lnTo>
                    <a:pt x="427541" y="254421"/>
                  </a:lnTo>
                  <a:lnTo>
                    <a:pt x="463715" y="227030"/>
                  </a:lnTo>
                  <a:lnTo>
                    <a:pt x="501020" y="200999"/>
                  </a:lnTo>
                  <a:lnTo>
                    <a:pt x="539416" y="176364"/>
                  </a:lnTo>
                  <a:lnTo>
                    <a:pt x="578862" y="153166"/>
                  </a:lnTo>
                  <a:lnTo>
                    <a:pt x="619317" y="131442"/>
                  </a:lnTo>
                  <a:lnTo>
                    <a:pt x="660742" y="111233"/>
                  </a:lnTo>
                  <a:lnTo>
                    <a:pt x="703095" y="92577"/>
                  </a:lnTo>
                  <a:lnTo>
                    <a:pt x="746335" y="75513"/>
                  </a:lnTo>
                  <a:lnTo>
                    <a:pt x="790423" y="60080"/>
                  </a:lnTo>
                  <a:lnTo>
                    <a:pt x="835317" y="46317"/>
                  </a:lnTo>
                  <a:lnTo>
                    <a:pt x="880977" y="34262"/>
                  </a:lnTo>
                  <a:lnTo>
                    <a:pt x="927363" y="23955"/>
                  </a:lnTo>
                  <a:lnTo>
                    <a:pt x="974434" y="15435"/>
                  </a:lnTo>
                  <a:lnTo>
                    <a:pt x="1022149" y="8740"/>
                  </a:lnTo>
                  <a:lnTo>
                    <a:pt x="1070468" y="3910"/>
                  </a:lnTo>
                  <a:lnTo>
                    <a:pt x="1119351" y="984"/>
                  </a:lnTo>
                  <a:lnTo>
                    <a:pt x="1168756" y="0"/>
                  </a:lnTo>
                  <a:lnTo>
                    <a:pt x="1218161" y="984"/>
                  </a:lnTo>
                  <a:lnTo>
                    <a:pt x="1267043" y="3910"/>
                  </a:lnTo>
                  <a:lnTo>
                    <a:pt x="1315362" y="8740"/>
                  </a:lnTo>
                  <a:lnTo>
                    <a:pt x="1363077" y="15435"/>
                  </a:lnTo>
                  <a:lnTo>
                    <a:pt x="1410148" y="23955"/>
                  </a:lnTo>
                  <a:lnTo>
                    <a:pt x="1456534" y="34262"/>
                  </a:lnTo>
                  <a:lnTo>
                    <a:pt x="1502194" y="46317"/>
                  </a:lnTo>
                  <a:lnTo>
                    <a:pt x="1547089" y="60080"/>
                  </a:lnTo>
                  <a:lnTo>
                    <a:pt x="1591176" y="75513"/>
                  </a:lnTo>
                  <a:lnTo>
                    <a:pt x="1634417" y="92577"/>
                  </a:lnTo>
                  <a:lnTo>
                    <a:pt x="1676769" y="111233"/>
                  </a:lnTo>
                  <a:lnTo>
                    <a:pt x="1718194" y="131442"/>
                  </a:lnTo>
                  <a:lnTo>
                    <a:pt x="1758649" y="153166"/>
                  </a:lnTo>
                  <a:lnTo>
                    <a:pt x="1798095" y="176364"/>
                  </a:lnTo>
                  <a:lnTo>
                    <a:pt x="1836491" y="200999"/>
                  </a:lnTo>
                  <a:lnTo>
                    <a:pt x="1873796" y="227030"/>
                  </a:lnTo>
                  <a:lnTo>
                    <a:pt x="1909971" y="254421"/>
                  </a:lnTo>
                  <a:lnTo>
                    <a:pt x="1944973" y="283130"/>
                  </a:lnTo>
                  <a:lnTo>
                    <a:pt x="1978763" y="313120"/>
                  </a:lnTo>
                  <a:lnTo>
                    <a:pt x="2011301" y="344352"/>
                  </a:lnTo>
                  <a:lnTo>
                    <a:pt x="2042544" y="376786"/>
                  </a:lnTo>
                  <a:lnTo>
                    <a:pt x="2072454" y="410384"/>
                  </a:lnTo>
                  <a:lnTo>
                    <a:pt x="2100990" y="445106"/>
                  </a:lnTo>
                  <a:lnTo>
                    <a:pt x="2128110" y="480915"/>
                  </a:lnTo>
                  <a:lnTo>
                    <a:pt x="2153774" y="517770"/>
                  </a:lnTo>
                  <a:lnTo>
                    <a:pt x="2177942" y="555633"/>
                  </a:lnTo>
                  <a:lnTo>
                    <a:pt x="2200574" y="594465"/>
                  </a:lnTo>
                  <a:lnTo>
                    <a:pt x="2221628" y="634227"/>
                  </a:lnTo>
                  <a:lnTo>
                    <a:pt x="2241064" y="674880"/>
                  </a:lnTo>
                  <a:lnTo>
                    <a:pt x="2258841" y="716385"/>
                  </a:lnTo>
                  <a:lnTo>
                    <a:pt x="2274920" y="758704"/>
                  </a:lnTo>
                  <a:lnTo>
                    <a:pt x="2289258" y="801797"/>
                  </a:lnTo>
                  <a:lnTo>
                    <a:pt x="2301817" y="845625"/>
                  </a:lnTo>
                  <a:lnTo>
                    <a:pt x="2312555" y="890149"/>
                  </a:lnTo>
                  <a:lnTo>
                    <a:pt x="2321431" y="935331"/>
                  </a:lnTo>
                  <a:lnTo>
                    <a:pt x="2328406" y="981132"/>
                  </a:lnTo>
                  <a:lnTo>
                    <a:pt x="2333438" y="1027512"/>
                  </a:lnTo>
                  <a:lnTo>
                    <a:pt x="2336487" y="1074432"/>
                  </a:lnTo>
                  <a:lnTo>
                    <a:pt x="2337512" y="1121855"/>
                  </a:lnTo>
                  <a:lnTo>
                    <a:pt x="2336487" y="1169277"/>
                  </a:lnTo>
                  <a:lnTo>
                    <a:pt x="2333438" y="1216198"/>
                  </a:lnTo>
                  <a:lnTo>
                    <a:pt x="2328406" y="1262578"/>
                  </a:lnTo>
                  <a:lnTo>
                    <a:pt x="2321431" y="1308378"/>
                  </a:lnTo>
                  <a:lnTo>
                    <a:pt x="2312555" y="1353560"/>
                  </a:lnTo>
                  <a:lnTo>
                    <a:pt x="2301817" y="1398085"/>
                  </a:lnTo>
                  <a:lnTo>
                    <a:pt x="2289258" y="1441913"/>
                  </a:lnTo>
                  <a:lnTo>
                    <a:pt x="2274920" y="1485006"/>
                  </a:lnTo>
                  <a:lnTo>
                    <a:pt x="2258841" y="1527324"/>
                  </a:lnTo>
                  <a:lnTo>
                    <a:pt x="2241064" y="1568830"/>
                  </a:lnTo>
                  <a:lnTo>
                    <a:pt x="2221628" y="1609483"/>
                  </a:lnTo>
                  <a:lnTo>
                    <a:pt x="2200574" y="1649245"/>
                  </a:lnTo>
                  <a:lnTo>
                    <a:pt x="2177942" y="1688077"/>
                  </a:lnTo>
                  <a:lnTo>
                    <a:pt x="2153774" y="1725940"/>
                  </a:lnTo>
                  <a:lnTo>
                    <a:pt x="2128110" y="1762795"/>
                  </a:lnTo>
                  <a:lnTo>
                    <a:pt x="2100990" y="1798603"/>
                  </a:lnTo>
                  <a:lnTo>
                    <a:pt x="2072454" y="1833326"/>
                  </a:lnTo>
                  <a:lnTo>
                    <a:pt x="2042544" y="1866924"/>
                  </a:lnTo>
                  <a:lnTo>
                    <a:pt x="2011301" y="1899358"/>
                  </a:lnTo>
                  <a:lnTo>
                    <a:pt x="1978763" y="1930589"/>
                  </a:lnTo>
                  <a:lnTo>
                    <a:pt x="1944973" y="1960580"/>
                  </a:lnTo>
                  <a:lnTo>
                    <a:pt x="1909971" y="1989289"/>
                  </a:lnTo>
                  <a:lnTo>
                    <a:pt x="1873796" y="2016679"/>
                  </a:lnTo>
                  <a:lnTo>
                    <a:pt x="1836491" y="2042711"/>
                  </a:lnTo>
                  <a:lnTo>
                    <a:pt x="1798095" y="2067346"/>
                  </a:lnTo>
                  <a:lnTo>
                    <a:pt x="1758649" y="2090544"/>
                  </a:lnTo>
                  <a:lnTo>
                    <a:pt x="1718194" y="2112267"/>
                  </a:lnTo>
                  <a:lnTo>
                    <a:pt x="1676769" y="2132476"/>
                  </a:lnTo>
                  <a:lnTo>
                    <a:pt x="1634417" y="2151133"/>
                  </a:lnTo>
                  <a:lnTo>
                    <a:pt x="1591176" y="2168197"/>
                  </a:lnTo>
                  <a:lnTo>
                    <a:pt x="1547089" y="2183630"/>
                  </a:lnTo>
                  <a:lnTo>
                    <a:pt x="1502194" y="2197393"/>
                  </a:lnTo>
                  <a:lnTo>
                    <a:pt x="1456534" y="2209448"/>
                  </a:lnTo>
                  <a:lnTo>
                    <a:pt x="1410148" y="2219755"/>
                  </a:lnTo>
                  <a:lnTo>
                    <a:pt x="1363077" y="2228275"/>
                  </a:lnTo>
                  <a:lnTo>
                    <a:pt x="1315362" y="2234969"/>
                  </a:lnTo>
                  <a:lnTo>
                    <a:pt x="1267043" y="2239800"/>
                  </a:lnTo>
                  <a:lnTo>
                    <a:pt x="1218161" y="2242726"/>
                  </a:lnTo>
                  <a:lnTo>
                    <a:pt x="1168756" y="2243710"/>
                  </a:lnTo>
                  <a:lnTo>
                    <a:pt x="1119351" y="2242726"/>
                  </a:lnTo>
                  <a:lnTo>
                    <a:pt x="1070468" y="2239800"/>
                  </a:lnTo>
                  <a:lnTo>
                    <a:pt x="1022149" y="2234969"/>
                  </a:lnTo>
                  <a:lnTo>
                    <a:pt x="974434" y="2228275"/>
                  </a:lnTo>
                  <a:lnTo>
                    <a:pt x="927363" y="2219755"/>
                  </a:lnTo>
                  <a:lnTo>
                    <a:pt x="880977" y="2209448"/>
                  </a:lnTo>
                  <a:lnTo>
                    <a:pt x="835317" y="2197393"/>
                  </a:lnTo>
                  <a:lnTo>
                    <a:pt x="790423" y="2183630"/>
                  </a:lnTo>
                  <a:lnTo>
                    <a:pt x="746335" y="2168197"/>
                  </a:lnTo>
                  <a:lnTo>
                    <a:pt x="703095" y="2151133"/>
                  </a:lnTo>
                  <a:lnTo>
                    <a:pt x="660742" y="2132476"/>
                  </a:lnTo>
                  <a:lnTo>
                    <a:pt x="619317" y="2112267"/>
                  </a:lnTo>
                  <a:lnTo>
                    <a:pt x="578862" y="2090544"/>
                  </a:lnTo>
                  <a:lnTo>
                    <a:pt x="539416" y="2067346"/>
                  </a:lnTo>
                  <a:lnTo>
                    <a:pt x="501020" y="2042711"/>
                  </a:lnTo>
                  <a:lnTo>
                    <a:pt x="463715" y="2016679"/>
                  </a:lnTo>
                  <a:lnTo>
                    <a:pt x="427541" y="1989289"/>
                  </a:lnTo>
                  <a:lnTo>
                    <a:pt x="392538" y="1960580"/>
                  </a:lnTo>
                  <a:lnTo>
                    <a:pt x="358748" y="1930589"/>
                  </a:lnTo>
                  <a:lnTo>
                    <a:pt x="326211" y="1899358"/>
                  </a:lnTo>
                  <a:lnTo>
                    <a:pt x="294967" y="1866924"/>
                  </a:lnTo>
                  <a:lnTo>
                    <a:pt x="265057" y="1833326"/>
                  </a:lnTo>
                  <a:lnTo>
                    <a:pt x="236522" y="1798603"/>
                  </a:lnTo>
                  <a:lnTo>
                    <a:pt x="209402" y="1762795"/>
                  </a:lnTo>
                  <a:lnTo>
                    <a:pt x="183737" y="1725940"/>
                  </a:lnTo>
                  <a:lnTo>
                    <a:pt x="159569" y="1688077"/>
                  </a:lnTo>
                  <a:lnTo>
                    <a:pt x="136938" y="1649245"/>
                  </a:lnTo>
                  <a:lnTo>
                    <a:pt x="115884" y="1609483"/>
                  </a:lnTo>
                  <a:lnTo>
                    <a:pt x="96448" y="1568830"/>
                  </a:lnTo>
                  <a:lnTo>
                    <a:pt x="78670" y="1527324"/>
                  </a:lnTo>
                  <a:lnTo>
                    <a:pt x="62592" y="1485006"/>
                  </a:lnTo>
                  <a:lnTo>
                    <a:pt x="48253" y="1441913"/>
                  </a:lnTo>
                  <a:lnTo>
                    <a:pt x="35694" y="1398085"/>
                  </a:lnTo>
                  <a:lnTo>
                    <a:pt x="24957" y="1353560"/>
                  </a:lnTo>
                  <a:lnTo>
                    <a:pt x="16080" y="1308378"/>
                  </a:lnTo>
                  <a:lnTo>
                    <a:pt x="9106" y="1262578"/>
                  </a:lnTo>
                  <a:lnTo>
                    <a:pt x="4074" y="1216198"/>
                  </a:lnTo>
                  <a:lnTo>
                    <a:pt x="1025" y="1169277"/>
                  </a:lnTo>
                  <a:lnTo>
                    <a:pt x="0" y="1121855"/>
                  </a:lnTo>
                  <a:close/>
                </a:path>
              </a:pathLst>
            </a:custGeom>
            <a:ln w="3365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8492145" y="2220938"/>
              <a:ext cx="2338070" cy="2244090"/>
            </a:xfrm>
            <a:custGeom>
              <a:avLst/>
              <a:gdLst/>
              <a:ahLst/>
              <a:cxnLst/>
              <a:rect l="l" t="t" r="r" b="b"/>
              <a:pathLst>
                <a:path w="2338070" h="2244090">
                  <a:moveTo>
                    <a:pt x="1168756" y="2243710"/>
                  </a:moveTo>
                  <a:lnTo>
                    <a:pt x="1119351" y="2242726"/>
                  </a:lnTo>
                  <a:lnTo>
                    <a:pt x="1070468" y="2239800"/>
                  </a:lnTo>
                  <a:lnTo>
                    <a:pt x="1022149" y="2234969"/>
                  </a:lnTo>
                  <a:lnTo>
                    <a:pt x="974434" y="2228275"/>
                  </a:lnTo>
                  <a:lnTo>
                    <a:pt x="927363" y="2219755"/>
                  </a:lnTo>
                  <a:lnTo>
                    <a:pt x="880977" y="2209448"/>
                  </a:lnTo>
                  <a:lnTo>
                    <a:pt x="835317" y="2197393"/>
                  </a:lnTo>
                  <a:lnTo>
                    <a:pt x="790423" y="2183630"/>
                  </a:lnTo>
                  <a:lnTo>
                    <a:pt x="746335" y="2168197"/>
                  </a:lnTo>
                  <a:lnTo>
                    <a:pt x="703095" y="2151133"/>
                  </a:lnTo>
                  <a:lnTo>
                    <a:pt x="660742" y="2132476"/>
                  </a:lnTo>
                  <a:lnTo>
                    <a:pt x="619317" y="2112267"/>
                  </a:lnTo>
                  <a:lnTo>
                    <a:pt x="578862" y="2090544"/>
                  </a:lnTo>
                  <a:lnTo>
                    <a:pt x="539416" y="2067346"/>
                  </a:lnTo>
                  <a:lnTo>
                    <a:pt x="501020" y="2042711"/>
                  </a:lnTo>
                  <a:lnTo>
                    <a:pt x="463715" y="2016679"/>
                  </a:lnTo>
                  <a:lnTo>
                    <a:pt x="427541" y="1989289"/>
                  </a:lnTo>
                  <a:lnTo>
                    <a:pt x="392538" y="1960580"/>
                  </a:lnTo>
                  <a:lnTo>
                    <a:pt x="358748" y="1930589"/>
                  </a:lnTo>
                  <a:lnTo>
                    <a:pt x="326211" y="1899358"/>
                  </a:lnTo>
                  <a:lnTo>
                    <a:pt x="294967" y="1866924"/>
                  </a:lnTo>
                  <a:lnTo>
                    <a:pt x="265057" y="1833326"/>
                  </a:lnTo>
                  <a:lnTo>
                    <a:pt x="236522" y="1798603"/>
                  </a:lnTo>
                  <a:lnTo>
                    <a:pt x="209402" y="1762795"/>
                  </a:lnTo>
                  <a:lnTo>
                    <a:pt x="183737" y="1725940"/>
                  </a:lnTo>
                  <a:lnTo>
                    <a:pt x="159569" y="1688077"/>
                  </a:lnTo>
                  <a:lnTo>
                    <a:pt x="136938" y="1649245"/>
                  </a:lnTo>
                  <a:lnTo>
                    <a:pt x="115884" y="1609483"/>
                  </a:lnTo>
                  <a:lnTo>
                    <a:pt x="96448" y="1568830"/>
                  </a:lnTo>
                  <a:lnTo>
                    <a:pt x="78670" y="1527324"/>
                  </a:lnTo>
                  <a:lnTo>
                    <a:pt x="62592" y="1485006"/>
                  </a:lnTo>
                  <a:lnTo>
                    <a:pt x="48253" y="1441913"/>
                  </a:lnTo>
                  <a:lnTo>
                    <a:pt x="35694" y="1398085"/>
                  </a:lnTo>
                  <a:lnTo>
                    <a:pt x="24957" y="1353560"/>
                  </a:lnTo>
                  <a:lnTo>
                    <a:pt x="16080" y="1308378"/>
                  </a:lnTo>
                  <a:lnTo>
                    <a:pt x="9106" y="1262578"/>
                  </a:lnTo>
                  <a:lnTo>
                    <a:pt x="4074" y="1216198"/>
                  </a:lnTo>
                  <a:lnTo>
                    <a:pt x="1025" y="1169277"/>
                  </a:lnTo>
                  <a:lnTo>
                    <a:pt x="0" y="1121855"/>
                  </a:lnTo>
                  <a:lnTo>
                    <a:pt x="1025" y="1074432"/>
                  </a:lnTo>
                  <a:lnTo>
                    <a:pt x="4074" y="1027512"/>
                  </a:lnTo>
                  <a:lnTo>
                    <a:pt x="9106" y="981132"/>
                  </a:lnTo>
                  <a:lnTo>
                    <a:pt x="16080" y="935331"/>
                  </a:lnTo>
                  <a:lnTo>
                    <a:pt x="24957" y="890149"/>
                  </a:lnTo>
                  <a:lnTo>
                    <a:pt x="35694" y="845625"/>
                  </a:lnTo>
                  <a:lnTo>
                    <a:pt x="48253" y="801797"/>
                  </a:lnTo>
                  <a:lnTo>
                    <a:pt x="62592" y="758704"/>
                  </a:lnTo>
                  <a:lnTo>
                    <a:pt x="78670" y="716385"/>
                  </a:lnTo>
                  <a:lnTo>
                    <a:pt x="96448" y="674880"/>
                  </a:lnTo>
                  <a:lnTo>
                    <a:pt x="115884" y="634227"/>
                  </a:lnTo>
                  <a:lnTo>
                    <a:pt x="136938" y="594465"/>
                  </a:lnTo>
                  <a:lnTo>
                    <a:pt x="159569" y="555633"/>
                  </a:lnTo>
                  <a:lnTo>
                    <a:pt x="183737" y="517770"/>
                  </a:lnTo>
                  <a:lnTo>
                    <a:pt x="209402" y="480915"/>
                  </a:lnTo>
                  <a:lnTo>
                    <a:pt x="236522" y="445106"/>
                  </a:lnTo>
                  <a:lnTo>
                    <a:pt x="265057" y="410384"/>
                  </a:lnTo>
                  <a:lnTo>
                    <a:pt x="294967" y="376786"/>
                  </a:lnTo>
                  <a:lnTo>
                    <a:pt x="326211" y="344352"/>
                  </a:lnTo>
                  <a:lnTo>
                    <a:pt x="358748" y="313120"/>
                  </a:lnTo>
                  <a:lnTo>
                    <a:pt x="392538" y="283130"/>
                  </a:lnTo>
                  <a:lnTo>
                    <a:pt x="427541" y="254421"/>
                  </a:lnTo>
                  <a:lnTo>
                    <a:pt x="463715" y="227030"/>
                  </a:lnTo>
                  <a:lnTo>
                    <a:pt x="501020" y="200999"/>
                  </a:lnTo>
                  <a:lnTo>
                    <a:pt x="539416" y="176364"/>
                  </a:lnTo>
                  <a:lnTo>
                    <a:pt x="578862" y="153166"/>
                  </a:lnTo>
                  <a:lnTo>
                    <a:pt x="619317" y="131442"/>
                  </a:lnTo>
                  <a:lnTo>
                    <a:pt x="660742" y="111233"/>
                  </a:lnTo>
                  <a:lnTo>
                    <a:pt x="703095" y="92577"/>
                  </a:lnTo>
                  <a:lnTo>
                    <a:pt x="746335" y="75513"/>
                  </a:lnTo>
                  <a:lnTo>
                    <a:pt x="790423" y="60080"/>
                  </a:lnTo>
                  <a:lnTo>
                    <a:pt x="835317" y="46317"/>
                  </a:lnTo>
                  <a:lnTo>
                    <a:pt x="880977" y="34262"/>
                  </a:lnTo>
                  <a:lnTo>
                    <a:pt x="927363" y="23955"/>
                  </a:lnTo>
                  <a:lnTo>
                    <a:pt x="974434" y="15435"/>
                  </a:lnTo>
                  <a:lnTo>
                    <a:pt x="1022149" y="8740"/>
                  </a:lnTo>
                  <a:lnTo>
                    <a:pt x="1070468" y="3910"/>
                  </a:lnTo>
                  <a:lnTo>
                    <a:pt x="1119351" y="984"/>
                  </a:lnTo>
                  <a:lnTo>
                    <a:pt x="1168756" y="0"/>
                  </a:lnTo>
                  <a:lnTo>
                    <a:pt x="1218161" y="984"/>
                  </a:lnTo>
                  <a:lnTo>
                    <a:pt x="1267043" y="3910"/>
                  </a:lnTo>
                  <a:lnTo>
                    <a:pt x="1315362" y="8740"/>
                  </a:lnTo>
                  <a:lnTo>
                    <a:pt x="1363077" y="15435"/>
                  </a:lnTo>
                  <a:lnTo>
                    <a:pt x="1410148" y="23955"/>
                  </a:lnTo>
                  <a:lnTo>
                    <a:pt x="1456534" y="34262"/>
                  </a:lnTo>
                  <a:lnTo>
                    <a:pt x="1502194" y="46317"/>
                  </a:lnTo>
                  <a:lnTo>
                    <a:pt x="1547089" y="60080"/>
                  </a:lnTo>
                  <a:lnTo>
                    <a:pt x="1591176" y="75513"/>
                  </a:lnTo>
                  <a:lnTo>
                    <a:pt x="1634417" y="92577"/>
                  </a:lnTo>
                  <a:lnTo>
                    <a:pt x="1676769" y="111233"/>
                  </a:lnTo>
                  <a:lnTo>
                    <a:pt x="1718194" y="131442"/>
                  </a:lnTo>
                  <a:lnTo>
                    <a:pt x="1758649" y="153166"/>
                  </a:lnTo>
                  <a:lnTo>
                    <a:pt x="1798095" y="176364"/>
                  </a:lnTo>
                  <a:lnTo>
                    <a:pt x="1836491" y="200999"/>
                  </a:lnTo>
                  <a:lnTo>
                    <a:pt x="1873796" y="227030"/>
                  </a:lnTo>
                  <a:lnTo>
                    <a:pt x="1909971" y="254421"/>
                  </a:lnTo>
                  <a:lnTo>
                    <a:pt x="1944973" y="283130"/>
                  </a:lnTo>
                  <a:lnTo>
                    <a:pt x="1978763" y="313120"/>
                  </a:lnTo>
                  <a:lnTo>
                    <a:pt x="2011301" y="344352"/>
                  </a:lnTo>
                  <a:lnTo>
                    <a:pt x="2042544" y="376786"/>
                  </a:lnTo>
                  <a:lnTo>
                    <a:pt x="2072454" y="410384"/>
                  </a:lnTo>
                  <a:lnTo>
                    <a:pt x="2100990" y="445106"/>
                  </a:lnTo>
                  <a:lnTo>
                    <a:pt x="2128110" y="480915"/>
                  </a:lnTo>
                  <a:lnTo>
                    <a:pt x="2153774" y="517770"/>
                  </a:lnTo>
                  <a:lnTo>
                    <a:pt x="2177942" y="555633"/>
                  </a:lnTo>
                  <a:lnTo>
                    <a:pt x="2200574" y="594465"/>
                  </a:lnTo>
                  <a:lnTo>
                    <a:pt x="2221628" y="634227"/>
                  </a:lnTo>
                  <a:lnTo>
                    <a:pt x="2241064" y="674880"/>
                  </a:lnTo>
                  <a:lnTo>
                    <a:pt x="2258841" y="716385"/>
                  </a:lnTo>
                  <a:lnTo>
                    <a:pt x="2274920" y="758704"/>
                  </a:lnTo>
                  <a:lnTo>
                    <a:pt x="2289258" y="801797"/>
                  </a:lnTo>
                  <a:lnTo>
                    <a:pt x="2301817" y="845625"/>
                  </a:lnTo>
                  <a:lnTo>
                    <a:pt x="2312555" y="890149"/>
                  </a:lnTo>
                  <a:lnTo>
                    <a:pt x="2321431" y="935331"/>
                  </a:lnTo>
                  <a:lnTo>
                    <a:pt x="2328406" y="981132"/>
                  </a:lnTo>
                  <a:lnTo>
                    <a:pt x="2333438" y="1027512"/>
                  </a:lnTo>
                  <a:lnTo>
                    <a:pt x="2336487" y="1074432"/>
                  </a:lnTo>
                  <a:lnTo>
                    <a:pt x="2337512" y="1121855"/>
                  </a:lnTo>
                  <a:lnTo>
                    <a:pt x="2336487" y="1169277"/>
                  </a:lnTo>
                  <a:lnTo>
                    <a:pt x="2333438" y="1216198"/>
                  </a:lnTo>
                  <a:lnTo>
                    <a:pt x="2328406" y="1262578"/>
                  </a:lnTo>
                  <a:lnTo>
                    <a:pt x="2321431" y="1308378"/>
                  </a:lnTo>
                  <a:lnTo>
                    <a:pt x="2312555" y="1353560"/>
                  </a:lnTo>
                  <a:lnTo>
                    <a:pt x="2301817" y="1398085"/>
                  </a:lnTo>
                  <a:lnTo>
                    <a:pt x="2289258" y="1441913"/>
                  </a:lnTo>
                  <a:lnTo>
                    <a:pt x="2274920" y="1485006"/>
                  </a:lnTo>
                  <a:lnTo>
                    <a:pt x="2258841" y="1527324"/>
                  </a:lnTo>
                  <a:lnTo>
                    <a:pt x="2241064" y="1568830"/>
                  </a:lnTo>
                  <a:lnTo>
                    <a:pt x="2221628" y="1609483"/>
                  </a:lnTo>
                  <a:lnTo>
                    <a:pt x="2200574" y="1649245"/>
                  </a:lnTo>
                  <a:lnTo>
                    <a:pt x="2177942" y="1688077"/>
                  </a:lnTo>
                  <a:lnTo>
                    <a:pt x="2153774" y="1725940"/>
                  </a:lnTo>
                  <a:lnTo>
                    <a:pt x="2128110" y="1762795"/>
                  </a:lnTo>
                  <a:lnTo>
                    <a:pt x="2100990" y="1798603"/>
                  </a:lnTo>
                  <a:lnTo>
                    <a:pt x="2072454" y="1833326"/>
                  </a:lnTo>
                  <a:lnTo>
                    <a:pt x="2042544" y="1866924"/>
                  </a:lnTo>
                  <a:lnTo>
                    <a:pt x="2011301" y="1899358"/>
                  </a:lnTo>
                  <a:lnTo>
                    <a:pt x="1978763" y="1930589"/>
                  </a:lnTo>
                  <a:lnTo>
                    <a:pt x="1944973" y="1960580"/>
                  </a:lnTo>
                  <a:lnTo>
                    <a:pt x="1909971" y="1989289"/>
                  </a:lnTo>
                  <a:lnTo>
                    <a:pt x="1873796" y="2016679"/>
                  </a:lnTo>
                  <a:lnTo>
                    <a:pt x="1836491" y="2042711"/>
                  </a:lnTo>
                  <a:lnTo>
                    <a:pt x="1798095" y="2067346"/>
                  </a:lnTo>
                  <a:lnTo>
                    <a:pt x="1758649" y="2090544"/>
                  </a:lnTo>
                  <a:lnTo>
                    <a:pt x="1718194" y="2112267"/>
                  </a:lnTo>
                  <a:lnTo>
                    <a:pt x="1676769" y="2132476"/>
                  </a:lnTo>
                  <a:lnTo>
                    <a:pt x="1634417" y="2151133"/>
                  </a:lnTo>
                  <a:lnTo>
                    <a:pt x="1591176" y="2168197"/>
                  </a:lnTo>
                  <a:lnTo>
                    <a:pt x="1547089" y="2183630"/>
                  </a:lnTo>
                  <a:lnTo>
                    <a:pt x="1502194" y="2197393"/>
                  </a:lnTo>
                  <a:lnTo>
                    <a:pt x="1456534" y="2209448"/>
                  </a:lnTo>
                  <a:lnTo>
                    <a:pt x="1410148" y="2219755"/>
                  </a:lnTo>
                  <a:lnTo>
                    <a:pt x="1363077" y="2228275"/>
                  </a:lnTo>
                  <a:lnTo>
                    <a:pt x="1315362" y="2234969"/>
                  </a:lnTo>
                  <a:lnTo>
                    <a:pt x="1267043" y="2239800"/>
                  </a:lnTo>
                  <a:lnTo>
                    <a:pt x="1218161" y="2242726"/>
                  </a:lnTo>
                  <a:lnTo>
                    <a:pt x="1168756" y="22437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8492146" y="2220938"/>
              <a:ext cx="2338070" cy="2244090"/>
            </a:xfrm>
            <a:custGeom>
              <a:avLst/>
              <a:gdLst/>
              <a:ahLst/>
              <a:cxnLst/>
              <a:rect l="l" t="t" r="r" b="b"/>
              <a:pathLst>
                <a:path w="2338070" h="2244090">
                  <a:moveTo>
                    <a:pt x="0" y="1121855"/>
                  </a:moveTo>
                  <a:lnTo>
                    <a:pt x="1025" y="1074432"/>
                  </a:lnTo>
                  <a:lnTo>
                    <a:pt x="4074" y="1027512"/>
                  </a:lnTo>
                  <a:lnTo>
                    <a:pt x="9106" y="981132"/>
                  </a:lnTo>
                  <a:lnTo>
                    <a:pt x="16080" y="935331"/>
                  </a:lnTo>
                  <a:lnTo>
                    <a:pt x="24957" y="890149"/>
                  </a:lnTo>
                  <a:lnTo>
                    <a:pt x="35694" y="845625"/>
                  </a:lnTo>
                  <a:lnTo>
                    <a:pt x="48253" y="801797"/>
                  </a:lnTo>
                  <a:lnTo>
                    <a:pt x="62592" y="758704"/>
                  </a:lnTo>
                  <a:lnTo>
                    <a:pt x="78670" y="716385"/>
                  </a:lnTo>
                  <a:lnTo>
                    <a:pt x="96448" y="674880"/>
                  </a:lnTo>
                  <a:lnTo>
                    <a:pt x="115884" y="634227"/>
                  </a:lnTo>
                  <a:lnTo>
                    <a:pt x="136938" y="594465"/>
                  </a:lnTo>
                  <a:lnTo>
                    <a:pt x="159569" y="555633"/>
                  </a:lnTo>
                  <a:lnTo>
                    <a:pt x="183737" y="517770"/>
                  </a:lnTo>
                  <a:lnTo>
                    <a:pt x="209402" y="480915"/>
                  </a:lnTo>
                  <a:lnTo>
                    <a:pt x="236522" y="445106"/>
                  </a:lnTo>
                  <a:lnTo>
                    <a:pt x="265057" y="410384"/>
                  </a:lnTo>
                  <a:lnTo>
                    <a:pt x="294967" y="376786"/>
                  </a:lnTo>
                  <a:lnTo>
                    <a:pt x="326211" y="344352"/>
                  </a:lnTo>
                  <a:lnTo>
                    <a:pt x="358748" y="313120"/>
                  </a:lnTo>
                  <a:lnTo>
                    <a:pt x="392538" y="283130"/>
                  </a:lnTo>
                  <a:lnTo>
                    <a:pt x="427541" y="254421"/>
                  </a:lnTo>
                  <a:lnTo>
                    <a:pt x="463715" y="227030"/>
                  </a:lnTo>
                  <a:lnTo>
                    <a:pt x="501020" y="200999"/>
                  </a:lnTo>
                  <a:lnTo>
                    <a:pt x="539416" y="176364"/>
                  </a:lnTo>
                  <a:lnTo>
                    <a:pt x="578862" y="153166"/>
                  </a:lnTo>
                  <a:lnTo>
                    <a:pt x="619317" y="131442"/>
                  </a:lnTo>
                  <a:lnTo>
                    <a:pt x="660742" y="111233"/>
                  </a:lnTo>
                  <a:lnTo>
                    <a:pt x="703095" y="92577"/>
                  </a:lnTo>
                  <a:lnTo>
                    <a:pt x="746335" y="75513"/>
                  </a:lnTo>
                  <a:lnTo>
                    <a:pt x="790423" y="60080"/>
                  </a:lnTo>
                  <a:lnTo>
                    <a:pt x="835317" y="46317"/>
                  </a:lnTo>
                  <a:lnTo>
                    <a:pt x="880977" y="34262"/>
                  </a:lnTo>
                  <a:lnTo>
                    <a:pt x="927363" y="23955"/>
                  </a:lnTo>
                  <a:lnTo>
                    <a:pt x="974434" y="15435"/>
                  </a:lnTo>
                  <a:lnTo>
                    <a:pt x="1022149" y="8740"/>
                  </a:lnTo>
                  <a:lnTo>
                    <a:pt x="1070468" y="3910"/>
                  </a:lnTo>
                  <a:lnTo>
                    <a:pt x="1119351" y="984"/>
                  </a:lnTo>
                  <a:lnTo>
                    <a:pt x="1168756" y="0"/>
                  </a:lnTo>
                  <a:lnTo>
                    <a:pt x="1218161" y="984"/>
                  </a:lnTo>
                  <a:lnTo>
                    <a:pt x="1267043" y="3910"/>
                  </a:lnTo>
                  <a:lnTo>
                    <a:pt x="1315362" y="8740"/>
                  </a:lnTo>
                  <a:lnTo>
                    <a:pt x="1363077" y="15435"/>
                  </a:lnTo>
                  <a:lnTo>
                    <a:pt x="1410148" y="23955"/>
                  </a:lnTo>
                  <a:lnTo>
                    <a:pt x="1456534" y="34262"/>
                  </a:lnTo>
                  <a:lnTo>
                    <a:pt x="1502194" y="46317"/>
                  </a:lnTo>
                  <a:lnTo>
                    <a:pt x="1547089" y="60080"/>
                  </a:lnTo>
                  <a:lnTo>
                    <a:pt x="1591176" y="75513"/>
                  </a:lnTo>
                  <a:lnTo>
                    <a:pt x="1634417" y="92577"/>
                  </a:lnTo>
                  <a:lnTo>
                    <a:pt x="1676769" y="111233"/>
                  </a:lnTo>
                  <a:lnTo>
                    <a:pt x="1718194" y="131442"/>
                  </a:lnTo>
                  <a:lnTo>
                    <a:pt x="1758649" y="153166"/>
                  </a:lnTo>
                  <a:lnTo>
                    <a:pt x="1798095" y="176364"/>
                  </a:lnTo>
                  <a:lnTo>
                    <a:pt x="1836491" y="200999"/>
                  </a:lnTo>
                  <a:lnTo>
                    <a:pt x="1873796" y="227030"/>
                  </a:lnTo>
                  <a:lnTo>
                    <a:pt x="1909971" y="254421"/>
                  </a:lnTo>
                  <a:lnTo>
                    <a:pt x="1944973" y="283130"/>
                  </a:lnTo>
                  <a:lnTo>
                    <a:pt x="1978763" y="313120"/>
                  </a:lnTo>
                  <a:lnTo>
                    <a:pt x="2011301" y="344352"/>
                  </a:lnTo>
                  <a:lnTo>
                    <a:pt x="2042544" y="376786"/>
                  </a:lnTo>
                  <a:lnTo>
                    <a:pt x="2072454" y="410384"/>
                  </a:lnTo>
                  <a:lnTo>
                    <a:pt x="2100990" y="445106"/>
                  </a:lnTo>
                  <a:lnTo>
                    <a:pt x="2128110" y="480915"/>
                  </a:lnTo>
                  <a:lnTo>
                    <a:pt x="2153774" y="517770"/>
                  </a:lnTo>
                  <a:lnTo>
                    <a:pt x="2177942" y="555633"/>
                  </a:lnTo>
                  <a:lnTo>
                    <a:pt x="2200574" y="594465"/>
                  </a:lnTo>
                  <a:lnTo>
                    <a:pt x="2221628" y="634227"/>
                  </a:lnTo>
                  <a:lnTo>
                    <a:pt x="2241064" y="674880"/>
                  </a:lnTo>
                  <a:lnTo>
                    <a:pt x="2258841" y="716385"/>
                  </a:lnTo>
                  <a:lnTo>
                    <a:pt x="2274920" y="758704"/>
                  </a:lnTo>
                  <a:lnTo>
                    <a:pt x="2289258" y="801797"/>
                  </a:lnTo>
                  <a:lnTo>
                    <a:pt x="2301817" y="845625"/>
                  </a:lnTo>
                  <a:lnTo>
                    <a:pt x="2312555" y="890149"/>
                  </a:lnTo>
                  <a:lnTo>
                    <a:pt x="2321431" y="935331"/>
                  </a:lnTo>
                  <a:lnTo>
                    <a:pt x="2328406" y="981132"/>
                  </a:lnTo>
                  <a:lnTo>
                    <a:pt x="2333438" y="1027512"/>
                  </a:lnTo>
                  <a:lnTo>
                    <a:pt x="2336487" y="1074432"/>
                  </a:lnTo>
                  <a:lnTo>
                    <a:pt x="2337512" y="1121855"/>
                  </a:lnTo>
                  <a:lnTo>
                    <a:pt x="2336487" y="1169277"/>
                  </a:lnTo>
                  <a:lnTo>
                    <a:pt x="2333438" y="1216198"/>
                  </a:lnTo>
                  <a:lnTo>
                    <a:pt x="2328406" y="1262578"/>
                  </a:lnTo>
                  <a:lnTo>
                    <a:pt x="2321431" y="1308378"/>
                  </a:lnTo>
                  <a:lnTo>
                    <a:pt x="2312555" y="1353560"/>
                  </a:lnTo>
                  <a:lnTo>
                    <a:pt x="2301817" y="1398085"/>
                  </a:lnTo>
                  <a:lnTo>
                    <a:pt x="2289258" y="1441913"/>
                  </a:lnTo>
                  <a:lnTo>
                    <a:pt x="2274920" y="1485006"/>
                  </a:lnTo>
                  <a:lnTo>
                    <a:pt x="2258841" y="1527324"/>
                  </a:lnTo>
                  <a:lnTo>
                    <a:pt x="2241064" y="1568830"/>
                  </a:lnTo>
                  <a:lnTo>
                    <a:pt x="2221628" y="1609483"/>
                  </a:lnTo>
                  <a:lnTo>
                    <a:pt x="2200574" y="1649245"/>
                  </a:lnTo>
                  <a:lnTo>
                    <a:pt x="2177942" y="1688077"/>
                  </a:lnTo>
                  <a:lnTo>
                    <a:pt x="2153774" y="1725940"/>
                  </a:lnTo>
                  <a:lnTo>
                    <a:pt x="2128110" y="1762795"/>
                  </a:lnTo>
                  <a:lnTo>
                    <a:pt x="2100990" y="1798603"/>
                  </a:lnTo>
                  <a:lnTo>
                    <a:pt x="2072454" y="1833326"/>
                  </a:lnTo>
                  <a:lnTo>
                    <a:pt x="2042544" y="1866924"/>
                  </a:lnTo>
                  <a:lnTo>
                    <a:pt x="2011301" y="1899358"/>
                  </a:lnTo>
                  <a:lnTo>
                    <a:pt x="1978763" y="1930589"/>
                  </a:lnTo>
                  <a:lnTo>
                    <a:pt x="1944973" y="1960580"/>
                  </a:lnTo>
                  <a:lnTo>
                    <a:pt x="1909971" y="1989289"/>
                  </a:lnTo>
                  <a:lnTo>
                    <a:pt x="1873796" y="2016679"/>
                  </a:lnTo>
                  <a:lnTo>
                    <a:pt x="1836491" y="2042711"/>
                  </a:lnTo>
                  <a:lnTo>
                    <a:pt x="1798095" y="2067346"/>
                  </a:lnTo>
                  <a:lnTo>
                    <a:pt x="1758649" y="2090544"/>
                  </a:lnTo>
                  <a:lnTo>
                    <a:pt x="1718194" y="2112267"/>
                  </a:lnTo>
                  <a:lnTo>
                    <a:pt x="1676769" y="2132476"/>
                  </a:lnTo>
                  <a:lnTo>
                    <a:pt x="1634417" y="2151133"/>
                  </a:lnTo>
                  <a:lnTo>
                    <a:pt x="1591176" y="2168197"/>
                  </a:lnTo>
                  <a:lnTo>
                    <a:pt x="1547089" y="2183630"/>
                  </a:lnTo>
                  <a:lnTo>
                    <a:pt x="1502194" y="2197393"/>
                  </a:lnTo>
                  <a:lnTo>
                    <a:pt x="1456534" y="2209448"/>
                  </a:lnTo>
                  <a:lnTo>
                    <a:pt x="1410148" y="2219755"/>
                  </a:lnTo>
                  <a:lnTo>
                    <a:pt x="1363077" y="2228275"/>
                  </a:lnTo>
                  <a:lnTo>
                    <a:pt x="1315362" y="2234969"/>
                  </a:lnTo>
                  <a:lnTo>
                    <a:pt x="1267043" y="2239800"/>
                  </a:lnTo>
                  <a:lnTo>
                    <a:pt x="1218161" y="2242726"/>
                  </a:lnTo>
                  <a:lnTo>
                    <a:pt x="1168756" y="2243710"/>
                  </a:lnTo>
                  <a:lnTo>
                    <a:pt x="1119351" y="2242726"/>
                  </a:lnTo>
                  <a:lnTo>
                    <a:pt x="1070468" y="2239800"/>
                  </a:lnTo>
                  <a:lnTo>
                    <a:pt x="1022149" y="2234969"/>
                  </a:lnTo>
                  <a:lnTo>
                    <a:pt x="974434" y="2228275"/>
                  </a:lnTo>
                  <a:lnTo>
                    <a:pt x="927363" y="2219755"/>
                  </a:lnTo>
                  <a:lnTo>
                    <a:pt x="880977" y="2209448"/>
                  </a:lnTo>
                  <a:lnTo>
                    <a:pt x="835317" y="2197393"/>
                  </a:lnTo>
                  <a:lnTo>
                    <a:pt x="790423" y="2183630"/>
                  </a:lnTo>
                  <a:lnTo>
                    <a:pt x="746335" y="2168197"/>
                  </a:lnTo>
                  <a:lnTo>
                    <a:pt x="703095" y="2151133"/>
                  </a:lnTo>
                  <a:lnTo>
                    <a:pt x="660742" y="2132476"/>
                  </a:lnTo>
                  <a:lnTo>
                    <a:pt x="619317" y="2112267"/>
                  </a:lnTo>
                  <a:lnTo>
                    <a:pt x="578862" y="2090544"/>
                  </a:lnTo>
                  <a:lnTo>
                    <a:pt x="539416" y="2067346"/>
                  </a:lnTo>
                  <a:lnTo>
                    <a:pt x="501020" y="2042711"/>
                  </a:lnTo>
                  <a:lnTo>
                    <a:pt x="463715" y="2016679"/>
                  </a:lnTo>
                  <a:lnTo>
                    <a:pt x="427541" y="1989289"/>
                  </a:lnTo>
                  <a:lnTo>
                    <a:pt x="392538" y="1960580"/>
                  </a:lnTo>
                  <a:lnTo>
                    <a:pt x="358748" y="1930589"/>
                  </a:lnTo>
                  <a:lnTo>
                    <a:pt x="326211" y="1899358"/>
                  </a:lnTo>
                  <a:lnTo>
                    <a:pt x="294967" y="1866924"/>
                  </a:lnTo>
                  <a:lnTo>
                    <a:pt x="265057" y="1833326"/>
                  </a:lnTo>
                  <a:lnTo>
                    <a:pt x="236522" y="1798603"/>
                  </a:lnTo>
                  <a:lnTo>
                    <a:pt x="209402" y="1762795"/>
                  </a:lnTo>
                  <a:lnTo>
                    <a:pt x="183737" y="1725940"/>
                  </a:lnTo>
                  <a:lnTo>
                    <a:pt x="159569" y="1688077"/>
                  </a:lnTo>
                  <a:lnTo>
                    <a:pt x="136938" y="1649245"/>
                  </a:lnTo>
                  <a:lnTo>
                    <a:pt x="115884" y="1609483"/>
                  </a:lnTo>
                  <a:lnTo>
                    <a:pt x="96448" y="1568830"/>
                  </a:lnTo>
                  <a:lnTo>
                    <a:pt x="78670" y="1527324"/>
                  </a:lnTo>
                  <a:lnTo>
                    <a:pt x="62592" y="1485006"/>
                  </a:lnTo>
                  <a:lnTo>
                    <a:pt x="48253" y="1441913"/>
                  </a:lnTo>
                  <a:lnTo>
                    <a:pt x="35694" y="1398085"/>
                  </a:lnTo>
                  <a:lnTo>
                    <a:pt x="24957" y="1353560"/>
                  </a:lnTo>
                  <a:lnTo>
                    <a:pt x="16080" y="1308378"/>
                  </a:lnTo>
                  <a:lnTo>
                    <a:pt x="9106" y="1262578"/>
                  </a:lnTo>
                  <a:lnTo>
                    <a:pt x="4074" y="1216198"/>
                  </a:lnTo>
                  <a:lnTo>
                    <a:pt x="1025" y="1169277"/>
                  </a:lnTo>
                  <a:lnTo>
                    <a:pt x="0" y="1121855"/>
                  </a:lnTo>
                  <a:close/>
                </a:path>
              </a:pathLst>
            </a:custGeom>
            <a:ln w="3365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038971" y="2214678"/>
              <a:ext cx="2338070" cy="2244090"/>
            </a:xfrm>
            <a:custGeom>
              <a:avLst/>
              <a:gdLst/>
              <a:ahLst/>
              <a:cxnLst/>
              <a:rect l="l" t="t" r="r" b="b"/>
              <a:pathLst>
                <a:path w="2338069" h="2244090">
                  <a:moveTo>
                    <a:pt x="1168756" y="2243710"/>
                  </a:moveTo>
                  <a:lnTo>
                    <a:pt x="1119351" y="2242726"/>
                  </a:lnTo>
                  <a:lnTo>
                    <a:pt x="1070468" y="2239800"/>
                  </a:lnTo>
                  <a:lnTo>
                    <a:pt x="1022149" y="2234969"/>
                  </a:lnTo>
                  <a:lnTo>
                    <a:pt x="974434" y="2228275"/>
                  </a:lnTo>
                  <a:lnTo>
                    <a:pt x="927363" y="2219755"/>
                  </a:lnTo>
                  <a:lnTo>
                    <a:pt x="880977" y="2209448"/>
                  </a:lnTo>
                  <a:lnTo>
                    <a:pt x="835317" y="2197393"/>
                  </a:lnTo>
                  <a:lnTo>
                    <a:pt x="790423" y="2183630"/>
                  </a:lnTo>
                  <a:lnTo>
                    <a:pt x="746335" y="2168197"/>
                  </a:lnTo>
                  <a:lnTo>
                    <a:pt x="703095" y="2151133"/>
                  </a:lnTo>
                  <a:lnTo>
                    <a:pt x="660742" y="2132476"/>
                  </a:lnTo>
                  <a:lnTo>
                    <a:pt x="619317" y="2112267"/>
                  </a:lnTo>
                  <a:lnTo>
                    <a:pt x="578862" y="2090544"/>
                  </a:lnTo>
                  <a:lnTo>
                    <a:pt x="539416" y="2067346"/>
                  </a:lnTo>
                  <a:lnTo>
                    <a:pt x="501020" y="2042711"/>
                  </a:lnTo>
                  <a:lnTo>
                    <a:pt x="463715" y="2016679"/>
                  </a:lnTo>
                  <a:lnTo>
                    <a:pt x="427541" y="1989289"/>
                  </a:lnTo>
                  <a:lnTo>
                    <a:pt x="392538" y="1960580"/>
                  </a:lnTo>
                  <a:lnTo>
                    <a:pt x="358748" y="1930589"/>
                  </a:lnTo>
                  <a:lnTo>
                    <a:pt x="326211" y="1899358"/>
                  </a:lnTo>
                  <a:lnTo>
                    <a:pt x="294967" y="1866924"/>
                  </a:lnTo>
                  <a:lnTo>
                    <a:pt x="265057" y="1833326"/>
                  </a:lnTo>
                  <a:lnTo>
                    <a:pt x="236522" y="1798603"/>
                  </a:lnTo>
                  <a:lnTo>
                    <a:pt x="209402" y="1762795"/>
                  </a:lnTo>
                  <a:lnTo>
                    <a:pt x="183737" y="1725940"/>
                  </a:lnTo>
                  <a:lnTo>
                    <a:pt x="159569" y="1688077"/>
                  </a:lnTo>
                  <a:lnTo>
                    <a:pt x="136938" y="1649245"/>
                  </a:lnTo>
                  <a:lnTo>
                    <a:pt x="115884" y="1609483"/>
                  </a:lnTo>
                  <a:lnTo>
                    <a:pt x="96448" y="1568830"/>
                  </a:lnTo>
                  <a:lnTo>
                    <a:pt x="78670" y="1527324"/>
                  </a:lnTo>
                  <a:lnTo>
                    <a:pt x="62592" y="1485006"/>
                  </a:lnTo>
                  <a:lnTo>
                    <a:pt x="48253" y="1441913"/>
                  </a:lnTo>
                  <a:lnTo>
                    <a:pt x="35694" y="1398085"/>
                  </a:lnTo>
                  <a:lnTo>
                    <a:pt x="24957" y="1353560"/>
                  </a:lnTo>
                  <a:lnTo>
                    <a:pt x="16080" y="1308378"/>
                  </a:lnTo>
                  <a:lnTo>
                    <a:pt x="9106" y="1262578"/>
                  </a:lnTo>
                  <a:lnTo>
                    <a:pt x="4074" y="1216198"/>
                  </a:lnTo>
                  <a:lnTo>
                    <a:pt x="1025" y="1169277"/>
                  </a:lnTo>
                  <a:lnTo>
                    <a:pt x="0" y="1121855"/>
                  </a:lnTo>
                  <a:lnTo>
                    <a:pt x="1025" y="1074432"/>
                  </a:lnTo>
                  <a:lnTo>
                    <a:pt x="4074" y="1027512"/>
                  </a:lnTo>
                  <a:lnTo>
                    <a:pt x="9106" y="981132"/>
                  </a:lnTo>
                  <a:lnTo>
                    <a:pt x="16080" y="935331"/>
                  </a:lnTo>
                  <a:lnTo>
                    <a:pt x="24957" y="890149"/>
                  </a:lnTo>
                  <a:lnTo>
                    <a:pt x="35694" y="845625"/>
                  </a:lnTo>
                  <a:lnTo>
                    <a:pt x="48253" y="801797"/>
                  </a:lnTo>
                  <a:lnTo>
                    <a:pt x="62592" y="758704"/>
                  </a:lnTo>
                  <a:lnTo>
                    <a:pt x="78670" y="716385"/>
                  </a:lnTo>
                  <a:lnTo>
                    <a:pt x="96448" y="674880"/>
                  </a:lnTo>
                  <a:lnTo>
                    <a:pt x="115884" y="634227"/>
                  </a:lnTo>
                  <a:lnTo>
                    <a:pt x="136938" y="594465"/>
                  </a:lnTo>
                  <a:lnTo>
                    <a:pt x="159569" y="555633"/>
                  </a:lnTo>
                  <a:lnTo>
                    <a:pt x="183737" y="517770"/>
                  </a:lnTo>
                  <a:lnTo>
                    <a:pt x="209402" y="480915"/>
                  </a:lnTo>
                  <a:lnTo>
                    <a:pt x="236522" y="445106"/>
                  </a:lnTo>
                  <a:lnTo>
                    <a:pt x="265057" y="410384"/>
                  </a:lnTo>
                  <a:lnTo>
                    <a:pt x="294967" y="376786"/>
                  </a:lnTo>
                  <a:lnTo>
                    <a:pt x="326211" y="344352"/>
                  </a:lnTo>
                  <a:lnTo>
                    <a:pt x="358748" y="313120"/>
                  </a:lnTo>
                  <a:lnTo>
                    <a:pt x="392538" y="283130"/>
                  </a:lnTo>
                  <a:lnTo>
                    <a:pt x="427541" y="254421"/>
                  </a:lnTo>
                  <a:lnTo>
                    <a:pt x="463715" y="227030"/>
                  </a:lnTo>
                  <a:lnTo>
                    <a:pt x="501020" y="200999"/>
                  </a:lnTo>
                  <a:lnTo>
                    <a:pt x="539416" y="176364"/>
                  </a:lnTo>
                  <a:lnTo>
                    <a:pt x="578862" y="153166"/>
                  </a:lnTo>
                  <a:lnTo>
                    <a:pt x="619317" y="131442"/>
                  </a:lnTo>
                  <a:lnTo>
                    <a:pt x="660742" y="111233"/>
                  </a:lnTo>
                  <a:lnTo>
                    <a:pt x="703095" y="92577"/>
                  </a:lnTo>
                  <a:lnTo>
                    <a:pt x="746335" y="75513"/>
                  </a:lnTo>
                  <a:lnTo>
                    <a:pt x="790423" y="60080"/>
                  </a:lnTo>
                  <a:lnTo>
                    <a:pt x="835317" y="46317"/>
                  </a:lnTo>
                  <a:lnTo>
                    <a:pt x="880977" y="34262"/>
                  </a:lnTo>
                  <a:lnTo>
                    <a:pt x="927363" y="23955"/>
                  </a:lnTo>
                  <a:lnTo>
                    <a:pt x="974434" y="15435"/>
                  </a:lnTo>
                  <a:lnTo>
                    <a:pt x="1022149" y="8740"/>
                  </a:lnTo>
                  <a:lnTo>
                    <a:pt x="1070468" y="3910"/>
                  </a:lnTo>
                  <a:lnTo>
                    <a:pt x="1119351" y="984"/>
                  </a:lnTo>
                  <a:lnTo>
                    <a:pt x="1168756" y="0"/>
                  </a:lnTo>
                  <a:lnTo>
                    <a:pt x="1218161" y="984"/>
                  </a:lnTo>
                  <a:lnTo>
                    <a:pt x="1267043" y="3910"/>
                  </a:lnTo>
                  <a:lnTo>
                    <a:pt x="1315362" y="8740"/>
                  </a:lnTo>
                  <a:lnTo>
                    <a:pt x="1363077" y="15435"/>
                  </a:lnTo>
                  <a:lnTo>
                    <a:pt x="1410148" y="23955"/>
                  </a:lnTo>
                  <a:lnTo>
                    <a:pt x="1456534" y="34262"/>
                  </a:lnTo>
                  <a:lnTo>
                    <a:pt x="1502194" y="46317"/>
                  </a:lnTo>
                  <a:lnTo>
                    <a:pt x="1547089" y="60080"/>
                  </a:lnTo>
                  <a:lnTo>
                    <a:pt x="1591176" y="75513"/>
                  </a:lnTo>
                  <a:lnTo>
                    <a:pt x="1634417" y="92577"/>
                  </a:lnTo>
                  <a:lnTo>
                    <a:pt x="1676769" y="111233"/>
                  </a:lnTo>
                  <a:lnTo>
                    <a:pt x="1718194" y="131442"/>
                  </a:lnTo>
                  <a:lnTo>
                    <a:pt x="1758649" y="153166"/>
                  </a:lnTo>
                  <a:lnTo>
                    <a:pt x="1798095" y="176364"/>
                  </a:lnTo>
                  <a:lnTo>
                    <a:pt x="1836491" y="200999"/>
                  </a:lnTo>
                  <a:lnTo>
                    <a:pt x="1873796" y="227030"/>
                  </a:lnTo>
                  <a:lnTo>
                    <a:pt x="1909971" y="254421"/>
                  </a:lnTo>
                  <a:lnTo>
                    <a:pt x="1944973" y="283130"/>
                  </a:lnTo>
                  <a:lnTo>
                    <a:pt x="1978763" y="313120"/>
                  </a:lnTo>
                  <a:lnTo>
                    <a:pt x="2011301" y="344352"/>
                  </a:lnTo>
                  <a:lnTo>
                    <a:pt x="2042544" y="376786"/>
                  </a:lnTo>
                  <a:lnTo>
                    <a:pt x="2072454" y="410384"/>
                  </a:lnTo>
                  <a:lnTo>
                    <a:pt x="2100990" y="445106"/>
                  </a:lnTo>
                  <a:lnTo>
                    <a:pt x="2128110" y="480915"/>
                  </a:lnTo>
                  <a:lnTo>
                    <a:pt x="2153774" y="517770"/>
                  </a:lnTo>
                  <a:lnTo>
                    <a:pt x="2177942" y="555633"/>
                  </a:lnTo>
                  <a:lnTo>
                    <a:pt x="2200574" y="594465"/>
                  </a:lnTo>
                  <a:lnTo>
                    <a:pt x="2221628" y="634227"/>
                  </a:lnTo>
                  <a:lnTo>
                    <a:pt x="2241064" y="674880"/>
                  </a:lnTo>
                  <a:lnTo>
                    <a:pt x="2258841" y="716385"/>
                  </a:lnTo>
                  <a:lnTo>
                    <a:pt x="2274920" y="758704"/>
                  </a:lnTo>
                  <a:lnTo>
                    <a:pt x="2289258" y="801797"/>
                  </a:lnTo>
                  <a:lnTo>
                    <a:pt x="2301817" y="845625"/>
                  </a:lnTo>
                  <a:lnTo>
                    <a:pt x="2312555" y="890149"/>
                  </a:lnTo>
                  <a:lnTo>
                    <a:pt x="2321431" y="935331"/>
                  </a:lnTo>
                  <a:lnTo>
                    <a:pt x="2328406" y="981132"/>
                  </a:lnTo>
                  <a:lnTo>
                    <a:pt x="2333438" y="1027512"/>
                  </a:lnTo>
                  <a:lnTo>
                    <a:pt x="2336487" y="1074432"/>
                  </a:lnTo>
                  <a:lnTo>
                    <a:pt x="2337512" y="1121855"/>
                  </a:lnTo>
                  <a:lnTo>
                    <a:pt x="2336487" y="1169277"/>
                  </a:lnTo>
                  <a:lnTo>
                    <a:pt x="2333438" y="1216198"/>
                  </a:lnTo>
                  <a:lnTo>
                    <a:pt x="2328406" y="1262578"/>
                  </a:lnTo>
                  <a:lnTo>
                    <a:pt x="2321431" y="1308378"/>
                  </a:lnTo>
                  <a:lnTo>
                    <a:pt x="2312555" y="1353560"/>
                  </a:lnTo>
                  <a:lnTo>
                    <a:pt x="2301817" y="1398085"/>
                  </a:lnTo>
                  <a:lnTo>
                    <a:pt x="2289258" y="1441913"/>
                  </a:lnTo>
                  <a:lnTo>
                    <a:pt x="2274920" y="1485006"/>
                  </a:lnTo>
                  <a:lnTo>
                    <a:pt x="2258841" y="1527324"/>
                  </a:lnTo>
                  <a:lnTo>
                    <a:pt x="2241064" y="1568830"/>
                  </a:lnTo>
                  <a:lnTo>
                    <a:pt x="2221628" y="1609483"/>
                  </a:lnTo>
                  <a:lnTo>
                    <a:pt x="2200574" y="1649245"/>
                  </a:lnTo>
                  <a:lnTo>
                    <a:pt x="2177942" y="1688077"/>
                  </a:lnTo>
                  <a:lnTo>
                    <a:pt x="2153774" y="1725940"/>
                  </a:lnTo>
                  <a:lnTo>
                    <a:pt x="2128110" y="1762795"/>
                  </a:lnTo>
                  <a:lnTo>
                    <a:pt x="2100990" y="1798603"/>
                  </a:lnTo>
                  <a:lnTo>
                    <a:pt x="2072454" y="1833326"/>
                  </a:lnTo>
                  <a:lnTo>
                    <a:pt x="2042544" y="1866924"/>
                  </a:lnTo>
                  <a:lnTo>
                    <a:pt x="2011301" y="1899358"/>
                  </a:lnTo>
                  <a:lnTo>
                    <a:pt x="1978763" y="1930589"/>
                  </a:lnTo>
                  <a:lnTo>
                    <a:pt x="1944973" y="1960580"/>
                  </a:lnTo>
                  <a:lnTo>
                    <a:pt x="1909971" y="1989289"/>
                  </a:lnTo>
                  <a:lnTo>
                    <a:pt x="1873796" y="2016679"/>
                  </a:lnTo>
                  <a:lnTo>
                    <a:pt x="1836491" y="2042711"/>
                  </a:lnTo>
                  <a:lnTo>
                    <a:pt x="1798095" y="2067346"/>
                  </a:lnTo>
                  <a:lnTo>
                    <a:pt x="1758649" y="2090544"/>
                  </a:lnTo>
                  <a:lnTo>
                    <a:pt x="1718194" y="2112267"/>
                  </a:lnTo>
                  <a:lnTo>
                    <a:pt x="1676769" y="2132476"/>
                  </a:lnTo>
                  <a:lnTo>
                    <a:pt x="1634417" y="2151133"/>
                  </a:lnTo>
                  <a:lnTo>
                    <a:pt x="1591176" y="2168197"/>
                  </a:lnTo>
                  <a:lnTo>
                    <a:pt x="1547089" y="2183630"/>
                  </a:lnTo>
                  <a:lnTo>
                    <a:pt x="1502194" y="2197393"/>
                  </a:lnTo>
                  <a:lnTo>
                    <a:pt x="1456534" y="2209448"/>
                  </a:lnTo>
                  <a:lnTo>
                    <a:pt x="1410148" y="2219755"/>
                  </a:lnTo>
                  <a:lnTo>
                    <a:pt x="1363077" y="2228275"/>
                  </a:lnTo>
                  <a:lnTo>
                    <a:pt x="1315362" y="2234969"/>
                  </a:lnTo>
                  <a:lnTo>
                    <a:pt x="1267043" y="2239800"/>
                  </a:lnTo>
                  <a:lnTo>
                    <a:pt x="1218161" y="2242726"/>
                  </a:lnTo>
                  <a:lnTo>
                    <a:pt x="1168756" y="22437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038971" y="2214678"/>
              <a:ext cx="2338070" cy="2244090"/>
            </a:xfrm>
            <a:custGeom>
              <a:avLst/>
              <a:gdLst/>
              <a:ahLst/>
              <a:cxnLst/>
              <a:rect l="l" t="t" r="r" b="b"/>
              <a:pathLst>
                <a:path w="2338069" h="2244090">
                  <a:moveTo>
                    <a:pt x="0" y="1121855"/>
                  </a:moveTo>
                  <a:lnTo>
                    <a:pt x="1025" y="1074432"/>
                  </a:lnTo>
                  <a:lnTo>
                    <a:pt x="4074" y="1027512"/>
                  </a:lnTo>
                  <a:lnTo>
                    <a:pt x="9106" y="981132"/>
                  </a:lnTo>
                  <a:lnTo>
                    <a:pt x="16080" y="935331"/>
                  </a:lnTo>
                  <a:lnTo>
                    <a:pt x="24957" y="890149"/>
                  </a:lnTo>
                  <a:lnTo>
                    <a:pt x="35694" y="845625"/>
                  </a:lnTo>
                  <a:lnTo>
                    <a:pt x="48253" y="801797"/>
                  </a:lnTo>
                  <a:lnTo>
                    <a:pt x="62592" y="758704"/>
                  </a:lnTo>
                  <a:lnTo>
                    <a:pt x="78670" y="716385"/>
                  </a:lnTo>
                  <a:lnTo>
                    <a:pt x="96448" y="674880"/>
                  </a:lnTo>
                  <a:lnTo>
                    <a:pt x="115884" y="634227"/>
                  </a:lnTo>
                  <a:lnTo>
                    <a:pt x="136938" y="594465"/>
                  </a:lnTo>
                  <a:lnTo>
                    <a:pt x="159569" y="555633"/>
                  </a:lnTo>
                  <a:lnTo>
                    <a:pt x="183737" y="517770"/>
                  </a:lnTo>
                  <a:lnTo>
                    <a:pt x="209402" y="480915"/>
                  </a:lnTo>
                  <a:lnTo>
                    <a:pt x="236522" y="445106"/>
                  </a:lnTo>
                  <a:lnTo>
                    <a:pt x="265057" y="410384"/>
                  </a:lnTo>
                  <a:lnTo>
                    <a:pt x="294967" y="376786"/>
                  </a:lnTo>
                  <a:lnTo>
                    <a:pt x="326211" y="344352"/>
                  </a:lnTo>
                  <a:lnTo>
                    <a:pt x="358748" y="313120"/>
                  </a:lnTo>
                  <a:lnTo>
                    <a:pt x="392538" y="283130"/>
                  </a:lnTo>
                  <a:lnTo>
                    <a:pt x="427541" y="254421"/>
                  </a:lnTo>
                  <a:lnTo>
                    <a:pt x="463715" y="227030"/>
                  </a:lnTo>
                  <a:lnTo>
                    <a:pt x="501020" y="200999"/>
                  </a:lnTo>
                  <a:lnTo>
                    <a:pt x="539416" y="176364"/>
                  </a:lnTo>
                  <a:lnTo>
                    <a:pt x="578862" y="153166"/>
                  </a:lnTo>
                  <a:lnTo>
                    <a:pt x="619317" y="131442"/>
                  </a:lnTo>
                  <a:lnTo>
                    <a:pt x="660742" y="111233"/>
                  </a:lnTo>
                  <a:lnTo>
                    <a:pt x="703095" y="92577"/>
                  </a:lnTo>
                  <a:lnTo>
                    <a:pt x="746335" y="75513"/>
                  </a:lnTo>
                  <a:lnTo>
                    <a:pt x="790423" y="60080"/>
                  </a:lnTo>
                  <a:lnTo>
                    <a:pt x="835317" y="46317"/>
                  </a:lnTo>
                  <a:lnTo>
                    <a:pt x="880977" y="34262"/>
                  </a:lnTo>
                  <a:lnTo>
                    <a:pt x="927363" y="23955"/>
                  </a:lnTo>
                  <a:lnTo>
                    <a:pt x="974434" y="15435"/>
                  </a:lnTo>
                  <a:lnTo>
                    <a:pt x="1022149" y="8740"/>
                  </a:lnTo>
                  <a:lnTo>
                    <a:pt x="1070468" y="3910"/>
                  </a:lnTo>
                  <a:lnTo>
                    <a:pt x="1119351" y="984"/>
                  </a:lnTo>
                  <a:lnTo>
                    <a:pt x="1168756" y="0"/>
                  </a:lnTo>
                  <a:lnTo>
                    <a:pt x="1218161" y="984"/>
                  </a:lnTo>
                  <a:lnTo>
                    <a:pt x="1267043" y="3910"/>
                  </a:lnTo>
                  <a:lnTo>
                    <a:pt x="1315362" y="8740"/>
                  </a:lnTo>
                  <a:lnTo>
                    <a:pt x="1363077" y="15435"/>
                  </a:lnTo>
                  <a:lnTo>
                    <a:pt x="1410148" y="23955"/>
                  </a:lnTo>
                  <a:lnTo>
                    <a:pt x="1456534" y="34262"/>
                  </a:lnTo>
                  <a:lnTo>
                    <a:pt x="1502194" y="46317"/>
                  </a:lnTo>
                  <a:lnTo>
                    <a:pt x="1547089" y="60080"/>
                  </a:lnTo>
                  <a:lnTo>
                    <a:pt x="1591176" y="75513"/>
                  </a:lnTo>
                  <a:lnTo>
                    <a:pt x="1634417" y="92577"/>
                  </a:lnTo>
                  <a:lnTo>
                    <a:pt x="1676769" y="111233"/>
                  </a:lnTo>
                  <a:lnTo>
                    <a:pt x="1718194" y="131442"/>
                  </a:lnTo>
                  <a:lnTo>
                    <a:pt x="1758649" y="153166"/>
                  </a:lnTo>
                  <a:lnTo>
                    <a:pt x="1798095" y="176364"/>
                  </a:lnTo>
                  <a:lnTo>
                    <a:pt x="1836491" y="200999"/>
                  </a:lnTo>
                  <a:lnTo>
                    <a:pt x="1873796" y="227030"/>
                  </a:lnTo>
                  <a:lnTo>
                    <a:pt x="1909971" y="254421"/>
                  </a:lnTo>
                  <a:lnTo>
                    <a:pt x="1944973" y="283130"/>
                  </a:lnTo>
                  <a:lnTo>
                    <a:pt x="1978763" y="313120"/>
                  </a:lnTo>
                  <a:lnTo>
                    <a:pt x="2011301" y="344352"/>
                  </a:lnTo>
                  <a:lnTo>
                    <a:pt x="2042544" y="376786"/>
                  </a:lnTo>
                  <a:lnTo>
                    <a:pt x="2072454" y="410384"/>
                  </a:lnTo>
                  <a:lnTo>
                    <a:pt x="2100990" y="445106"/>
                  </a:lnTo>
                  <a:lnTo>
                    <a:pt x="2128110" y="480915"/>
                  </a:lnTo>
                  <a:lnTo>
                    <a:pt x="2153774" y="517770"/>
                  </a:lnTo>
                  <a:lnTo>
                    <a:pt x="2177942" y="555633"/>
                  </a:lnTo>
                  <a:lnTo>
                    <a:pt x="2200574" y="594465"/>
                  </a:lnTo>
                  <a:lnTo>
                    <a:pt x="2221628" y="634227"/>
                  </a:lnTo>
                  <a:lnTo>
                    <a:pt x="2241064" y="674880"/>
                  </a:lnTo>
                  <a:lnTo>
                    <a:pt x="2258841" y="716385"/>
                  </a:lnTo>
                  <a:lnTo>
                    <a:pt x="2274920" y="758704"/>
                  </a:lnTo>
                  <a:lnTo>
                    <a:pt x="2289258" y="801797"/>
                  </a:lnTo>
                  <a:lnTo>
                    <a:pt x="2301817" y="845625"/>
                  </a:lnTo>
                  <a:lnTo>
                    <a:pt x="2312555" y="890149"/>
                  </a:lnTo>
                  <a:lnTo>
                    <a:pt x="2321431" y="935331"/>
                  </a:lnTo>
                  <a:lnTo>
                    <a:pt x="2328406" y="981132"/>
                  </a:lnTo>
                  <a:lnTo>
                    <a:pt x="2333438" y="1027512"/>
                  </a:lnTo>
                  <a:lnTo>
                    <a:pt x="2336487" y="1074432"/>
                  </a:lnTo>
                  <a:lnTo>
                    <a:pt x="2337512" y="1121855"/>
                  </a:lnTo>
                  <a:lnTo>
                    <a:pt x="2336487" y="1169277"/>
                  </a:lnTo>
                  <a:lnTo>
                    <a:pt x="2333438" y="1216198"/>
                  </a:lnTo>
                  <a:lnTo>
                    <a:pt x="2328406" y="1262578"/>
                  </a:lnTo>
                  <a:lnTo>
                    <a:pt x="2321431" y="1308378"/>
                  </a:lnTo>
                  <a:lnTo>
                    <a:pt x="2312555" y="1353560"/>
                  </a:lnTo>
                  <a:lnTo>
                    <a:pt x="2301817" y="1398085"/>
                  </a:lnTo>
                  <a:lnTo>
                    <a:pt x="2289258" y="1441913"/>
                  </a:lnTo>
                  <a:lnTo>
                    <a:pt x="2274920" y="1485006"/>
                  </a:lnTo>
                  <a:lnTo>
                    <a:pt x="2258841" y="1527324"/>
                  </a:lnTo>
                  <a:lnTo>
                    <a:pt x="2241064" y="1568830"/>
                  </a:lnTo>
                  <a:lnTo>
                    <a:pt x="2221628" y="1609483"/>
                  </a:lnTo>
                  <a:lnTo>
                    <a:pt x="2200574" y="1649245"/>
                  </a:lnTo>
                  <a:lnTo>
                    <a:pt x="2177942" y="1688077"/>
                  </a:lnTo>
                  <a:lnTo>
                    <a:pt x="2153774" y="1725940"/>
                  </a:lnTo>
                  <a:lnTo>
                    <a:pt x="2128110" y="1762795"/>
                  </a:lnTo>
                  <a:lnTo>
                    <a:pt x="2100990" y="1798603"/>
                  </a:lnTo>
                  <a:lnTo>
                    <a:pt x="2072454" y="1833326"/>
                  </a:lnTo>
                  <a:lnTo>
                    <a:pt x="2042544" y="1866924"/>
                  </a:lnTo>
                  <a:lnTo>
                    <a:pt x="2011301" y="1899358"/>
                  </a:lnTo>
                  <a:lnTo>
                    <a:pt x="1978763" y="1930589"/>
                  </a:lnTo>
                  <a:lnTo>
                    <a:pt x="1944973" y="1960580"/>
                  </a:lnTo>
                  <a:lnTo>
                    <a:pt x="1909971" y="1989289"/>
                  </a:lnTo>
                  <a:lnTo>
                    <a:pt x="1873796" y="2016679"/>
                  </a:lnTo>
                  <a:lnTo>
                    <a:pt x="1836491" y="2042711"/>
                  </a:lnTo>
                  <a:lnTo>
                    <a:pt x="1798095" y="2067346"/>
                  </a:lnTo>
                  <a:lnTo>
                    <a:pt x="1758649" y="2090544"/>
                  </a:lnTo>
                  <a:lnTo>
                    <a:pt x="1718194" y="2112267"/>
                  </a:lnTo>
                  <a:lnTo>
                    <a:pt x="1676769" y="2132476"/>
                  </a:lnTo>
                  <a:lnTo>
                    <a:pt x="1634417" y="2151133"/>
                  </a:lnTo>
                  <a:lnTo>
                    <a:pt x="1591176" y="2168197"/>
                  </a:lnTo>
                  <a:lnTo>
                    <a:pt x="1547089" y="2183630"/>
                  </a:lnTo>
                  <a:lnTo>
                    <a:pt x="1502194" y="2197393"/>
                  </a:lnTo>
                  <a:lnTo>
                    <a:pt x="1456534" y="2209448"/>
                  </a:lnTo>
                  <a:lnTo>
                    <a:pt x="1410148" y="2219755"/>
                  </a:lnTo>
                  <a:lnTo>
                    <a:pt x="1363077" y="2228275"/>
                  </a:lnTo>
                  <a:lnTo>
                    <a:pt x="1315362" y="2234969"/>
                  </a:lnTo>
                  <a:lnTo>
                    <a:pt x="1267043" y="2239800"/>
                  </a:lnTo>
                  <a:lnTo>
                    <a:pt x="1218161" y="2242726"/>
                  </a:lnTo>
                  <a:lnTo>
                    <a:pt x="1168756" y="2243710"/>
                  </a:lnTo>
                  <a:lnTo>
                    <a:pt x="1119351" y="2242726"/>
                  </a:lnTo>
                  <a:lnTo>
                    <a:pt x="1070468" y="2239800"/>
                  </a:lnTo>
                  <a:lnTo>
                    <a:pt x="1022149" y="2234969"/>
                  </a:lnTo>
                  <a:lnTo>
                    <a:pt x="974434" y="2228275"/>
                  </a:lnTo>
                  <a:lnTo>
                    <a:pt x="927363" y="2219755"/>
                  </a:lnTo>
                  <a:lnTo>
                    <a:pt x="880977" y="2209448"/>
                  </a:lnTo>
                  <a:lnTo>
                    <a:pt x="835317" y="2197393"/>
                  </a:lnTo>
                  <a:lnTo>
                    <a:pt x="790423" y="2183630"/>
                  </a:lnTo>
                  <a:lnTo>
                    <a:pt x="746335" y="2168197"/>
                  </a:lnTo>
                  <a:lnTo>
                    <a:pt x="703095" y="2151133"/>
                  </a:lnTo>
                  <a:lnTo>
                    <a:pt x="660742" y="2132476"/>
                  </a:lnTo>
                  <a:lnTo>
                    <a:pt x="619317" y="2112267"/>
                  </a:lnTo>
                  <a:lnTo>
                    <a:pt x="578862" y="2090544"/>
                  </a:lnTo>
                  <a:lnTo>
                    <a:pt x="539416" y="2067346"/>
                  </a:lnTo>
                  <a:lnTo>
                    <a:pt x="501020" y="2042711"/>
                  </a:lnTo>
                  <a:lnTo>
                    <a:pt x="463715" y="2016679"/>
                  </a:lnTo>
                  <a:lnTo>
                    <a:pt x="427541" y="1989289"/>
                  </a:lnTo>
                  <a:lnTo>
                    <a:pt x="392538" y="1960580"/>
                  </a:lnTo>
                  <a:lnTo>
                    <a:pt x="358748" y="1930589"/>
                  </a:lnTo>
                  <a:lnTo>
                    <a:pt x="326211" y="1899358"/>
                  </a:lnTo>
                  <a:lnTo>
                    <a:pt x="294967" y="1866924"/>
                  </a:lnTo>
                  <a:lnTo>
                    <a:pt x="265057" y="1833326"/>
                  </a:lnTo>
                  <a:lnTo>
                    <a:pt x="236522" y="1798603"/>
                  </a:lnTo>
                  <a:lnTo>
                    <a:pt x="209402" y="1762795"/>
                  </a:lnTo>
                  <a:lnTo>
                    <a:pt x="183737" y="1725940"/>
                  </a:lnTo>
                  <a:lnTo>
                    <a:pt x="159569" y="1688077"/>
                  </a:lnTo>
                  <a:lnTo>
                    <a:pt x="136938" y="1649245"/>
                  </a:lnTo>
                  <a:lnTo>
                    <a:pt x="115884" y="1609483"/>
                  </a:lnTo>
                  <a:lnTo>
                    <a:pt x="96448" y="1568830"/>
                  </a:lnTo>
                  <a:lnTo>
                    <a:pt x="78670" y="1527324"/>
                  </a:lnTo>
                  <a:lnTo>
                    <a:pt x="62592" y="1485006"/>
                  </a:lnTo>
                  <a:lnTo>
                    <a:pt x="48253" y="1441913"/>
                  </a:lnTo>
                  <a:lnTo>
                    <a:pt x="35694" y="1398085"/>
                  </a:lnTo>
                  <a:lnTo>
                    <a:pt x="24957" y="1353560"/>
                  </a:lnTo>
                  <a:lnTo>
                    <a:pt x="16080" y="1308378"/>
                  </a:lnTo>
                  <a:lnTo>
                    <a:pt x="9106" y="1262578"/>
                  </a:lnTo>
                  <a:lnTo>
                    <a:pt x="4074" y="1216198"/>
                  </a:lnTo>
                  <a:lnTo>
                    <a:pt x="1025" y="1169277"/>
                  </a:lnTo>
                  <a:lnTo>
                    <a:pt x="0" y="1121855"/>
                  </a:lnTo>
                  <a:close/>
                </a:path>
              </a:pathLst>
            </a:custGeom>
            <a:ln w="3365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92760" y="2861233"/>
              <a:ext cx="1933379" cy="100609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41971" y="2840507"/>
              <a:ext cx="1993214" cy="103774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17152" y="2101613"/>
              <a:ext cx="1281963" cy="128160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76825" y="2964326"/>
              <a:ext cx="2084374" cy="8144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69268" y="2127569"/>
              <a:ext cx="1281960" cy="128160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0" y="5379278"/>
              <a:ext cx="12192000" cy="1478915"/>
            </a:xfrm>
            <a:custGeom>
              <a:avLst/>
              <a:gdLst/>
              <a:ahLst/>
              <a:cxnLst/>
              <a:rect l="l" t="t" r="r" b="b"/>
              <a:pathLst>
                <a:path w="12192000" h="1478915">
                  <a:moveTo>
                    <a:pt x="0" y="1478721"/>
                  </a:moveTo>
                  <a:lnTo>
                    <a:pt x="0" y="0"/>
                  </a:lnTo>
                  <a:lnTo>
                    <a:pt x="12191403" y="0"/>
                  </a:lnTo>
                  <a:lnTo>
                    <a:pt x="12191403" y="1478721"/>
                  </a:lnTo>
                  <a:lnTo>
                    <a:pt x="0" y="147872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0" y="5372756"/>
              <a:ext cx="12192000" cy="13335"/>
            </a:xfrm>
            <a:custGeom>
              <a:avLst/>
              <a:gdLst/>
              <a:ahLst/>
              <a:cxnLst/>
              <a:rect l="l" t="t" r="r" b="b"/>
              <a:pathLst>
                <a:path w="12192000" h="13335">
                  <a:moveTo>
                    <a:pt x="0" y="0"/>
                  </a:moveTo>
                  <a:lnTo>
                    <a:pt x="12191403" y="0"/>
                  </a:lnTo>
                  <a:lnTo>
                    <a:pt x="12191403" y="13043"/>
                  </a:lnTo>
                  <a:lnTo>
                    <a:pt x="0" y="130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C51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-75406" y="4601315"/>
            <a:ext cx="11496040" cy="18141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80230" algn="l"/>
                <a:tab pos="9049385" algn="l"/>
              </a:tabLst>
              <a:defRPr/>
            </a:pPr>
            <a:r>
              <a:rPr kumimoji="0" sz="2850" b="1" i="0" u="none" strike="noStrike" kern="0" cap="none" spc="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Calibri"/>
                <a:cs typeface="Calibri"/>
              </a:rPr>
              <a:t>Entangled</a:t>
            </a:r>
            <a:r>
              <a:rPr kumimoji="0" sz="2850" b="1" i="0" u="none" strike="noStrike" kern="0" cap="none" spc="-5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50" b="1" i="0" u="none" strike="noStrike" kern="0" cap="none" spc="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Calibri"/>
                <a:cs typeface="Calibri"/>
              </a:rPr>
              <a:t>Photon</a:t>
            </a:r>
            <a:r>
              <a:rPr kumimoji="0" sz="2850" b="1" i="0" u="none" strike="noStrike" kern="0" cap="none" spc="5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50" b="1" i="0" u="none" strike="noStrike" kern="0" cap="none" spc="-1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Calibri"/>
                <a:cs typeface="Calibri"/>
              </a:rPr>
              <a:t>Sources</a:t>
            </a:r>
            <a:r>
              <a:rPr kumimoji="0" sz="2850" b="1" i="0" u="none" strike="noStrike" kern="0" cap="none" spc="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Calibri"/>
                <a:cs typeface="Calibri"/>
              </a:rPr>
              <a:t>	Single</a:t>
            </a:r>
            <a:r>
              <a:rPr kumimoji="0" sz="2850" b="1" i="0" u="none" strike="noStrike" kern="0" cap="none" spc="35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50" b="1" i="0" u="none" strike="noStrike" kern="0" cap="none" spc="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Calibri"/>
                <a:cs typeface="Calibri"/>
              </a:rPr>
              <a:t>Photon</a:t>
            </a:r>
            <a:r>
              <a:rPr kumimoji="0" sz="2850" b="1" i="0" u="none" strike="noStrike" kern="0" cap="none" spc="-15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50" b="1" i="0" u="none" strike="noStrike" kern="0" cap="none" spc="-1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Calibri"/>
                <a:cs typeface="Calibri"/>
              </a:rPr>
              <a:t>Detectors</a:t>
            </a:r>
            <a:r>
              <a:rPr kumimoji="0" sz="2850" b="1" i="0" u="none" strike="noStrike" kern="0" cap="none" spc="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Calibri"/>
                <a:cs typeface="Calibri"/>
              </a:rPr>
              <a:t>	Time</a:t>
            </a:r>
            <a:r>
              <a:rPr kumimoji="0" sz="2850" b="1" i="0" u="none" strike="noStrike" kern="0" cap="none" spc="45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50" b="1" i="0" u="none" strike="noStrike" kern="0" cap="none" spc="-1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Calibri"/>
                <a:cs typeface="Calibri"/>
              </a:rPr>
              <a:t>taggers</a:t>
            </a:r>
            <a:endParaRPr kumimoji="0" sz="28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413384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Visit</a:t>
            </a:r>
            <a:r>
              <a:rPr kumimoji="0" sz="2850" b="1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us</a:t>
            </a:r>
            <a:r>
              <a:rPr kumimoji="0" sz="2850" b="1" i="0" u="none" strike="noStrike" kern="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booth</a:t>
            </a:r>
            <a:r>
              <a:rPr kumimoji="0" sz="2850" b="1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1018</a:t>
            </a:r>
            <a:r>
              <a:rPr kumimoji="0" sz="2850" b="1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at</a:t>
            </a:r>
            <a:r>
              <a:rPr kumimoji="0" sz="2850" b="1" i="0" u="none" strike="noStrike" kern="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45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OFC</a:t>
            </a:r>
            <a:r>
              <a:rPr kumimoji="0" sz="4500" b="1" i="0" u="none" strike="noStrike" kern="0" cap="none" spc="-3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on</a:t>
            </a:r>
            <a:r>
              <a:rPr kumimoji="0" sz="2850" b="1" i="0" u="none" strike="noStrike" kern="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24-26</a:t>
            </a:r>
            <a:r>
              <a:rPr kumimoji="0" sz="2850" b="1" i="0" u="none" strike="noStrike" kern="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March</a:t>
            </a:r>
            <a:r>
              <a:rPr kumimoji="0" sz="285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2024</a:t>
            </a:r>
            <a:r>
              <a:rPr kumimoji="0" sz="2850" b="1" i="0" u="none" strike="noStrike" kern="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in</a:t>
            </a:r>
            <a:r>
              <a:rPr kumimoji="0" sz="2850" b="1" i="0" u="none" strike="noStrike" kern="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San</a:t>
            </a:r>
            <a:r>
              <a:rPr kumimoji="0" sz="2850" b="1" i="0" u="none" strike="noStrike" kern="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5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Diego</a:t>
            </a:r>
            <a:endParaRPr kumimoji="0" sz="28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08454" y="6371082"/>
            <a:ext cx="9925050" cy="10795"/>
          </a:xfrm>
          <a:custGeom>
            <a:avLst/>
            <a:gdLst/>
            <a:ahLst/>
            <a:cxnLst/>
            <a:rect l="l" t="t" r="r" b="b"/>
            <a:pathLst>
              <a:path w="9925050" h="10795">
                <a:moveTo>
                  <a:pt x="0" y="0"/>
                </a:moveTo>
                <a:lnTo>
                  <a:pt x="9924427" y="10795"/>
                </a:lnTo>
              </a:path>
            </a:pathLst>
          </a:custGeom>
          <a:ln w="28575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1122045"/>
            <a:chOff x="0" y="0"/>
            <a:chExt cx="12192000" cy="11220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14884"/>
              <a:ext cx="12192000" cy="90677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230124"/>
              <a:ext cx="12192000" cy="800100"/>
            </a:xfrm>
            <a:custGeom>
              <a:avLst/>
              <a:gdLst/>
              <a:ahLst/>
              <a:cxnLst/>
              <a:rect l="l" t="t" r="r" b="b"/>
              <a:pathLst>
                <a:path w="12192000" h="800100">
                  <a:moveTo>
                    <a:pt x="12192000" y="0"/>
                  </a:moveTo>
                  <a:lnTo>
                    <a:pt x="0" y="0"/>
                  </a:lnTo>
                  <a:lnTo>
                    <a:pt x="0" y="800100"/>
                  </a:lnTo>
                  <a:lnTo>
                    <a:pt x="12192000" y="8001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8" cy="243686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69163" y="1170432"/>
            <a:ext cx="11780520" cy="5546090"/>
            <a:chOff x="169163" y="1170432"/>
            <a:chExt cx="11780520" cy="554609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163" y="6025896"/>
              <a:ext cx="1938527" cy="69037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3756" y="1170432"/>
              <a:ext cx="11615927" cy="487680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062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WDM</a:t>
            </a:r>
            <a:r>
              <a:rPr spc="-65" dirty="0"/>
              <a:t> </a:t>
            </a:r>
            <a:r>
              <a:rPr dirty="0"/>
              <a:t>Entangled</a:t>
            </a:r>
            <a:r>
              <a:rPr spc="-45" dirty="0"/>
              <a:t> </a:t>
            </a:r>
            <a:r>
              <a:rPr dirty="0"/>
              <a:t>Quantum</a:t>
            </a:r>
            <a:r>
              <a:rPr spc="-35" dirty="0"/>
              <a:t> </a:t>
            </a:r>
            <a:r>
              <a:rPr spc="-10" dirty="0"/>
              <a:t>Communications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810663" y="6422154"/>
            <a:ext cx="25704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Copyright</a:t>
            </a:r>
            <a:r>
              <a:rPr kumimoji="0" sz="1400" b="1" i="0" u="none" strike="noStrike" kern="0" cap="none" spc="-7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2024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AUREA</a:t>
            </a:r>
            <a:r>
              <a:rPr kumimoji="0" sz="1400" b="1" i="0" u="none" strike="noStrike" kern="0" cap="none" spc="-65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Technology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034776" y="6424562"/>
            <a:ext cx="6921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2024</a:t>
            </a:r>
            <a:r>
              <a:rPr kumimoji="0" sz="1400" b="1" i="0" u="none" strike="noStrike" kern="0" cap="none" spc="8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|</a:t>
            </a:r>
            <a:r>
              <a:rPr kumimoji="0" sz="1400" b="1" i="0" u="none" strike="noStrike" kern="0" cap="none" spc="265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20840" y="1582441"/>
            <a:ext cx="38328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Century Gothic"/>
              </a:rPr>
              <a:t>WDM</a:t>
            </a:r>
            <a:r>
              <a:rPr kumimoji="0" sz="2400" b="1" i="0" u="none" strike="noStrike" kern="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Century Gothic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Century Gothic"/>
              </a:rPr>
              <a:t>Entangled</a:t>
            </a:r>
            <a:r>
              <a:rPr kumimoji="0" sz="2400" b="1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Century Gothic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Century Gothic"/>
              </a:rPr>
              <a:t>Quantum Emitters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0794" y="4886473"/>
            <a:ext cx="36957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Century Gothic"/>
              </a:rPr>
              <a:t>WDM Quantum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Century Gothic"/>
              </a:rPr>
              <a:t>receivers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417307" y="3183827"/>
            <a:ext cx="2886710" cy="2377440"/>
            <a:chOff x="7417307" y="3183827"/>
            <a:chExt cx="2886710" cy="2377440"/>
          </a:xfrm>
        </p:grpSpPr>
        <p:sp>
          <p:nvSpPr>
            <p:cNvPr id="16" name="object 16"/>
            <p:cNvSpPr/>
            <p:nvPr/>
          </p:nvSpPr>
          <p:spPr>
            <a:xfrm>
              <a:off x="8330945" y="3198115"/>
              <a:ext cx="1371600" cy="0"/>
            </a:xfrm>
            <a:custGeom>
              <a:avLst/>
              <a:gdLst/>
              <a:ahLst/>
              <a:cxnLst/>
              <a:rect l="l" t="t" r="r" b="b"/>
              <a:pathLst>
                <a:path w="1371600">
                  <a:moveTo>
                    <a:pt x="0" y="0"/>
                  </a:moveTo>
                  <a:lnTo>
                    <a:pt x="1371168" y="0"/>
                  </a:lnTo>
                </a:path>
              </a:pathLst>
            </a:custGeom>
            <a:ln w="28575">
              <a:solidFill>
                <a:srgbClr val="7E7E7E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7417307" y="4860035"/>
              <a:ext cx="2886710" cy="701040"/>
            </a:xfrm>
            <a:custGeom>
              <a:avLst/>
              <a:gdLst/>
              <a:ahLst/>
              <a:cxnLst/>
              <a:rect l="l" t="t" r="r" b="b"/>
              <a:pathLst>
                <a:path w="2886709" h="701039">
                  <a:moveTo>
                    <a:pt x="2535936" y="0"/>
                  </a:moveTo>
                  <a:lnTo>
                    <a:pt x="2535936" y="175259"/>
                  </a:lnTo>
                  <a:lnTo>
                    <a:pt x="350520" y="175259"/>
                  </a:lnTo>
                  <a:lnTo>
                    <a:pt x="350520" y="0"/>
                  </a:lnTo>
                  <a:lnTo>
                    <a:pt x="0" y="350519"/>
                  </a:lnTo>
                  <a:lnTo>
                    <a:pt x="350520" y="701040"/>
                  </a:lnTo>
                  <a:lnTo>
                    <a:pt x="350520" y="525779"/>
                  </a:lnTo>
                  <a:lnTo>
                    <a:pt x="2535936" y="525779"/>
                  </a:lnTo>
                  <a:lnTo>
                    <a:pt x="2535936" y="701040"/>
                  </a:lnTo>
                  <a:lnTo>
                    <a:pt x="2886456" y="350519"/>
                  </a:lnTo>
                  <a:lnTo>
                    <a:pt x="2535936" y="0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8192478" y="5096992"/>
            <a:ext cx="13366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Secure</a:t>
            </a:r>
            <a:r>
              <a:rPr kumimoji="0" sz="1200" b="1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Key</a:t>
            </a:r>
            <a:r>
              <a:rPr kumimoji="0" sz="1200" b="1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Exchange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309550" y="3147779"/>
            <a:ext cx="3874135" cy="2552065"/>
            <a:chOff x="6309550" y="3147779"/>
            <a:chExt cx="3874135" cy="2552065"/>
          </a:xfrm>
        </p:grpSpPr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45537" y="3294059"/>
              <a:ext cx="119586" cy="11958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54769" y="3440339"/>
              <a:ext cx="119586" cy="11958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63999" y="3586620"/>
              <a:ext cx="119586" cy="11958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36306" y="3147779"/>
              <a:ext cx="119586" cy="11958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323838" y="4665725"/>
              <a:ext cx="1026160" cy="1019810"/>
            </a:xfrm>
            <a:custGeom>
              <a:avLst/>
              <a:gdLst/>
              <a:ahLst/>
              <a:cxnLst/>
              <a:rect l="l" t="t" r="r" b="b"/>
              <a:pathLst>
                <a:path w="1026159" h="1019810">
                  <a:moveTo>
                    <a:pt x="0" y="0"/>
                  </a:moveTo>
                  <a:lnTo>
                    <a:pt x="1025652" y="0"/>
                  </a:lnTo>
                  <a:lnTo>
                    <a:pt x="1025652" y="1019556"/>
                  </a:lnTo>
                  <a:lnTo>
                    <a:pt x="0" y="1019556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FF33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6194850" y="5756257"/>
            <a:ext cx="135509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Single</a:t>
            </a:r>
            <a:r>
              <a:rPr kumimoji="0" sz="1050" b="1" i="1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05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Photon</a:t>
            </a:r>
            <a:r>
              <a:rPr kumimoji="0" sz="1050" b="1" i="1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050" b="1" i="1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Detection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366245" y="4423193"/>
            <a:ext cx="10083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Ground</a:t>
            </a:r>
            <a:r>
              <a:rPr kumimoji="0" sz="1100" b="1" i="1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Station</a:t>
            </a:r>
            <a:r>
              <a:rPr kumimoji="0" sz="1100" b="1" i="1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100" b="1" i="1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6581491" y="1456829"/>
            <a:ext cx="4874260" cy="4246245"/>
            <a:chOff x="6581491" y="1456829"/>
            <a:chExt cx="4874260" cy="4246245"/>
          </a:xfrm>
        </p:grpSpPr>
        <p:sp>
          <p:nvSpPr>
            <p:cNvPr id="28" name="object 28"/>
            <p:cNvSpPr/>
            <p:nvPr/>
          </p:nvSpPr>
          <p:spPr>
            <a:xfrm>
              <a:off x="6587840" y="4820230"/>
              <a:ext cx="581025" cy="716915"/>
            </a:xfrm>
            <a:custGeom>
              <a:avLst/>
              <a:gdLst/>
              <a:ahLst/>
              <a:cxnLst/>
              <a:rect l="l" t="t" r="r" b="b"/>
              <a:pathLst>
                <a:path w="581025" h="716914">
                  <a:moveTo>
                    <a:pt x="16115" y="716326"/>
                  </a:moveTo>
                  <a:lnTo>
                    <a:pt x="0" y="696815"/>
                  </a:lnTo>
                  <a:lnTo>
                    <a:pt x="1744" y="689538"/>
                  </a:lnTo>
                  <a:lnTo>
                    <a:pt x="122286" y="431188"/>
                  </a:lnTo>
                  <a:lnTo>
                    <a:pt x="102151" y="408105"/>
                  </a:lnTo>
                  <a:lnTo>
                    <a:pt x="68280" y="357263"/>
                  </a:lnTo>
                  <a:lnTo>
                    <a:pt x="38172" y="283357"/>
                  </a:lnTo>
                  <a:lnTo>
                    <a:pt x="27905" y="235667"/>
                  </a:lnTo>
                  <a:lnTo>
                    <a:pt x="23904" y="187339"/>
                  </a:lnTo>
                  <a:lnTo>
                    <a:pt x="26142" y="138990"/>
                  </a:lnTo>
                  <a:lnTo>
                    <a:pt x="34590" y="91239"/>
                  </a:lnTo>
                  <a:lnTo>
                    <a:pt x="49219" y="44703"/>
                  </a:lnTo>
                  <a:lnTo>
                    <a:pt x="70001" y="0"/>
                  </a:lnTo>
                  <a:lnTo>
                    <a:pt x="101700" y="31716"/>
                  </a:lnTo>
                  <a:lnTo>
                    <a:pt x="75067" y="31716"/>
                  </a:lnTo>
                  <a:lnTo>
                    <a:pt x="57448" y="78747"/>
                  </a:lnTo>
                  <a:lnTo>
                    <a:pt x="46663" y="127306"/>
                  </a:lnTo>
                  <a:lnTo>
                    <a:pt x="42720" y="176664"/>
                  </a:lnTo>
                  <a:lnTo>
                    <a:pt x="45627" y="226095"/>
                  </a:lnTo>
                  <a:lnTo>
                    <a:pt x="55393" y="274870"/>
                  </a:lnTo>
                  <a:lnTo>
                    <a:pt x="72025" y="322263"/>
                  </a:lnTo>
                  <a:lnTo>
                    <a:pt x="110242" y="387837"/>
                  </a:lnTo>
                  <a:lnTo>
                    <a:pt x="161886" y="443447"/>
                  </a:lnTo>
                  <a:lnTo>
                    <a:pt x="165474" y="446613"/>
                  </a:lnTo>
                  <a:lnTo>
                    <a:pt x="135913" y="446613"/>
                  </a:lnTo>
                  <a:lnTo>
                    <a:pt x="90314" y="544288"/>
                  </a:lnTo>
                  <a:lnTo>
                    <a:pt x="108471" y="562455"/>
                  </a:lnTo>
                  <a:lnTo>
                    <a:pt x="81838" y="562455"/>
                  </a:lnTo>
                  <a:lnTo>
                    <a:pt x="18944" y="697330"/>
                  </a:lnTo>
                  <a:lnTo>
                    <a:pt x="18968" y="697472"/>
                  </a:lnTo>
                  <a:lnTo>
                    <a:pt x="271815" y="697472"/>
                  </a:lnTo>
                  <a:lnTo>
                    <a:pt x="270335" y="704805"/>
                  </a:lnTo>
                  <a:lnTo>
                    <a:pt x="266300" y="710795"/>
                  </a:lnTo>
                  <a:lnTo>
                    <a:pt x="260313" y="714835"/>
                  </a:lnTo>
                  <a:lnTo>
                    <a:pt x="252980" y="716317"/>
                  </a:lnTo>
                  <a:lnTo>
                    <a:pt x="16115" y="716326"/>
                  </a:lnTo>
                  <a:close/>
                </a:path>
                <a:path w="581025" h="716914">
                  <a:moveTo>
                    <a:pt x="496667" y="56535"/>
                  </a:moveTo>
                  <a:lnTo>
                    <a:pt x="476285" y="56535"/>
                  </a:lnTo>
                  <a:lnTo>
                    <a:pt x="480085" y="47168"/>
                  </a:lnTo>
                  <a:lnTo>
                    <a:pt x="486119" y="39275"/>
                  </a:lnTo>
                  <a:lnTo>
                    <a:pt x="494007" y="33238"/>
                  </a:lnTo>
                  <a:lnTo>
                    <a:pt x="503369" y="29436"/>
                  </a:lnTo>
                  <a:lnTo>
                    <a:pt x="518279" y="28665"/>
                  </a:lnTo>
                  <a:lnTo>
                    <a:pt x="531855" y="33505"/>
                  </a:lnTo>
                  <a:lnTo>
                    <a:pt x="542626" y="43085"/>
                  </a:lnTo>
                  <a:lnTo>
                    <a:pt x="544570" y="47113"/>
                  </a:lnTo>
                  <a:lnTo>
                    <a:pt x="512617" y="47113"/>
                  </a:lnTo>
                  <a:lnTo>
                    <a:pt x="505284" y="48593"/>
                  </a:lnTo>
                  <a:lnTo>
                    <a:pt x="499297" y="52631"/>
                  </a:lnTo>
                  <a:lnTo>
                    <a:pt x="496667" y="56535"/>
                  </a:lnTo>
                  <a:close/>
                </a:path>
                <a:path w="581025" h="716914">
                  <a:moveTo>
                    <a:pt x="516907" y="537287"/>
                  </a:moveTo>
                  <a:lnTo>
                    <a:pt x="405466" y="537287"/>
                  </a:lnTo>
                  <a:lnTo>
                    <a:pt x="442335" y="535097"/>
                  </a:lnTo>
                  <a:lnTo>
                    <a:pt x="478664" y="529025"/>
                  </a:lnTo>
                  <a:lnTo>
                    <a:pt x="514146" y="519138"/>
                  </a:lnTo>
                  <a:lnTo>
                    <a:pt x="548478" y="505505"/>
                  </a:lnTo>
                  <a:lnTo>
                    <a:pt x="75067" y="31716"/>
                  </a:lnTo>
                  <a:lnTo>
                    <a:pt x="101700" y="31716"/>
                  </a:lnTo>
                  <a:lnTo>
                    <a:pt x="126505" y="56535"/>
                  </a:lnTo>
                  <a:lnTo>
                    <a:pt x="496667" y="56535"/>
                  </a:lnTo>
                  <a:lnTo>
                    <a:pt x="495262" y="58621"/>
                  </a:lnTo>
                  <a:lnTo>
                    <a:pt x="493782" y="65958"/>
                  </a:lnTo>
                  <a:lnTo>
                    <a:pt x="495262" y="73295"/>
                  </a:lnTo>
                  <a:lnTo>
                    <a:pt x="496667" y="75381"/>
                  </a:lnTo>
                  <a:lnTo>
                    <a:pt x="145340" y="75381"/>
                  </a:lnTo>
                  <a:lnTo>
                    <a:pt x="317583" y="247777"/>
                  </a:lnTo>
                  <a:lnTo>
                    <a:pt x="344182" y="247777"/>
                  </a:lnTo>
                  <a:lnTo>
                    <a:pt x="330862" y="261100"/>
                  </a:lnTo>
                  <a:lnTo>
                    <a:pt x="503199" y="433535"/>
                  </a:lnTo>
                  <a:lnTo>
                    <a:pt x="522034" y="433535"/>
                  </a:lnTo>
                  <a:lnTo>
                    <a:pt x="521940" y="452286"/>
                  </a:lnTo>
                  <a:lnTo>
                    <a:pt x="580422" y="510857"/>
                  </a:lnTo>
                  <a:lnTo>
                    <a:pt x="538989" y="530121"/>
                  </a:lnTo>
                  <a:lnTo>
                    <a:pt x="516907" y="537287"/>
                  </a:lnTo>
                  <a:close/>
                </a:path>
                <a:path w="581025" h="716914">
                  <a:moveTo>
                    <a:pt x="545135" y="84803"/>
                  </a:moveTo>
                  <a:lnTo>
                    <a:pt x="512617" y="84803"/>
                  </a:lnTo>
                  <a:lnTo>
                    <a:pt x="519950" y="83323"/>
                  </a:lnTo>
                  <a:lnTo>
                    <a:pt x="525937" y="79285"/>
                  </a:lnTo>
                  <a:lnTo>
                    <a:pt x="529972" y="73295"/>
                  </a:lnTo>
                  <a:lnTo>
                    <a:pt x="531452" y="65958"/>
                  </a:lnTo>
                  <a:lnTo>
                    <a:pt x="529972" y="58621"/>
                  </a:lnTo>
                  <a:lnTo>
                    <a:pt x="525937" y="52631"/>
                  </a:lnTo>
                  <a:lnTo>
                    <a:pt x="519950" y="48593"/>
                  </a:lnTo>
                  <a:lnTo>
                    <a:pt x="512617" y="47113"/>
                  </a:lnTo>
                  <a:lnTo>
                    <a:pt x="544570" y="47113"/>
                  </a:lnTo>
                  <a:lnTo>
                    <a:pt x="549119" y="56535"/>
                  </a:lnTo>
                  <a:lnTo>
                    <a:pt x="549889" y="71454"/>
                  </a:lnTo>
                  <a:lnTo>
                    <a:pt x="545135" y="84803"/>
                  </a:lnTo>
                  <a:close/>
                </a:path>
                <a:path w="581025" h="716914">
                  <a:moveTo>
                    <a:pt x="344182" y="247777"/>
                  </a:moveTo>
                  <a:lnTo>
                    <a:pt x="317583" y="247777"/>
                  </a:lnTo>
                  <a:lnTo>
                    <a:pt x="480251" y="85038"/>
                  </a:lnTo>
                  <a:lnTo>
                    <a:pt x="480170" y="84803"/>
                  </a:lnTo>
                  <a:lnTo>
                    <a:pt x="478507" y="81995"/>
                  </a:lnTo>
                  <a:lnTo>
                    <a:pt x="477156" y="78747"/>
                  </a:lnTo>
                  <a:lnTo>
                    <a:pt x="476285" y="75381"/>
                  </a:lnTo>
                  <a:lnTo>
                    <a:pt x="496667" y="75381"/>
                  </a:lnTo>
                  <a:lnTo>
                    <a:pt x="499297" y="79285"/>
                  </a:lnTo>
                  <a:lnTo>
                    <a:pt x="505284" y="83323"/>
                  </a:lnTo>
                  <a:lnTo>
                    <a:pt x="512617" y="84803"/>
                  </a:lnTo>
                  <a:lnTo>
                    <a:pt x="545135" y="84803"/>
                  </a:lnTo>
                  <a:lnTo>
                    <a:pt x="545051" y="85038"/>
                  </a:lnTo>
                  <a:lnTo>
                    <a:pt x="535477" y="95814"/>
                  </a:lnTo>
                  <a:lnTo>
                    <a:pt x="530301" y="98315"/>
                  </a:lnTo>
                  <a:lnTo>
                    <a:pt x="493603" y="98315"/>
                  </a:lnTo>
                  <a:lnTo>
                    <a:pt x="344182" y="247777"/>
                  </a:lnTo>
                  <a:close/>
                </a:path>
                <a:path w="581025" h="716914">
                  <a:moveTo>
                    <a:pt x="522034" y="433535"/>
                  </a:moveTo>
                  <a:lnTo>
                    <a:pt x="503199" y="433535"/>
                  </a:lnTo>
                  <a:lnTo>
                    <a:pt x="503199" y="102310"/>
                  </a:lnTo>
                  <a:lnTo>
                    <a:pt x="499828" y="101434"/>
                  </a:lnTo>
                  <a:lnTo>
                    <a:pt x="496598" y="100087"/>
                  </a:lnTo>
                  <a:lnTo>
                    <a:pt x="493603" y="98315"/>
                  </a:lnTo>
                  <a:lnTo>
                    <a:pt x="530301" y="98315"/>
                  </a:lnTo>
                  <a:lnTo>
                    <a:pt x="522034" y="102310"/>
                  </a:lnTo>
                  <a:lnTo>
                    <a:pt x="522034" y="433535"/>
                  </a:lnTo>
                  <a:close/>
                </a:path>
                <a:path w="581025" h="716914">
                  <a:moveTo>
                    <a:pt x="162555" y="589922"/>
                  </a:moveTo>
                  <a:lnTo>
                    <a:pt x="135922" y="589922"/>
                  </a:lnTo>
                  <a:lnTo>
                    <a:pt x="181521" y="544288"/>
                  </a:lnTo>
                  <a:lnTo>
                    <a:pt x="136007" y="446679"/>
                  </a:lnTo>
                  <a:lnTo>
                    <a:pt x="165474" y="446613"/>
                  </a:lnTo>
                  <a:lnTo>
                    <a:pt x="168186" y="449007"/>
                  </a:lnTo>
                  <a:lnTo>
                    <a:pt x="190075" y="467104"/>
                  </a:lnTo>
                  <a:lnTo>
                    <a:pt x="201549" y="475098"/>
                  </a:lnTo>
                  <a:lnTo>
                    <a:pt x="170041" y="475098"/>
                  </a:lnTo>
                  <a:lnTo>
                    <a:pt x="210788" y="562455"/>
                  </a:lnTo>
                  <a:lnTo>
                    <a:pt x="190006" y="562455"/>
                  </a:lnTo>
                  <a:lnTo>
                    <a:pt x="162555" y="589922"/>
                  </a:lnTo>
                  <a:close/>
                </a:path>
                <a:path w="581025" h="716914">
                  <a:moveTo>
                    <a:pt x="405438" y="556132"/>
                  </a:moveTo>
                  <a:lnTo>
                    <a:pt x="400550" y="556132"/>
                  </a:lnTo>
                  <a:lnTo>
                    <a:pt x="363545" y="554260"/>
                  </a:lnTo>
                  <a:lnTo>
                    <a:pt x="291163" y="539695"/>
                  </a:lnTo>
                  <a:lnTo>
                    <a:pt x="233399" y="516436"/>
                  </a:lnTo>
                  <a:lnTo>
                    <a:pt x="190180" y="490379"/>
                  </a:lnTo>
                  <a:lnTo>
                    <a:pt x="170041" y="475098"/>
                  </a:lnTo>
                  <a:lnTo>
                    <a:pt x="201549" y="475098"/>
                  </a:lnTo>
                  <a:lnTo>
                    <a:pt x="213340" y="483312"/>
                  </a:lnTo>
                  <a:lnTo>
                    <a:pt x="237858" y="497551"/>
                  </a:lnTo>
                  <a:lnTo>
                    <a:pt x="296616" y="521710"/>
                  </a:lnTo>
                  <a:lnTo>
                    <a:pt x="365392" y="535530"/>
                  </a:lnTo>
                  <a:lnTo>
                    <a:pt x="400550" y="537287"/>
                  </a:lnTo>
                  <a:lnTo>
                    <a:pt x="516907" y="537287"/>
                  </a:lnTo>
                  <a:lnTo>
                    <a:pt x="495688" y="544173"/>
                  </a:lnTo>
                  <a:lnTo>
                    <a:pt x="451008" y="552885"/>
                  </a:lnTo>
                  <a:lnTo>
                    <a:pt x="405438" y="556132"/>
                  </a:lnTo>
                  <a:close/>
                </a:path>
                <a:path w="581025" h="716914">
                  <a:moveTo>
                    <a:pt x="55244" y="697472"/>
                  </a:moveTo>
                  <a:lnTo>
                    <a:pt x="28432" y="697472"/>
                  </a:lnTo>
                  <a:lnTo>
                    <a:pt x="122606" y="603245"/>
                  </a:lnTo>
                  <a:lnTo>
                    <a:pt x="81838" y="562455"/>
                  </a:lnTo>
                  <a:lnTo>
                    <a:pt x="108471" y="562455"/>
                  </a:lnTo>
                  <a:lnTo>
                    <a:pt x="135922" y="589922"/>
                  </a:lnTo>
                  <a:lnTo>
                    <a:pt x="162555" y="589922"/>
                  </a:lnTo>
                  <a:lnTo>
                    <a:pt x="149238" y="603245"/>
                  </a:lnTo>
                  <a:lnTo>
                    <a:pt x="162555" y="616569"/>
                  </a:lnTo>
                  <a:lnTo>
                    <a:pt x="135922" y="616569"/>
                  </a:lnTo>
                  <a:lnTo>
                    <a:pt x="55206" y="697330"/>
                  </a:lnTo>
                  <a:lnTo>
                    <a:pt x="55244" y="697472"/>
                  </a:lnTo>
                  <a:close/>
                </a:path>
                <a:path w="581025" h="716914">
                  <a:moveTo>
                    <a:pt x="271815" y="697472"/>
                  </a:moveTo>
                  <a:lnTo>
                    <a:pt x="252876" y="697472"/>
                  </a:lnTo>
                  <a:lnTo>
                    <a:pt x="252920" y="697330"/>
                  </a:lnTo>
                  <a:lnTo>
                    <a:pt x="190006" y="562455"/>
                  </a:lnTo>
                  <a:lnTo>
                    <a:pt x="210788" y="562455"/>
                  </a:lnTo>
                  <a:lnTo>
                    <a:pt x="271212" y="691997"/>
                  </a:lnTo>
                  <a:lnTo>
                    <a:pt x="271815" y="694711"/>
                  </a:lnTo>
                  <a:lnTo>
                    <a:pt x="271815" y="697472"/>
                  </a:lnTo>
                  <a:close/>
                </a:path>
                <a:path w="581025" h="716914">
                  <a:moveTo>
                    <a:pt x="243412" y="697472"/>
                  </a:moveTo>
                  <a:lnTo>
                    <a:pt x="216582" y="697472"/>
                  </a:lnTo>
                  <a:lnTo>
                    <a:pt x="216638" y="697330"/>
                  </a:lnTo>
                  <a:lnTo>
                    <a:pt x="135922" y="616569"/>
                  </a:lnTo>
                  <a:lnTo>
                    <a:pt x="162555" y="616569"/>
                  </a:lnTo>
                  <a:lnTo>
                    <a:pt x="243412" y="6974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6587841" y="4820230"/>
              <a:ext cx="581025" cy="716915"/>
            </a:xfrm>
            <a:custGeom>
              <a:avLst/>
              <a:gdLst/>
              <a:ahLst/>
              <a:cxnLst/>
              <a:rect l="l" t="t" r="r" b="b"/>
              <a:pathLst>
                <a:path w="581025" h="716914">
                  <a:moveTo>
                    <a:pt x="521940" y="452286"/>
                  </a:moveTo>
                  <a:lnTo>
                    <a:pt x="522034" y="102310"/>
                  </a:lnTo>
                  <a:lnTo>
                    <a:pt x="535477" y="95814"/>
                  </a:lnTo>
                  <a:lnTo>
                    <a:pt x="545051" y="85038"/>
                  </a:lnTo>
                  <a:lnTo>
                    <a:pt x="549889" y="71454"/>
                  </a:lnTo>
                  <a:lnTo>
                    <a:pt x="549119" y="56535"/>
                  </a:lnTo>
                  <a:lnTo>
                    <a:pt x="542626" y="43085"/>
                  </a:lnTo>
                  <a:lnTo>
                    <a:pt x="531855" y="33505"/>
                  </a:lnTo>
                  <a:lnTo>
                    <a:pt x="518279" y="28665"/>
                  </a:lnTo>
                  <a:lnTo>
                    <a:pt x="503369" y="29436"/>
                  </a:lnTo>
                  <a:lnTo>
                    <a:pt x="494007" y="33238"/>
                  </a:lnTo>
                  <a:lnTo>
                    <a:pt x="486119" y="39275"/>
                  </a:lnTo>
                  <a:lnTo>
                    <a:pt x="480085" y="47168"/>
                  </a:lnTo>
                  <a:lnTo>
                    <a:pt x="476285" y="56535"/>
                  </a:lnTo>
                  <a:lnTo>
                    <a:pt x="126505" y="56535"/>
                  </a:lnTo>
                  <a:lnTo>
                    <a:pt x="70001" y="0"/>
                  </a:lnTo>
                  <a:lnTo>
                    <a:pt x="49219" y="44703"/>
                  </a:lnTo>
                  <a:lnTo>
                    <a:pt x="34590" y="91239"/>
                  </a:lnTo>
                  <a:lnTo>
                    <a:pt x="26142" y="138990"/>
                  </a:lnTo>
                  <a:lnTo>
                    <a:pt x="23904" y="187339"/>
                  </a:lnTo>
                  <a:lnTo>
                    <a:pt x="27905" y="235667"/>
                  </a:lnTo>
                  <a:lnTo>
                    <a:pt x="38172" y="283357"/>
                  </a:lnTo>
                  <a:lnTo>
                    <a:pt x="54735" y="329791"/>
                  </a:lnTo>
                  <a:lnTo>
                    <a:pt x="84117" y="383416"/>
                  </a:lnTo>
                  <a:lnTo>
                    <a:pt x="122286" y="431188"/>
                  </a:lnTo>
                  <a:lnTo>
                    <a:pt x="1744" y="689538"/>
                  </a:lnTo>
                  <a:lnTo>
                    <a:pt x="0" y="696815"/>
                  </a:lnTo>
                  <a:lnTo>
                    <a:pt x="1140" y="703949"/>
                  </a:lnTo>
                  <a:lnTo>
                    <a:pt x="4870" y="710133"/>
                  </a:lnTo>
                  <a:lnTo>
                    <a:pt x="10897" y="714564"/>
                  </a:lnTo>
                  <a:lnTo>
                    <a:pt x="13393" y="715723"/>
                  </a:lnTo>
                  <a:lnTo>
                    <a:pt x="16115" y="716326"/>
                  </a:lnTo>
                  <a:lnTo>
                    <a:pt x="18864" y="716317"/>
                  </a:lnTo>
                  <a:lnTo>
                    <a:pt x="252980" y="716317"/>
                  </a:lnTo>
                  <a:lnTo>
                    <a:pt x="260313" y="714835"/>
                  </a:lnTo>
                  <a:lnTo>
                    <a:pt x="266300" y="710795"/>
                  </a:lnTo>
                  <a:lnTo>
                    <a:pt x="270335" y="704805"/>
                  </a:lnTo>
                  <a:lnTo>
                    <a:pt x="271815" y="697472"/>
                  </a:lnTo>
                  <a:lnTo>
                    <a:pt x="271815" y="694711"/>
                  </a:lnTo>
                  <a:lnTo>
                    <a:pt x="271212" y="691997"/>
                  </a:lnTo>
                  <a:lnTo>
                    <a:pt x="270044" y="689500"/>
                  </a:lnTo>
                  <a:lnTo>
                    <a:pt x="170041" y="475098"/>
                  </a:lnTo>
                  <a:lnTo>
                    <a:pt x="211327" y="504175"/>
                  </a:lnTo>
                  <a:lnTo>
                    <a:pt x="256314" y="527111"/>
                  </a:lnTo>
                  <a:lnTo>
                    <a:pt x="326995" y="548763"/>
                  </a:lnTo>
                  <a:lnTo>
                    <a:pt x="400550" y="556132"/>
                  </a:lnTo>
                  <a:lnTo>
                    <a:pt x="405438" y="556132"/>
                  </a:lnTo>
                  <a:lnTo>
                    <a:pt x="451008" y="552885"/>
                  </a:lnTo>
                  <a:lnTo>
                    <a:pt x="495688" y="544173"/>
                  </a:lnTo>
                  <a:lnTo>
                    <a:pt x="538989" y="530121"/>
                  </a:lnTo>
                  <a:lnTo>
                    <a:pt x="580422" y="510857"/>
                  </a:lnTo>
                  <a:lnTo>
                    <a:pt x="521940" y="452286"/>
                  </a:lnTo>
                  <a:close/>
                </a:path>
                <a:path w="581025" h="716914">
                  <a:moveTo>
                    <a:pt x="330862" y="261100"/>
                  </a:moveTo>
                  <a:lnTo>
                    <a:pt x="493603" y="98315"/>
                  </a:lnTo>
                  <a:lnTo>
                    <a:pt x="496598" y="100087"/>
                  </a:lnTo>
                  <a:lnTo>
                    <a:pt x="499828" y="101434"/>
                  </a:lnTo>
                  <a:lnTo>
                    <a:pt x="503199" y="102310"/>
                  </a:lnTo>
                  <a:lnTo>
                    <a:pt x="503199" y="433535"/>
                  </a:lnTo>
                  <a:lnTo>
                    <a:pt x="330862" y="261100"/>
                  </a:lnTo>
                  <a:close/>
                </a:path>
                <a:path w="581025" h="716914">
                  <a:moveTo>
                    <a:pt x="512617" y="47113"/>
                  </a:moveTo>
                  <a:lnTo>
                    <a:pt x="519950" y="48593"/>
                  </a:lnTo>
                  <a:lnTo>
                    <a:pt x="525937" y="52631"/>
                  </a:lnTo>
                  <a:lnTo>
                    <a:pt x="529972" y="58621"/>
                  </a:lnTo>
                  <a:lnTo>
                    <a:pt x="531452" y="65958"/>
                  </a:lnTo>
                  <a:lnTo>
                    <a:pt x="529972" y="73295"/>
                  </a:lnTo>
                  <a:lnTo>
                    <a:pt x="525937" y="79285"/>
                  </a:lnTo>
                  <a:lnTo>
                    <a:pt x="519950" y="83323"/>
                  </a:lnTo>
                  <a:lnTo>
                    <a:pt x="512617" y="84803"/>
                  </a:lnTo>
                  <a:lnTo>
                    <a:pt x="505284" y="83323"/>
                  </a:lnTo>
                  <a:lnTo>
                    <a:pt x="499297" y="79285"/>
                  </a:lnTo>
                  <a:lnTo>
                    <a:pt x="495262" y="73295"/>
                  </a:lnTo>
                  <a:lnTo>
                    <a:pt x="493782" y="65958"/>
                  </a:lnTo>
                  <a:lnTo>
                    <a:pt x="495262" y="58621"/>
                  </a:lnTo>
                  <a:lnTo>
                    <a:pt x="499297" y="52631"/>
                  </a:lnTo>
                  <a:lnTo>
                    <a:pt x="505284" y="48593"/>
                  </a:lnTo>
                  <a:lnTo>
                    <a:pt x="512617" y="47113"/>
                  </a:lnTo>
                  <a:close/>
                </a:path>
                <a:path w="581025" h="716914">
                  <a:moveTo>
                    <a:pt x="476285" y="75381"/>
                  </a:moveTo>
                  <a:lnTo>
                    <a:pt x="477160" y="78763"/>
                  </a:lnTo>
                  <a:lnTo>
                    <a:pt x="478507" y="81995"/>
                  </a:lnTo>
                  <a:lnTo>
                    <a:pt x="480287" y="85001"/>
                  </a:lnTo>
                  <a:lnTo>
                    <a:pt x="317583" y="247777"/>
                  </a:lnTo>
                  <a:lnTo>
                    <a:pt x="145340" y="75381"/>
                  </a:lnTo>
                  <a:lnTo>
                    <a:pt x="476285" y="75381"/>
                  </a:lnTo>
                  <a:close/>
                </a:path>
              </a:pathLst>
            </a:custGeom>
            <a:ln w="12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00484" y="5260566"/>
              <a:ext cx="246577" cy="263415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6630561" y="4851947"/>
              <a:ext cx="506095" cy="506095"/>
            </a:xfrm>
            <a:custGeom>
              <a:avLst/>
              <a:gdLst/>
              <a:ahLst/>
              <a:cxnLst/>
              <a:rect l="l" t="t" r="r" b="b"/>
              <a:pathLst>
                <a:path w="506095" h="506095">
                  <a:moveTo>
                    <a:pt x="357830" y="505571"/>
                  </a:moveTo>
                  <a:lnTo>
                    <a:pt x="287943" y="498605"/>
                  </a:lnTo>
                  <a:lnTo>
                    <a:pt x="220788" y="478028"/>
                  </a:lnTo>
                  <a:lnTo>
                    <a:pt x="170620" y="451595"/>
                  </a:lnTo>
                  <a:lnTo>
                    <a:pt x="125466" y="417290"/>
                  </a:lnTo>
                  <a:lnTo>
                    <a:pt x="91769" y="385312"/>
                  </a:lnTo>
                  <a:lnTo>
                    <a:pt x="46631" y="324439"/>
                  </a:lnTo>
                  <a:lnTo>
                    <a:pt x="12673" y="243154"/>
                  </a:lnTo>
                  <a:lnTo>
                    <a:pt x="2907" y="194379"/>
                  </a:lnTo>
                  <a:lnTo>
                    <a:pt x="0" y="144948"/>
                  </a:lnTo>
                  <a:lnTo>
                    <a:pt x="3942" y="95589"/>
                  </a:lnTo>
                  <a:lnTo>
                    <a:pt x="14728" y="47031"/>
                  </a:lnTo>
                  <a:lnTo>
                    <a:pt x="32347" y="0"/>
                  </a:lnTo>
                  <a:lnTo>
                    <a:pt x="505758" y="473788"/>
                  </a:lnTo>
                  <a:lnTo>
                    <a:pt x="471426" y="487421"/>
                  </a:lnTo>
                  <a:lnTo>
                    <a:pt x="435943" y="497308"/>
                  </a:lnTo>
                  <a:lnTo>
                    <a:pt x="399615" y="503381"/>
                  </a:lnTo>
                  <a:lnTo>
                    <a:pt x="362746" y="505571"/>
                  </a:lnTo>
                  <a:lnTo>
                    <a:pt x="357830" y="505571"/>
                  </a:lnTo>
                  <a:close/>
                </a:path>
              </a:pathLst>
            </a:custGeom>
            <a:ln w="12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46797" y="1456829"/>
              <a:ext cx="927521" cy="851833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0415778" y="4668773"/>
              <a:ext cx="1026160" cy="1019810"/>
            </a:xfrm>
            <a:custGeom>
              <a:avLst/>
              <a:gdLst/>
              <a:ahLst/>
              <a:cxnLst/>
              <a:rect l="l" t="t" r="r" b="b"/>
              <a:pathLst>
                <a:path w="1026159" h="1019810">
                  <a:moveTo>
                    <a:pt x="0" y="0"/>
                  </a:moveTo>
                  <a:lnTo>
                    <a:pt x="1025651" y="0"/>
                  </a:lnTo>
                  <a:lnTo>
                    <a:pt x="1025651" y="1019556"/>
                  </a:lnTo>
                  <a:lnTo>
                    <a:pt x="0" y="1019556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FF33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0283822" y="5759668"/>
            <a:ext cx="135509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Single</a:t>
            </a:r>
            <a:r>
              <a:rPr kumimoji="0" sz="1050" b="1" i="1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05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Photon</a:t>
            </a:r>
            <a:r>
              <a:rPr kumimoji="0" sz="1050" b="1" i="1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050" b="1" i="1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Detection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420467" y="4420109"/>
            <a:ext cx="10083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Ground</a:t>
            </a:r>
            <a:r>
              <a:rPr kumimoji="0" sz="1100" b="1" i="1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Station</a:t>
            </a:r>
            <a:r>
              <a:rPr kumimoji="0" sz="1100" b="1" i="1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100" b="1" i="1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334518" y="2366962"/>
            <a:ext cx="11730990" cy="3179445"/>
            <a:chOff x="334518" y="2366962"/>
            <a:chExt cx="11730990" cy="3179445"/>
          </a:xfrm>
        </p:grpSpPr>
        <p:sp>
          <p:nvSpPr>
            <p:cNvPr id="37" name="object 37"/>
            <p:cNvSpPr/>
            <p:nvPr/>
          </p:nvSpPr>
          <p:spPr>
            <a:xfrm>
              <a:off x="10664059" y="4823278"/>
              <a:ext cx="581025" cy="716915"/>
            </a:xfrm>
            <a:custGeom>
              <a:avLst/>
              <a:gdLst/>
              <a:ahLst/>
              <a:cxnLst/>
              <a:rect l="l" t="t" r="r" b="b"/>
              <a:pathLst>
                <a:path w="581025" h="716914">
                  <a:moveTo>
                    <a:pt x="564307" y="716326"/>
                  </a:moveTo>
                  <a:lnTo>
                    <a:pt x="580422" y="696815"/>
                  </a:lnTo>
                  <a:lnTo>
                    <a:pt x="578678" y="689538"/>
                  </a:lnTo>
                  <a:lnTo>
                    <a:pt x="458135" y="431188"/>
                  </a:lnTo>
                  <a:lnTo>
                    <a:pt x="478270" y="408106"/>
                  </a:lnTo>
                  <a:lnTo>
                    <a:pt x="512141" y="357267"/>
                  </a:lnTo>
                  <a:lnTo>
                    <a:pt x="542249" y="283357"/>
                  </a:lnTo>
                  <a:lnTo>
                    <a:pt x="552516" y="235667"/>
                  </a:lnTo>
                  <a:lnTo>
                    <a:pt x="556517" y="187339"/>
                  </a:lnTo>
                  <a:lnTo>
                    <a:pt x="554279" y="138990"/>
                  </a:lnTo>
                  <a:lnTo>
                    <a:pt x="545832" y="91239"/>
                  </a:lnTo>
                  <a:lnTo>
                    <a:pt x="531203" y="44703"/>
                  </a:lnTo>
                  <a:lnTo>
                    <a:pt x="510421" y="0"/>
                  </a:lnTo>
                  <a:lnTo>
                    <a:pt x="478722" y="31716"/>
                  </a:lnTo>
                  <a:lnTo>
                    <a:pt x="505354" y="31716"/>
                  </a:lnTo>
                  <a:lnTo>
                    <a:pt x="522973" y="78747"/>
                  </a:lnTo>
                  <a:lnTo>
                    <a:pt x="533759" y="127306"/>
                  </a:lnTo>
                  <a:lnTo>
                    <a:pt x="537702" y="176664"/>
                  </a:lnTo>
                  <a:lnTo>
                    <a:pt x="534794" y="226095"/>
                  </a:lnTo>
                  <a:lnTo>
                    <a:pt x="525028" y="274870"/>
                  </a:lnTo>
                  <a:lnTo>
                    <a:pt x="508396" y="322263"/>
                  </a:lnTo>
                  <a:lnTo>
                    <a:pt x="470179" y="387837"/>
                  </a:lnTo>
                  <a:lnTo>
                    <a:pt x="418535" y="443447"/>
                  </a:lnTo>
                  <a:lnTo>
                    <a:pt x="414948" y="446613"/>
                  </a:lnTo>
                  <a:lnTo>
                    <a:pt x="444509" y="446613"/>
                  </a:lnTo>
                  <a:lnTo>
                    <a:pt x="490107" y="544288"/>
                  </a:lnTo>
                  <a:lnTo>
                    <a:pt x="471951" y="562455"/>
                  </a:lnTo>
                  <a:lnTo>
                    <a:pt x="498583" y="562455"/>
                  </a:lnTo>
                  <a:lnTo>
                    <a:pt x="561477" y="697330"/>
                  </a:lnTo>
                  <a:lnTo>
                    <a:pt x="561453" y="697472"/>
                  </a:lnTo>
                  <a:lnTo>
                    <a:pt x="308607" y="697472"/>
                  </a:lnTo>
                  <a:lnTo>
                    <a:pt x="310086" y="704805"/>
                  </a:lnTo>
                  <a:lnTo>
                    <a:pt x="314122" y="710795"/>
                  </a:lnTo>
                  <a:lnTo>
                    <a:pt x="320108" y="714835"/>
                  </a:lnTo>
                  <a:lnTo>
                    <a:pt x="327441" y="716317"/>
                  </a:lnTo>
                  <a:lnTo>
                    <a:pt x="564307" y="716326"/>
                  </a:lnTo>
                  <a:close/>
                </a:path>
                <a:path w="581025" h="716914">
                  <a:moveTo>
                    <a:pt x="83755" y="56535"/>
                  </a:moveTo>
                  <a:lnTo>
                    <a:pt x="104137" y="56535"/>
                  </a:lnTo>
                  <a:lnTo>
                    <a:pt x="100337" y="47168"/>
                  </a:lnTo>
                  <a:lnTo>
                    <a:pt x="94303" y="39275"/>
                  </a:lnTo>
                  <a:lnTo>
                    <a:pt x="86415" y="33238"/>
                  </a:lnTo>
                  <a:lnTo>
                    <a:pt x="77052" y="29436"/>
                  </a:lnTo>
                  <a:lnTo>
                    <a:pt x="62142" y="28665"/>
                  </a:lnTo>
                  <a:lnTo>
                    <a:pt x="48566" y="33505"/>
                  </a:lnTo>
                  <a:lnTo>
                    <a:pt x="37796" y="43085"/>
                  </a:lnTo>
                  <a:lnTo>
                    <a:pt x="35851" y="47113"/>
                  </a:lnTo>
                  <a:lnTo>
                    <a:pt x="67805" y="47113"/>
                  </a:lnTo>
                  <a:lnTo>
                    <a:pt x="75138" y="48593"/>
                  </a:lnTo>
                  <a:lnTo>
                    <a:pt x="81124" y="52631"/>
                  </a:lnTo>
                  <a:lnTo>
                    <a:pt x="83755" y="56535"/>
                  </a:lnTo>
                  <a:close/>
                </a:path>
                <a:path w="581025" h="716914">
                  <a:moveTo>
                    <a:pt x="63515" y="537287"/>
                  </a:moveTo>
                  <a:lnTo>
                    <a:pt x="174955" y="537287"/>
                  </a:lnTo>
                  <a:lnTo>
                    <a:pt x="138086" y="535097"/>
                  </a:lnTo>
                  <a:lnTo>
                    <a:pt x="101758" y="529025"/>
                  </a:lnTo>
                  <a:lnTo>
                    <a:pt x="66275" y="519138"/>
                  </a:lnTo>
                  <a:lnTo>
                    <a:pt x="31943" y="505505"/>
                  </a:lnTo>
                  <a:lnTo>
                    <a:pt x="505354" y="31716"/>
                  </a:lnTo>
                  <a:lnTo>
                    <a:pt x="478722" y="31716"/>
                  </a:lnTo>
                  <a:lnTo>
                    <a:pt x="453917" y="56535"/>
                  </a:lnTo>
                  <a:lnTo>
                    <a:pt x="83755" y="56535"/>
                  </a:lnTo>
                  <a:lnTo>
                    <a:pt x="85160" y="58621"/>
                  </a:lnTo>
                  <a:lnTo>
                    <a:pt x="86639" y="65958"/>
                  </a:lnTo>
                  <a:lnTo>
                    <a:pt x="85160" y="73295"/>
                  </a:lnTo>
                  <a:lnTo>
                    <a:pt x="83755" y="75381"/>
                  </a:lnTo>
                  <a:lnTo>
                    <a:pt x="435082" y="75381"/>
                  </a:lnTo>
                  <a:lnTo>
                    <a:pt x="262838" y="247777"/>
                  </a:lnTo>
                  <a:lnTo>
                    <a:pt x="236240" y="247777"/>
                  </a:lnTo>
                  <a:lnTo>
                    <a:pt x="249560" y="261100"/>
                  </a:lnTo>
                  <a:lnTo>
                    <a:pt x="77222" y="433535"/>
                  </a:lnTo>
                  <a:lnTo>
                    <a:pt x="58387" y="433535"/>
                  </a:lnTo>
                  <a:lnTo>
                    <a:pt x="58481" y="452286"/>
                  </a:lnTo>
                  <a:lnTo>
                    <a:pt x="0" y="510857"/>
                  </a:lnTo>
                  <a:lnTo>
                    <a:pt x="41433" y="530121"/>
                  </a:lnTo>
                  <a:lnTo>
                    <a:pt x="63515" y="537287"/>
                  </a:lnTo>
                  <a:close/>
                </a:path>
                <a:path w="581025" h="716914">
                  <a:moveTo>
                    <a:pt x="35286" y="84803"/>
                  </a:moveTo>
                  <a:lnTo>
                    <a:pt x="67805" y="84803"/>
                  </a:lnTo>
                  <a:lnTo>
                    <a:pt x="60471" y="83323"/>
                  </a:lnTo>
                  <a:lnTo>
                    <a:pt x="54485" y="79285"/>
                  </a:lnTo>
                  <a:lnTo>
                    <a:pt x="50449" y="73295"/>
                  </a:lnTo>
                  <a:lnTo>
                    <a:pt x="48970" y="65958"/>
                  </a:lnTo>
                  <a:lnTo>
                    <a:pt x="50449" y="58621"/>
                  </a:lnTo>
                  <a:lnTo>
                    <a:pt x="54485" y="52631"/>
                  </a:lnTo>
                  <a:lnTo>
                    <a:pt x="60471" y="48593"/>
                  </a:lnTo>
                  <a:lnTo>
                    <a:pt x="67805" y="47113"/>
                  </a:lnTo>
                  <a:lnTo>
                    <a:pt x="35851" y="47113"/>
                  </a:lnTo>
                  <a:lnTo>
                    <a:pt x="31303" y="56535"/>
                  </a:lnTo>
                  <a:lnTo>
                    <a:pt x="30533" y="71454"/>
                  </a:lnTo>
                  <a:lnTo>
                    <a:pt x="35286" y="84803"/>
                  </a:lnTo>
                  <a:close/>
                </a:path>
                <a:path w="581025" h="716914">
                  <a:moveTo>
                    <a:pt x="236240" y="247777"/>
                  </a:moveTo>
                  <a:lnTo>
                    <a:pt x="262838" y="247777"/>
                  </a:lnTo>
                  <a:lnTo>
                    <a:pt x="100171" y="85038"/>
                  </a:lnTo>
                  <a:lnTo>
                    <a:pt x="100252" y="84803"/>
                  </a:lnTo>
                  <a:lnTo>
                    <a:pt x="101914" y="81995"/>
                  </a:lnTo>
                  <a:lnTo>
                    <a:pt x="103265" y="78747"/>
                  </a:lnTo>
                  <a:lnTo>
                    <a:pt x="104137" y="75381"/>
                  </a:lnTo>
                  <a:lnTo>
                    <a:pt x="83755" y="75381"/>
                  </a:lnTo>
                  <a:lnTo>
                    <a:pt x="81124" y="79285"/>
                  </a:lnTo>
                  <a:lnTo>
                    <a:pt x="75138" y="83323"/>
                  </a:lnTo>
                  <a:lnTo>
                    <a:pt x="67805" y="84803"/>
                  </a:lnTo>
                  <a:lnTo>
                    <a:pt x="35286" y="84803"/>
                  </a:lnTo>
                  <a:lnTo>
                    <a:pt x="35370" y="85038"/>
                  </a:lnTo>
                  <a:lnTo>
                    <a:pt x="44945" y="95814"/>
                  </a:lnTo>
                  <a:lnTo>
                    <a:pt x="50120" y="98315"/>
                  </a:lnTo>
                  <a:lnTo>
                    <a:pt x="86818" y="98315"/>
                  </a:lnTo>
                  <a:lnTo>
                    <a:pt x="236240" y="247777"/>
                  </a:lnTo>
                  <a:close/>
                </a:path>
                <a:path w="581025" h="716914">
                  <a:moveTo>
                    <a:pt x="58387" y="433535"/>
                  </a:moveTo>
                  <a:lnTo>
                    <a:pt x="77222" y="433535"/>
                  </a:lnTo>
                  <a:lnTo>
                    <a:pt x="77222" y="102310"/>
                  </a:lnTo>
                  <a:lnTo>
                    <a:pt x="80593" y="101434"/>
                  </a:lnTo>
                  <a:lnTo>
                    <a:pt x="83823" y="100087"/>
                  </a:lnTo>
                  <a:lnTo>
                    <a:pt x="86818" y="98315"/>
                  </a:lnTo>
                  <a:lnTo>
                    <a:pt x="50120" y="98315"/>
                  </a:lnTo>
                  <a:lnTo>
                    <a:pt x="58387" y="102310"/>
                  </a:lnTo>
                  <a:lnTo>
                    <a:pt x="58387" y="433535"/>
                  </a:lnTo>
                  <a:close/>
                </a:path>
                <a:path w="581025" h="716914">
                  <a:moveTo>
                    <a:pt x="417867" y="589922"/>
                  </a:moveTo>
                  <a:lnTo>
                    <a:pt x="444499" y="589922"/>
                  </a:lnTo>
                  <a:lnTo>
                    <a:pt x="398900" y="544288"/>
                  </a:lnTo>
                  <a:lnTo>
                    <a:pt x="444414" y="446679"/>
                  </a:lnTo>
                  <a:lnTo>
                    <a:pt x="414948" y="446613"/>
                  </a:lnTo>
                  <a:lnTo>
                    <a:pt x="412235" y="449007"/>
                  </a:lnTo>
                  <a:lnTo>
                    <a:pt x="390346" y="467104"/>
                  </a:lnTo>
                  <a:lnTo>
                    <a:pt x="378872" y="475098"/>
                  </a:lnTo>
                  <a:lnTo>
                    <a:pt x="410380" y="475098"/>
                  </a:lnTo>
                  <a:lnTo>
                    <a:pt x="369633" y="562455"/>
                  </a:lnTo>
                  <a:lnTo>
                    <a:pt x="390415" y="562455"/>
                  </a:lnTo>
                  <a:lnTo>
                    <a:pt x="417867" y="589922"/>
                  </a:lnTo>
                  <a:close/>
                </a:path>
                <a:path w="581025" h="716914">
                  <a:moveTo>
                    <a:pt x="174984" y="556132"/>
                  </a:moveTo>
                  <a:lnTo>
                    <a:pt x="179871" y="556132"/>
                  </a:lnTo>
                  <a:lnTo>
                    <a:pt x="216876" y="554260"/>
                  </a:lnTo>
                  <a:lnTo>
                    <a:pt x="289258" y="539695"/>
                  </a:lnTo>
                  <a:lnTo>
                    <a:pt x="347022" y="516436"/>
                  </a:lnTo>
                  <a:lnTo>
                    <a:pt x="390241" y="490379"/>
                  </a:lnTo>
                  <a:lnTo>
                    <a:pt x="410380" y="475098"/>
                  </a:lnTo>
                  <a:lnTo>
                    <a:pt x="378872" y="475098"/>
                  </a:lnTo>
                  <a:lnTo>
                    <a:pt x="367081" y="483312"/>
                  </a:lnTo>
                  <a:lnTo>
                    <a:pt x="342563" y="497551"/>
                  </a:lnTo>
                  <a:lnTo>
                    <a:pt x="283805" y="521710"/>
                  </a:lnTo>
                  <a:lnTo>
                    <a:pt x="215029" y="535530"/>
                  </a:lnTo>
                  <a:lnTo>
                    <a:pt x="179871" y="537287"/>
                  </a:lnTo>
                  <a:lnTo>
                    <a:pt x="63515" y="537287"/>
                  </a:lnTo>
                  <a:lnTo>
                    <a:pt x="84733" y="544173"/>
                  </a:lnTo>
                  <a:lnTo>
                    <a:pt x="129413" y="552885"/>
                  </a:lnTo>
                  <a:lnTo>
                    <a:pt x="174984" y="556132"/>
                  </a:lnTo>
                  <a:close/>
                </a:path>
                <a:path w="581025" h="716914">
                  <a:moveTo>
                    <a:pt x="525178" y="697472"/>
                  </a:moveTo>
                  <a:lnTo>
                    <a:pt x="551989" y="697472"/>
                  </a:lnTo>
                  <a:lnTo>
                    <a:pt x="457815" y="603245"/>
                  </a:lnTo>
                  <a:lnTo>
                    <a:pt x="498583" y="562455"/>
                  </a:lnTo>
                  <a:lnTo>
                    <a:pt x="471951" y="562455"/>
                  </a:lnTo>
                  <a:lnTo>
                    <a:pt x="444499" y="589922"/>
                  </a:lnTo>
                  <a:lnTo>
                    <a:pt x="417867" y="589922"/>
                  </a:lnTo>
                  <a:lnTo>
                    <a:pt x="431183" y="603245"/>
                  </a:lnTo>
                  <a:lnTo>
                    <a:pt x="417867" y="616569"/>
                  </a:lnTo>
                  <a:lnTo>
                    <a:pt x="444499" y="616569"/>
                  </a:lnTo>
                  <a:lnTo>
                    <a:pt x="525215" y="697330"/>
                  </a:lnTo>
                  <a:lnTo>
                    <a:pt x="525178" y="697472"/>
                  </a:lnTo>
                  <a:close/>
                </a:path>
                <a:path w="581025" h="716914">
                  <a:moveTo>
                    <a:pt x="308607" y="697472"/>
                  </a:moveTo>
                  <a:lnTo>
                    <a:pt x="327545" y="697472"/>
                  </a:lnTo>
                  <a:lnTo>
                    <a:pt x="327501" y="697330"/>
                  </a:lnTo>
                  <a:lnTo>
                    <a:pt x="390415" y="562455"/>
                  </a:lnTo>
                  <a:lnTo>
                    <a:pt x="369633" y="562455"/>
                  </a:lnTo>
                  <a:lnTo>
                    <a:pt x="309209" y="691997"/>
                  </a:lnTo>
                  <a:lnTo>
                    <a:pt x="308607" y="694720"/>
                  </a:lnTo>
                  <a:lnTo>
                    <a:pt x="308607" y="697472"/>
                  </a:lnTo>
                  <a:close/>
                </a:path>
                <a:path w="581025" h="716914">
                  <a:moveTo>
                    <a:pt x="337009" y="697472"/>
                  </a:moveTo>
                  <a:lnTo>
                    <a:pt x="363839" y="697472"/>
                  </a:lnTo>
                  <a:lnTo>
                    <a:pt x="363783" y="697330"/>
                  </a:lnTo>
                  <a:lnTo>
                    <a:pt x="444499" y="616569"/>
                  </a:lnTo>
                  <a:lnTo>
                    <a:pt x="417867" y="616569"/>
                  </a:lnTo>
                  <a:lnTo>
                    <a:pt x="337009" y="6974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10664058" y="4823277"/>
              <a:ext cx="581025" cy="716915"/>
            </a:xfrm>
            <a:custGeom>
              <a:avLst/>
              <a:gdLst/>
              <a:ahLst/>
              <a:cxnLst/>
              <a:rect l="l" t="t" r="r" b="b"/>
              <a:pathLst>
                <a:path w="581025" h="716914">
                  <a:moveTo>
                    <a:pt x="58481" y="452286"/>
                  </a:moveTo>
                  <a:lnTo>
                    <a:pt x="58387" y="102310"/>
                  </a:lnTo>
                  <a:lnTo>
                    <a:pt x="44945" y="95814"/>
                  </a:lnTo>
                  <a:lnTo>
                    <a:pt x="35370" y="85038"/>
                  </a:lnTo>
                  <a:lnTo>
                    <a:pt x="30533" y="71454"/>
                  </a:lnTo>
                  <a:lnTo>
                    <a:pt x="31303" y="56535"/>
                  </a:lnTo>
                  <a:lnTo>
                    <a:pt x="37796" y="43085"/>
                  </a:lnTo>
                  <a:lnTo>
                    <a:pt x="48566" y="33505"/>
                  </a:lnTo>
                  <a:lnTo>
                    <a:pt x="62142" y="28665"/>
                  </a:lnTo>
                  <a:lnTo>
                    <a:pt x="77052" y="29436"/>
                  </a:lnTo>
                  <a:lnTo>
                    <a:pt x="86415" y="33238"/>
                  </a:lnTo>
                  <a:lnTo>
                    <a:pt x="94303" y="39275"/>
                  </a:lnTo>
                  <a:lnTo>
                    <a:pt x="100337" y="47168"/>
                  </a:lnTo>
                  <a:lnTo>
                    <a:pt x="104137" y="56535"/>
                  </a:lnTo>
                  <a:lnTo>
                    <a:pt x="453917" y="56535"/>
                  </a:lnTo>
                  <a:lnTo>
                    <a:pt x="510421" y="0"/>
                  </a:lnTo>
                  <a:lnTo>
                    <a:pt x="531203" y="44703"/>
                  </a:lnTo>
                  <a:lnTo>
                    <a:pt x="545832" y="91239"/>
                  </a:lnTo>
                  <a:lnTo>
                    <a:pt x="554279" y="138990"/>
                  </a:lnTo>
                  <a:lnTo>
                    <a:pt x="556517" y="187339"/>
                  </a:lnTo>
                  <a:lnTo>
                    <a:pt x="552516" y="235667"/>
                  </a:lnTo>
                  <a:lnTo>
                    <a:pt x="542249" y="283357"/>
                  </a:lnTo>
                  <a:lnTo>
                    <a:pt x="525686" y="329791"/>
                  </a:lnTo>
                  <a:lnTo>
                    <a:pt x="496304" y="383419"/>
                  </a:lnTo>
                  <a:lnTo>
                    <a:pt x="458135" y="431188"/>
                  </a:lnTo>
                  <a:lnTo>
                    <a:pt x="578678" y="689538"/>
                  </a:lnTo>
                  <a:lnTo>
                    <a:pt x="580422" y="696815"/>
                  </a:lnTo>
                  <a:lnTo>
                    <a:pt x="579282" y="703949"/>
                  </a:lnTo>
                  <a:lnTo>
                    <a:pt x="575551" y="710133"/>
                  </a:lnTo>
                  <a:lnTo>
                    <a:pt x="569524" y="714564"/>
                  </a:lnTo>
                  <a:lnTo>
                    <a:pt x="567028" y="715723"/>
                  </a:lnTo>
                  <a:lnTo>
                    <a:pt x="564307" y="716326"/>
                  </a:lnTo>
                  <a:lnTo>
                    <a:pt x="561557" y="716317"/>
                  </a:lnTo>
                  <a:lnTo>
                    <a:pt x="327441" y="716317"/>
                  </a:lnTo>
                  <a:lnTo>
                    <a:pt x="320108" y="714835"/>
                  </a:lnTo>
                  <a:lnTo>
                    <a:pt x="314122" y="710795"/>
                  </a:lnTo>
                  <a:lnTo>
                    <a:pt x="310086" y="704805"/>
                  </a:lnTo>
                  <a:lnTo>
                    <a:pt x="308607" y="697472"/>
                  </a:lnTo>
                  <a:lnTo>
                    <a:pt x="308607" y="694720"/>
                  </a:lnTo>
                  <a:lnTo>
                    <a:pt x="309209" y="691997"/>
                  </a:lnTo>
                  <a:lnTo>
                    <a:pt x="310377" y="689500"/>
                  </a:lnTo>
                  <a:lnTo>
                    <a:pt x="410380" y="475098"/>
                  </a:lnTo>
                  <a:lnTo>
                    <a:pt x="369094" y="504175"/>
                  </a:lnTo>
                  <a:lnTo>
                    <a:pt x="324108" y="527111"/>
                  </a:lnTo>
                  <a:lnTo>
                    <a:pt x="253427" y="548763"/>
                  </a:lnTo>
                  <a:lnTo>
                    <a:pt x="179871" y="556132"/>
                  </a:lnTo>
                  <a:lnTo>
                    <a:pt x="174984" y="556132"/>
                  </a:lnTo>
                  <a:lnTo>
                    <a:pt x="129413" y="552885"/>
                  </a:lnTo>
                  <a:lnTo>
                    <a:pt x="84733" y="544173"/>
                  </a:lnTo>
                  <a:lnTo>
                    <a:pt x="41433" y="530121"/>
                  </a:lnTo>
                  <a:lnTo>
                    <a:pt x="0" y="510857"/>
                  </a:lnTo>
                  <a:lnTo>
                    <a:pt x="58481" y="452286"/>
                  </a:lnTo>
                  <a:close/>
                </a:path>
                <a:path w="581025" h="716914">
                  <a:moveTo>
                    <a:pt x="249560" y="261100"/>
                  </a:moveTo>
                  <a:lnTo>
                    <a:pt x="86818" y="98315"/>
                  </a:lnTo>
                  <a:lnTo>
                    <a:pt x="83823" y="100087"/>
                  </a:lnTo>
                  <a:lnTo>
                    <a:pt x="80593" y="101434"/>
                  </a:lnTo>
                  <a:lnTo>
                    <a:pt x="77222" y="102310"/>
                  </a:lnTo>
                  <a:lnTo>
                    <a:pt x="77222" y="433535"/>
                  </a:lnTo>
                  <a:lnTo>
                    <a:pt x="249560" y="261100"/>
                  </a:lnTo>
                  <a:close/>
                </a:path>
                <a:path w="581025" h="716914">
                  <a:moveTo>
                    <a:pt x="67805" y="47113"/>
                  </a:moveTo>
                  <a:lnTo>
                    <a:pt x="60471" y="48593"/>
                  </a:lnTo>
                  <a:lnTo>
                    <a:pt x="54485" y="52631"/>
                  </a:lnTo>
                  <a:lnTo>
                    <a:pt x="50449" y="58621"/>
                  </a:lnTo>
                  <a:lnTo>
                    <a:pt x="48970" y="65958"/>
                  </a:lnTo>
                  <a:lnTo>
                    <a:pt x="50449" y="73295"/>
                  </a:lnTo>
                  <a:lnTo>
                    <a:pt x="54485" y="79285"/>
                  </a:lnTo>
                  <a:lnTo>
                    <a:pt x="60471" y="83323"/>
                  </a:lnTo>
                  <a:lnTo>
                    <a:pt x="67805" y="84803"/>
                  </a:lnTo>
                  <a:lnTo>
                    <a:pt x="75138" y="83323"/>
                  </a:lnTo>
                  <a:lnTo>
                    <a:pt x="81124" y="79285"/>
                  </a:lnTo>
                  <a:lnTo>
                    <a:pt x="85160" y="73295"/>
                  </a:lnTo>
                  <a:lnTo>
                    <a:pt x="86639" y="65958"/>
                  </a:lnTo>
                  <a:lnTo>
                    <a:pt x="85160" y="58621"/>
                  </a:lnTo>
                  <a:lnTo>
                    <a:pt x="81124" y="52631"/>
                  </a:lnTo>
                  <a:lnTo>
                    <a:pt x="75138" y="48593"/>
                  </a:lnTo>
                  <a:lnTo>
                    <a:pt x="67805" y="47113"/>
                  </a:lnTo>
                  <a:close/>
                </a:path>
                <a:path w="581025" h="716914">
                  <a:moveTo>
                    <a:pt x="104137" y="75381"/>
                  </a:moveTo>
                  <a:lnTo>
                    <a:pt x="103261" y="78763"/>
                  </a:lnTo>
                  <a:lnTo>
                    <a:pt x="101914" y="81995"/>
                  </a:lnTo>
                  <a:lnTo>
                    <a:pt x="100134" y="85001"/>
                  </a:lnTo>
                  <a:lnTo>
                    <a:pt x="262838" y="247777"/>
                  </a:lnTo>
                  <a:lnTo>
                    <a:pt x="435082" y="75381"/>
                  </a:lnTo>
                  <a:lnTo>
                    <a:pt x="104137" y="75381"/>
                  </a:lnTo>
                  <a:close/>
                </a:path>
              </a:pathLst>
            </a:custGeom>
            <a:ln w="12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9" name="object 3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985259" y="5263613"/>
              <a:ext cx="246577" cy="263415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0696001" y="4854994"/>
              <a:ext cx="506095" cy="506095"/>
            </a:xfrm>
            <a:custGeom>
              <a:avLst/>
              <a:gdLst/>
              <a:ahLst/>
              <a:cxnLst/>
              <a:rect l="l" t="t" r="r" b="b"/>
              <a:pathLst>
                <a:path w="506095" h="506095">
                  <a:moveTo>
                    <a:pt x="147927" y="505571"/>
                  </a:moveTo>
                  <a:lnTo>
                    <a:pt x="217815" y="498605"/>
                  </a:lnTo>
                  <a:lnTo>
                    <a:pt x="284969" y="478028"/>
                  </a:lnTo>
                  <a:lnTo>
                    <a:pt x="335138" y="451595"/>
                  </a:lnTo>
                  <a:lnTo>
                    <a:pt x="380292" y="417290"/>
                  </a:lnTo>
                  <a:lnTo>
                    <a:pt x="413988" y="385312"/>
                  </a:lnTo>
                  <a:lnTo>
                    <a:pt x="459126" y="324439"/>
                  </a:lnTo>
                  <a:lnTo>
                    <a:pt x="493085" y="243154"/>
                  </a:lnTo>
                  <a:lnTo>
                    <a:pt x="502851" y="194379"/>
                  </a:lnTo>
                  <a:lnTo>
                    <a:pt x="505758" y="144948"/>
                  </a:lnTo>
                  <a:lnTo>
                    <a:pt x="501815" y="95589"/>
                  </a:lnTo>
                  <a:lnTo>
                    <a:pt x="491030" y="47031"/>
                  </a:lnTo>
                  <a:lnTo>
                    <a:pt x="473410" y="0"/>
                  </a:lnTo>
                  <a:lnTo>
                    <a:pt x="0" y="473788"/>
                  </a:lnTo>
                  <a:lnTo>
                    <a:pt x="34332" y="487421"/>
                  </a:lnTo>
                  <a:lnTo>
                    <a:pt x="69814" y="497308"/>
                  </a:lnTo>
                  <a:lnTo>
                    <a:pt x="106142" y="503381"/>
                  </a:lnTo>
                  <a:lnTo>
                    <a:pt x="143012" y="505571"/>
                  </a:lnTo>
                  <a:lnTo>
                    <a:pt x="147927" y="505571"/>
                  </a:lnTo>
                  <a:close/>
                </a:path>
              </a:pathLst>
            </a:custGeom>
            <a:ln w="125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334518" y="2673858"/>
              <a:ext cx="11730990" cy="0"/>
            </a:xfrm>
            <a:custGeom>
              <a:avLst/>
              <a:gdLst/>
              <a:ahLst/>
              <a:cxnLst/>
              <a:rect l="l" t="t" r="r" b="b"/>
              <a:pathLst>
                <a:path w="11730990">
                  <a:moveTo>
                    <a:pt x="0" y="0"/>
                  </a:moveTo>
                  <a:lnTo>
                    <a:pt x="11730482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334518" y="4435601"/>
              <a:ext cx="11730990" cy="0"/>
            </a:xfrm>
            <a:custGeom>
              <a:avLst/>
              <a:gdLst/>
              <a:ahLst/>
              <a:cxnLst/>
              <a:rect l="l" t="t" r="r" b="b"/>
              <a:pathLst>
                <a:path w="11730990">
                  <a:moveTo>
                    <a:pt x="0" y="0"/>
                  </a:moveTo>
                  <a:lnTo>
                    <a:pt x="11730482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9024365" y="2381250"/>
              <a:ext cx="1475740" cy="1962150"/>
            </a:xfrm>
            <a:custGeom>
              <a:avLst/>
              <a:gdLst/>
              <a:ahLst/>
              <a:cxnLst/>
              <a:rect l="l" t="t" r="r" b="b"/>
              <a:pathLst>
                <a:path w="1475740" h="1962150">
                  <a:moveTo>
                    <a:pt x="0" y="0"/>
                  </a:moveTo>
                  <a:lnTo>
                    <a:pt x="1475549" y="196201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10457073" y="4306074"/>
              <a:ext cx="86360" cy="94615"/>
            </a:xfrm>
            <a:custGeom>
              <a:avLst/>
              <a:gdLst/>
              <a:ahLst/>
              <a:cxnLst/>
              <a:rect l="l" t="t" r="r" b="b"/>
              <a:pathLst>
                <a:path w="86359" h="94614">
                  <a:moveTo>
                    <a:pt x="68516" y="0"/>
                  </a:moveTo>
                  <a:lnTo>
                    <a:pt x="0" y="51523"/>
                  </a:lnTo>
                  <a:lnTo>
                    <a:pt x="85775" y="94272"/>
                  </a:lnTo>
                  <a:lnTo>
                    <a:pt x="6851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053767" y="3283761"/>
              <a:ext cx="119922" cy="11991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41080" y="3427396"/>
              <a:ext cx="119922" cy="11991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828394" y="3571030"/>
              <a:ext cx="119922" cy="11991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166454" y="3140127"/>
              <a:ext cx="119922" cy="119918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7461732" y="2381250"/>
              <a:ext cx="1526540" cy="1976755"/>
            </a:xfrm>
            <a:custGeom>
              <a:avLst/>
              <a:gdLst/>
              <a:ahLst/>
              <a:cxnLst/>
              <a:rect l="l" t="t" r="r" b="b"/>
              <a:pathLst>
                <a:path w="1526540" h="1976754">
                  <a:moveTo>
                    <a:pt x="1526260" y="0"/>
                  </a:moveTo>
                  <a:lnTo>
                    <a:pt x="0" y="197631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7418074" y="4320047"/>
              <a:ext cx="86360" cy="94615"/>
            </a:xfrm>
            <a:custGeom>
              <a:avLst/>
              <a:gdLst/>
              <a:ahLst/>
              <a:cxnLst/>
              <a:rect l="l" t="t" r="r" b="b"/>
              <a:pathLst>
                <a:path w="86359" h="94614">
                  <a:moveTo>
                    <a:pt x="18465" y="0"/>
                  </a:moveTo>
                  <a:lnTo>
                    <a:pt x="0" y="94043"/>
                  </a:lnTo>
                  <a:lnTo>
                    <a:pt x="86321" y="52400"/>
                  </a:lnTo>
                  <a:lnTo>
                    <a:pt x="1846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10663" y="6422154"/>
            <a:ext cx="25704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Copyright</a:t>
            </a:r>
            <a:r>
              <a:rPr kumimoji="0" sz="1400" b="1" i="0" u="none" strike="noStrike" kern="0" cap="none" spc="-7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2024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AUREA</a:t>
            </a:r>
            <a:r>
              <a:rPr kumimoji="0" sz="1400" b="1" i="0" u="none" strike="noStrike" kern="0" cap="none" spc="-65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Technology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034776" y="6424562"/>
            <a:ext cx="6921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2024</a:t>
            </a:r>
            <a:r>
              <a:rPr kumimoji="0" sz="1400" b="1" i="0" u="none" strike="noStrike" kern="0" cap="none" spc="8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|</a:t>
            </a:r>
            <a:r>
              <a:rPr kumimoji="0" sz="1400" b="1" i="0" u="none" strike="noStrike" kern="0" cap="none" spc="265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196" y="117347"/>
            <a:ext cx="12103607" cy="6623303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10663" y="6464994"/>
            <a:ext cx="25704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Copyright</a:t>
            </a:r>
            <a:r>
              <a:rPr kumimoji="0" sz="1400" b="1" i="0" u="none" strike="noStrike" kern="0" cap="none" spc="-7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2024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AUREA</a:t>
            </a:r>
            <a:r>
              <a:rPr kumimoji="0" sz="1400" b="1" i="0" u="none" strike="noStrike" kern="0" cap="none" spc="-65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Technology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970894" y="6493272"/>
            <a:ext cx="7816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2024</a:t>
            </a:r>
            <a:r>
              <a:rPr kumimoji="0" sz="1400" b="1" i="0" u="none" strike="noStrike" kern="0" cap="none" spc="37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100" b="1" i="0" u="none" strike="noStrike" kern="0" cap="none" spc="0" normalizeH="0" baseline="7936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|</a:t>
            </a:r>
            <a:r>
              <a:rPr kumimoji="0" sz="2100" b="1" i="0" u="none" strike="noStrike" kern="0" cap="none" spc="405" normalizeH="0" baseline="7936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100" b="1" i="0" u="none" strike="noStrike" kern="0" cap="none" spc="-75" normalizeH="0" baseline="7936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cs typeface="Calibri"/>
              </a:rPr>
              <a:t>5</a:t>
            </a:r>
            <a:endParaRPr kumimoji="0" sz="2100" b="0" i="0" u="none" strike="noStrike" kern="0" cap="none" spc="0" normalizeH="0" baseline="7936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1761" y="2279142"/>
            <a:ext cx="5219700" cy="0"/>
          </a:xfrm>
          <a:custGeom>
            <a:avLst/>
            <a:gdLst/>
            <a:ahLst/>
            <a:cxnLst/>
            <a:rect l="l" t="t" r="r" b="b"/>
            <a:pathLst>
              <a:path w="5219700">
                <a:moveTo>
                  <a:pt x="0" y="0"/>
                </a:moveTo>
                <a:lnTo>
                  <a:pt x="5219700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4257" y="4312561"/>
            <a:ext cx="44310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Jerome</a:t>
            </a:r>
            <a:r>
              <a:rPr kumimoji="0" sz="2400" b="1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Prieur,</a:t>
            </a:r>
            <a:r>
              <a:rPr kumimoji="0" sz="2400" b="1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CEO</a:t>
            </a:r>
            <a:r>
              <a:rPr kumimoji="0" sz="2400" b="1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2400" b="1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co-founder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dirty="0">
                <a:solidFill>
                  <a:srgbClr val="FFFFFF"/>
                </a:solidFill>
              </a:rPr>
              <a:t>Thank</a:t>
            </a:r>
            <a:r>
              <a:rPr sz="3900" spc="-25" dirty="0">
                <a:solidFill>
                  <a:srgbClr val="FFFFFF"/>
                </a:solidFill>
              </a:rPr>
              <a:t> </a:t>
            </a:r>
            <a:r>
              <a:rPr sz="3900" spc="-20" dirty="0">
                <a:solidFill>
                  <a:srgbClr val="FFFFFF"/>
                </a:solidFill>
              </a:rPr>
              <a:t>you!</a:t>
            </a:r>
            <a:endParaRPr sz="39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3ED4113-8BCA-3A06-3C21-F63DACD2F615}"/>
              </a:ext>
            </a:extLst>
          </p:cNvPr>
          <p:cNvGrpSpPr/>
          <p:nvPr/>
        </p:nvGrpSpPr>
        <p:grpSpPr>
          <a:xfrm>
            <a:off x="-1" y="0"/>
            <a:ext cx="10512426" cy="6858000"/>
            <a:chOff x="-1" y="-1"/>
            <a:chExt cx="10512426" cy="685799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367790-7EB1-5CB9-A297-7E66051B54E0}"/>
                </a:ext>
              </a:extLst>
            </p:cNvPr>
            <p:cNvSpPr/>
            <p:nvPr/>
          </p:nvSpPr>
          <p:spPr>
            <a:xfrm>
              <a:off x="0" y="-1"/>
              <a:ext cx="10290875" cy="685799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F6D3D64-E9BF-2708-675B-D40E9C38F31E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0512425" cy="7524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b="1" dirty="0">
                  <a:solidFill>
                    <a:schemeClr val="bg1"/>
                  </a:solidFill>
                </a:rPr>
                <a:t>Program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 descr="A black and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692847B1-242D-5C7A-1866-01FC69D99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926757"/>
              <a:ext cx="10303601" cy="5807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71341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EE9CC-0C82-D740-A13E-4F1FC8631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139" y="1034457"/>
            <a:ext cx="9059693" cy="2275626"/>
          </a:xfrm>
        </p:spPr>
        <p:txBody>
          <a:bodyPr>
            <a:normAutofit fontScale="90000"/>
          </a:bodyPr>
          <a:lstStyle/>
          <a:p>
            <a:r>
              <a:rPr lang="en-US" dirty="0"/>
              <a:t>OFC 2024 Ethernet Alliance Panel</a:t>
            </a:r>
            <a:br>
              <a:rPr lang="en-US" dirty="0"/>
            </a:br>
            <a:r>
              <a:rPr lang="en-US" dirty="0"/>
              <a:t>“Lessons Learned from Preparing </a:t>
            </a:r>
            <a:r>
              <a:rPr lang="en-US" dirty="0" err="1"/>
              <a:t>interoperbility</a:t>
            </a:r>
            <a:r>
              <a:rPr lang="en-US" dirty="0"/>
              <a:t> demonstrations…”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David J. Rodgers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24 March 2024</a:t>
            </a:r>
          </a:p>
        </p:txBody>
      </p:sp>
    </p:spTree>
    <p:extLst>
      <p:ext uri="{BB962C8B-B14F-4D97-AF65-F5344CB8AC3E}">
        <p14:creationId xmlns:p14="http://schemas.microsoft.com/office/powerpoint/2010/main" val="4138507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9AEA5A-35CF-2E85-18A1-65DB6BF48C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062" y="1288403"/>
            <a:ext cx="9308594" cy="428119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are bringing a live Network on the Exhibit floor;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With 20 live demonstrations of these 9 are about Quantum Networking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are 35 volunteers with international presence.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are hosting hands-on live course as well as this workshop.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are an Open Network with multiple Industry and Academic researchers.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Optica gave us great support to </a:t>
            </a:r>
            <a:r>
              <a:rPr lang="en-US" sz="2400" dirty="0"/>
              <a:t>Reduce the barrier of live demonstrations and collaboration; </a:t>
            </a:r>
            <a:r>
              <a:rPr lang="en-US" sz="2400" dirty="0" err="1"/>
              <a:t>OFCNet</a:t>
            </a:r>
            <a:r>
              <a:rPr lang="en-US" sz="2400" dirty="0"/>
              <a:t> 2024 represents the culmination of 5 years of effort!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705D27-D341-7136-0A15-AB33EBAA62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2063" y="404872"/>
            <a:ext cx="8323823" cy="6033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Highlights</a:t>
            </a:r>
          </a:p>
        </p:txBody>
      </p:sp>
    </p:spTree>
    <p:extLst>
      <p:ext uri="{BB962C8B-B14F-4D97-AF65-F5344CB8AC3E}">
        <p14:creationId xmlns:p14="http://schemas.microsoft.com/office/powerpoint/2010/main" val="17031284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Ethernet Alliance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62715" y="929036"/>
            <a:ext cx="10066569" cy="1094171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/>
              <a:t>A Global Community of End Users, System Vendors, and Component Suppliers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56D92-6C00-034B-8319-F400623588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226578" y="1867861"/>
            <a:ext cx="8262102" cy="4488489"/>
          </a:xfrm>
          <a:prstGeom prst="rect">
            <a:avLst/>
          </a:prstGeom>
        </p:spPr>
        <p:txBody>
          <a:bodyPr/>
          <a:lstStyle>
            <a:lvl1pPr marL="182880" indent="-18288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  <a:defRPr sz="14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40080" indent="-18288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Courier New" charset="0"/>
              <a:buChar char="o"/>
              <a:defRPr sz="11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960120" indent="-13716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100" b="0" i="1" kern="1200">
                <a:solidFill>
                  <a:schemeClr val="tx1"/>
                </a:solidFill>
                <a:latin typeface="Helvetica Light Oblique" charset="0"/>
                <a:ea typeface="Helvetica Light Oblique" charset="0"/>
                <a:cs typeface="Helvetica Light Oblique" charset="0"/>
              </a:defRPr>
            </a:lvl3pPr>
            <a:lvl4pPr marL="1325880" indent="-13716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sz="10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1691640" indent="-13716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»"/>
              <a:defRPr sz="10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509281" algn="l" defTabSz="457200" rtl="0" eaLnBrk="1" fontAlgn="auto" latinLnBrk="0" hangingPunct="1">
              <a:lnSpc>
                <a:spcPct val="120000"/>
              </a:lnSpc>
              <a:spcBef>
                <a:spcPts val="892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>
                <a:tab pos="4666047" algn="l"/>
              </a:tabLst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</a:rPr>
              <a:t>Our Mission</a:t>
            </a:r>
          </a:p>
          <a:p>
            <a:pPr marL="640080" marR="0" lvl="1" indent="-18288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</a:rPr>
              <a:t>To promote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</a:rPr>
              <a:t>industry awareness, acceptance and advancement of technology and products based on, or dependent upon, both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</a:rPr>
              <a:t>existing and emerging IEEE 802 Ethernet standards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</a:rPr>
              <a:t>and their management. </a:t>
            </a:r>
          </a:p>
          <a:p>
            <a:pPr marL="640080" marR="0" lvl="1" indent="-18288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</a:rPr>
              <a:t>To accelerate industry adoption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</a:rPr>
              <a:t>and remove barriers to market entry by providing a cohesive,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6365E"/>
                </a:solidFill>
                <a:effectLst/>
                <a:uLnTx/>
                <a:uFillTx/>
                <a:latin typeface="Helvetica Light" charset="0"/>
              </a:rPr>
              <a:t>market-responsive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</a:rPr>
              <a:t>, industry voice. </a:t>
            </a:r>
          </a:p>
          <a:p>
            <a:pPr marL="640080" marR="0" lvl="1" indent="-18288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</a:rPr>
              <a:t>Provide resources to establish and demonstrate multi-vendor interoperability.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389" y="2400305"/>
            <a:ext cx="3638114" cy="353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920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AD903-704E-464A-A832-6EDAB7C24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872" y="1648918"/>
            <a:ext cx="4966833" cy="4230698"/>
          </a:xfrm>
        </p:spPr>
        <p:txBody>
          <a:bodyPr>
            <a:noAutofit/>
          </a:bodyPr>
          <a:lstStyle/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Plugfests</a:t>
            </a:r>
          </a:p>
          <a:p>
            <a:pPr marL="731520" lvl="1" indent="-27432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High Speed Networking</a:t>
            </a:r>
          </a:p>
          <a:p>
            <a:pPr marL="731520" lvl="1" indent="-27432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NBASE-T</a:t>
            </a:r>
          </a:p>
          <a:p>
            <a:pPr marL="731520" lvl="1" indent="-27432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SPE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Public 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Demonstrations</a:t>
            </a:r>
            <a:b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Trade Shows </a:t>
            </a:r>
          </a:p>
          <a:p>
            <a:pPr marL="731520" lvl="1" indent="-27432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OFC</a:t>
            </a:r>
          </a:p>
          <a:p>
            <a:pPr marL="731520" lvl="1" indent="-27432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SC</a:t>
            </a:r>
          </a:p>
          <a:p>
            <a:pPr marL="731520" lvl="1" indent="-27432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ECOC</a:t>
            </a:r>
          </a:p>
          <a:p>
            <a:pPr marL="731520" lvl="1" indent="-27432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BICSI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DB9AE-F614-4674-9BEB-DC3C1C85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B09DB-B9C6-4F8D-AFDB-B08CF82F0E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437705D-5749-47E2-B164-273AED25F595}"/>
              </a:ext>
            </a:extLst>
          </p:cNvPr>
          <p:cNvGrpSpPr/>
          <p:nvPr/>
        </p:nvGrpSpPr>
        <p:grpSpPr>
          <a:xfrm>
            <a:off x="6850380" y="1855308"/>
            <a:ext cx="5084926" cy="4230698"/>
            <a:chOff x="5756548" y="844292"/>
            <a:chExt cx="6178758" cy="503532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F201BF1-9CAB-4C9D-AE36-BABDDD76A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56548" y="864217"/>
              <a:ext cx="3086259" cy="2511976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DD4119E-C85F-441C-9342-10BC39B5EEE5}"/>
                </a:ext>
              </a:extLst>
            </p:cNvPr>
            <p:cNvGrpSpPr/>
            <p:nvPr/>
          </p:nvGrpSpPr>
          <p:grpSpPr>
            <a:xfrm>
              <a:off x="8868355" y="3354331"/>
              <a:ext cx="3066951" cy="2511165"/>
              <a:chOff x="8868355" y="3399301"/>
              <a:chExt cx="3066951" cy="2511165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7F0D8B7D-ED5E-42F0-AF19-2C9A2825D103}"/>
                  </a:ext>
                </a:extLst>
              </p:cNvPr>
              <p:cNvSpPr/>
              <p:nvPr/>
            </p:nvSpPr>
            <p:spPr>
              <a:xfrm>
                <a:off x="8868355" y="3399301"/>
                <a:ext cx="3066951" cy="2511165"/>
              </a:xfrm>
              <a:prstGeom prst="roundRect">
                <a:avLst/>
              </a:prstGeom>
              <a:solidFill>
                <a:srgbClr val="F1B17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911655E6-9EBA-41FA-A986-C3436B6818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55388" y="3605154"/>
                <a:ext cx="2734339" cy="2112708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C3C9775-2E2A-4B4E-8D1A-B889D1D80D07}"/>
                </a:ext>
              </a:extLst>
            </p:cNvPr>
            <p:cNvGrpSpPr/>
            <p:nvPr/>
          </p:nvGrpSpPr>
          <p:grpSpPr>
            <a:xfrm>
              <a:off x="8849801" y="844292"/>
              <a:ext cx="3066951" cy="2511165"/>
              <a:chOff x="8849801" y="844292"/>
              <a:chExt cx="3066951" cy="2511165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D36EB921-D320-48CD-A689-17074107B614}"/>
                  </a:ext>
                </a:extLst>
              </p:cNvPr>
              <p:cNvSpPr/>
              <p:nvPr/>
            </p:nvSpPr>
            <p:spPr>
              <a:xfrm>
                <a:off x="8849801" y="844292"/>
                <a:ext cx="3066951" cy="2511165"/>
              </a:xfrm>
              <a:prstGeom prst="roundRect">
                <a:avLst/>
              </a:prstGeom>
              <a:solidFill>
                <a:srgbClr val="F1B17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96FF2E6-205F-4A97-B124-E47022A4D1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19" t="47016" r="30355" b="20872"/>
              <a:stretch/>
            </p:blipFill>
            <p:spPr>
              <a:xfrm>
                <a:off x="9003066" y="1054310"/>
                <a:ext cx="2760419" cy="2091128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2244D8B-89D9-480A-8E03-33D340453CBF}"/>
                </a:ext>
              </a:extLst>
            </p:cNvPr>
            <p:cNvGrpSpPr/>
            <p:nvPr/>
          </p:nvGrpSpPr>
          <p:grpSpPr>
            <a:xfrm>
              <a:off x="5788046" y="3368451"/>
              <a:ext cx="3066951" cy="2511165"/>
              <a:chOff x="5758066" y="3405926"/>
              <a:chExt cx="3066951" cy="2511165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FBC58DFC-1128-477C-A2E4-5C1C450255B4}"/>
                  </a:ext>
                </a:extLst>
              </p:cNvPr>
              <p:cNvSpPr/>
              <p:nvPr/>
            </p:nvSpPr>
            <p:spPr>
              <a:xfrm>
                <a:off x="5758066" y="3405926"/>
                <a:ext cx="3066951" cy="2511165"/>
              </a:xfrm>
              <a:prstGeom prst="roundRect">
                <a:avLst/>
              </a:prstGeom>
              <a:solidFill>
                <a:srgbClr val="F1B17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DCDAD8ED-4EA5-41E3-A936-CEA97A33CD11}"/>
                  </a:ext>
                </a:extLst>
              </p:cNvPr>
              <p:cNvPicPr/>
              <p:nvPr/>
            </p:nvPicPr>
            <p:blipFill rotWithShape="1">
              <a:blip r:embed="rId6"/>
              <a:srcRect l="49666"/>
              <a:stretch/>
            </p:blipFill>
            <p:spPr>
              <a:xfrm>
                <a:off x="5981075" y="3599949"/>
                <a:ext cx="2652329" cy="2141284"/>
              </a:xfrm>
              <a:prstGeom prst="rect">
                <a:avLst/>
              </a:prstGeom>
            </p:spPr>
          </p:pic>
        </p:grp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66CEBF61-2339-42B5-A726-F996E3ADD4FD}"/>
              </a:ext>
            </a:extLst>
          </p:cNvPr>
          <p:cNvSpPr txBox="1">
            <a:spLocks/>
          </p:cNvSpPr>
          <p:nvPr/>
        </p:nvSpPr>
        <p:spPr>
          <a:xfrm>
            <a:off x="251253" y="337560"/>
            <a:ext cx="11518721" cy="1154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96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0" b="1" i="0" u="none" strike="noStrike" kern="1200" cap="none" spc="0" normalizeH="0" baseline="0" noProof="0" dirty="0">
                <a:ln>
                  <a:noFill/>
                </a:ln>
                <a:solidFill>
                  <a:srgbClr val="69A12B"/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The Ethernet Alliance – (if there was only 1 thing)</a:t>
            </a:r>
            <a:br>
              <a:rPr kumimoji="0" lang="en-US" sz="3730" b="1" i="0" u="none" strike="noStrike" kern="1200" cap="none" spc="0" normalizeH="0" baseline="0" noProof="0" dirty="0">
                <a:ln>
                  <a:noFill/>
                </a:ln>
                <a:solidFill>
                  <a:srgbClr val="69A12B"/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</a:br>
            <a:r>
              <a:rPr kumimoji="0" lang="en-US" sz="3730" b="1" i="0" u="none" strike="noStrike" kern="1200" cap="none" spc="0" normalizeH="0" baseline="0" noProof="0" dirty="0">
                <a:ln>
                  <a:noFill/>
                </a:ln>
                <a:solidFill>
                  <a:srgbClr val="69A12B"/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Investment in Multi-vendor Interoperability</a:t>
            </a:r>
          </a:p>
        </p:txBody>
      </p:sp>
    </p:spTree>
    <p:extLst>
      <p:ext uri="{BB962C8B-B14F-4D97-AF65-F5344CB8AC3E}">
        <p14:creationId xmlns:p14="http://schemas.microsoft.com/office/powerpoint/2010/main" val="266809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/>
    </mc:Choice>
    <mc:Fallback xmlns="">
      <p:transition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8C319-385E-BFE9-838C-3668D8B68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486FC-36F8-CC77-F409-E944D1E1E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the Demo requires a TEAM!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ACA107-E582-F474-7D6F-57C1F50DC1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56D92-6C00-034B-8319-F400623588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3C9E1E5-A8B3-1973-94A6-B3932031E6B9}"/>
              </a:ext>
            </a:extLst>
          </p:cNvPr>
          <p:cNvSpPr txBox="1">
            <a:spLocks/>
          </p:cNvSpPr>
          <p:nvPr/>
        </p:nvSpPr>
        <p:spPr>
          <a:xfrm>
            <a:off x="226577" y="1267786"/>
            <a:ext cx="11536798" cy="4488489"/>
          </a:xfrm>
          <a:prstGeom prst="rect">
            <a:avLst/>
          </a:prstGeom>
        </p:spPr>
        <p:txBody>
          <a:bodyPr/>
          <a:lstStyle>
            <a:lvl1pPr marL="182880" indent="-18288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  <a:defRPr sz="14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40080" indent="-18288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Courier New" charset="0"/>
              <a:buChar char="o"/>
              <a:defRPr sz="11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960120" indent="-13716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100" b="0" i="1" kern="1200">
                <a:solidFill>
                  <a:schemeClr val="tx1"/>
                </a:solidFill>
                <a:latin typeface="Helvetica Light Oblique" charset="0"/>
                <a:ea typeface="Helvetica Light Oblique" charset="0"/>
                <a:cs typeface="Helvetica Light Oblique" charset="0"/>
              </a:defRPr>
            </a:lvl3pPr>
            <a:lvl4pPr marL="1325880" indent="-13716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sz="10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1691640" indent="-13716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»"/>
              <a:defRPr sz="10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509281" algn="l" defTabSz="457200" rtl="0" eaLnBrk="1" fontAlgn="auto" latinLnBrk="0" hangingPunct="1">
              <a:lnSpc>
                <a:spcPct val="120000"/>
              </a:lnSpc>
              <a:spcBef>
                <a:spcPts val="892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>
                <a:tab pos="4666047" algn="l"/>
              </a:tabLst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</a:rPr>
              <a:t>Coordinator/Coach</a:t>
            </a:r>
          </a:p>
          <a:p>
            <a:pPr marL="182880" marR="0" lvl="0" indent="-509281" algn="l" defTabSz="457200" rtl="0" eaLnBrk="1" fontAlgn="auto" latinLnBrk="0" hangingPunct="1">
              <a:lnSpc>
                <a:spcPct val="120000"/>
              </a:lnSpc>
              <a:spcBef>
                <a:spcPts val="892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>
                <a:tab pos="4666047" algn="l"/>
              </a:tabLst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</a:rPr>
              <a:t>On-Field Captains - Tech Leads</a:t>
            </a:r>
          </a:p>
          <a:p>
            <a:pPr marL="182880" marR="0" lvl="0" indent="-509281" algn="l" defTabSz="457200" rtl="0" eaLnBrk="1" fontAlgn="auto" latinLnBrk="0" hangingPunct="1">
              <a:lnSpc>
                <a:spcPct val="120000"/>
              </a:lnSpc>
              <a:spcBef>
                <a:spcPts val="892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>
                <a:tab pos="4666047" algn="l"/>
              </a:tabLst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</a:rPr>
              <a:t>Position Players</a:t>
            </a:r>
          </a:p>
          <a:p>
            <a:pPr marL="182880" marR="0" lvl="0" indent="-509281" algn="l" defTabSz="457200" rtl="0" eaLnBrk="1" fontAlgn="auto" latinLnBrk="0" hangingPunct="1">
              <a:lnSpc>
                <a:spcPct val="120000"/>
              </a:lnSpc>
              <a:spcBef>
                <a:spcPts val="892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>
                <a:tab pos="4666047" algn="l"/>
              </a:tabLst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</a:rPr>
              <a:t>Practice, practice, practice</a:t>
            </a:r>
          </a:p>
          <a:p>
            <a:pPr marL="182880" marR="0" lvl="0" indent="-509281" algn="l" defTabSz="457200" rtl="0" eaLnBrk="1" fontAlgn="auto" latinLnBrk="0" hangingPunct="1">
              <a:lnSpc>
                <a:spcPct val="120000"/>
              </a:lnSpc>
              <a:spcBef>
                <a:spcPts val="892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>
                <a:tab pos="4666047" algn="l"/>
              </a:tabLst>
              <a:defRPr/>
            </a:pP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</a:endParaRPr>
          </a:p>
          <a:p>
            <a:pPr marL="182880" marR="0" lvl="0" indent="-509281" algn="l" defTabSz="457200" rtl="0" eaLnBrk="1" fontAlgn="auto" latinLnBrk="0" hangingPunct="1">
              <a:lnSpc>
                <a:spcPct val="120000"/>
              </a:lnSpc>
              <a:spcBef>
                <a:spcPts val="892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>
                <a:tab pos="4666047" algn="l"/>
              </a:tabLst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</a:endParaRPr>
          </a:p>
          <a:p>
            <a:pPr marL="182880" marR="0" lvl="0" indent="-509281" algn="l" defTabSz="457200" rtl="0" eaLnBrk="1" fontAlgn="auto" latinLnBrk="0" hangingPunct="1">
              <a:lnSpc>
                <a:spcPct val="120000"/>
              </a:lnSpc>
              <a:spcBef>
                <a:spcPts val="892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>
                <a:tab pos="4666047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</a:rPr>
              <a:t> 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</a:rPr>
              <a:t>Provide resources to enable the success of the demonstration and multi-vendor interoperability.</a:t>
            </a:r>
          </a:p>
        </p:txBody>
      </p:sp>
      <p:pic>
        <p:nvPicPr>
          <p:cNvPr id="10" name="Picture 9" descr="A group of people in a room&#10;&#10;Description automatically generated">
            <a:extLst>
              <a:ext uri="{FF2B5EF4-FFF2-40B4-BE49-F238E27FC236}">
                <a16:creationId xmlns:a16="http://schemas.microsoft.com/office/drawing/2014/main" id="{7610562D-5B0C-BC9D-2E11-826F73117A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408" y="1046572"/>
            <a:ext cx="4999567" cy="374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781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B9FEF-C60B-DE91-F1F2-A6CF8ABF2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08569-4B1D-7E2C-0A0D-ED08DF819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B09DB-B9C6-4F8D-AFDB-B08CF82F0E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FBAED9C-073A-3F04-9E23-71731B4A4AF6}"/>
              </a:ext>
            </a:extLst>
          </p:cNvPr>
          <p:cNvSpPr txBox="1">
            <a:spLocks/>
          </p:cNvSpPr>
          <p:nvPr/>
        </p:nvSpPr>
        <p:spPr>
          <a:xfrm>
            <a:off x="251253" y="337560"/>
            <a:ext cx="11518721" cy="1154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96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0" b="1" i="0" u="none" strike="noStrike" kern="1200" cap="none" spc="0" normalizeH="0" baseline="0" noProof="0" dirty="0">
                <a:ln>
                  <a:noFill/>
                </a:ln>
                <a:solidFill>
                  <a:srgbClr val="69A12B"/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Chaos becomes Cohesion</a:t>
            </a:r>
          </a:p>
        </p:txBody>
      </p:sp>
      <p:pic>
        <p:nvPicPr>
          <p:cNvPr id="11" name="Picture 10" descr="A group of people at a convention&#10;&#10;Description automatically generated">
            <a:extLst>
              <a:ext uri="{FF2B5EF4-FFF2-40B4-BE49-F238E27FC236}">
                <a16:creationId xmlns:a16="http://schemas.microsoft.com/office/drawing/2014/main" id="{14B792F2-9FC6-093C-71AB-F3D53E7A2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202" y="250359"/>
            <a:ext cx="3695285" cy="2771464"/>
          </a:xfrm>
          <a:prstGeom prst="rect">
            <a:avLst/>
          </a:prstGeom>
        </p:spPr>
      </p:pic>
      <p:pic>
        <p:nvPicPr>
          <p:cNvPr id="15" name="Picture 14" descr="A room with many people in it&#10;&#10;Description automatically generated">
            <a:extLst>
              <a:ext uri="{FF2B5EF4-FFF2-40B4-BE49-F238E27FC236}">
                <a16:creationId xmlns:a16="http://schemas.microsoft.com/office/drawing/2014/main" id="{8B1D7A9F-F238-BFE2-2BDB-828C3C56F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28" y="2264514"/>
            <a:ext cx="4874695" cy="3656021"/>
          </a:xfrm>
          <a:prstGeom prst="rect">
            <a:avLst/>
          </a:prstGeom>
        </p:spPr>
      </p:pic>
      <p:pic>
        <p:nvPicPr>
          <p:cNvPr id="21" name="Picture 20" descr="A person standing in a server room&#10;&#10;Description automatically generated">
            <a:extLst>
              <a:ext uri="{FF2B5EF4-FFF2-40B4-BE49-F238E27FC236}">
                <a16:creationId xmlns:a16="http://schemas.microsoft.com/office/drawing/2014/main" id="{5E7F19FA-B691-28CD-A72B-D2D60FD0FD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925" y="2455246"/>
            <a:ext cx="2685875" cy="3581167"/>
          </a:xfrm>
          <a:prstGeom prst="rect">
            <a:avLst/>
          </a:prstGeom>
        </p:spPr>
      </p:pic>
      <p:pic>
        <p:nvPicPr>
          <p:cNvPr id="9" name="Picture 8" descr="A white door with many logos on it&#10;&#10;Description automatically generated">
            <a:extLst>
              <a:ext uri="{FF2B5EF4-FFF2-40B4-BE49-F238E27FC236}">
                <a16:creationId xmlns:a16="http://schemas.microsoft.com/office/drawing/2014/main" id="{407A2F17-3A74-85C0-7BF5-9C5D158052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508" y="2398395"/>
            <a:ext cx="2829892" cy="377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6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/>
    </mc:Choice>
    <mc:Fallback xmlns="">
      <p:transition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More About Ethernet Alliance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56D92-6C00-034B-8319-F400623588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89353" y="1546837"/>
            <a:ext cx="9018955" cy="3931747"/>
            <a:chOff x="592015" y="1160128"/>
            <a:chExt cx="6764216" cy="2948810"/>
          </a:xfrm>
        </p:grpSpPr>
        <p:sp>
          <p:nvSpPr>
            <p:cNvPr id="8" name="Content Placeholder 9"/>
            <p:cNvSpPr txBox="1">
              <a:spLocks/>
            </p:cNvSpPr>
            <p:nvPr/>
          </p:nvSpPr>
          <p:spPr>
            <a:xfrm>
              <a:off x="592015" y="1160128"/>
              <a:ext cx="6764216" cy="294881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365E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Ethernet Alliance: </a:t>
              </a:r>
              <a:b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365E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</a:b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365E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visit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365E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  <a:hlinkClick r:id="rId2"/>
                </a:rPr>
                <a:t>www.ethernetalliance.org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365E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; </a:t>
              </a:r>
            </a:p>
            <a:p>
              <a:pPr marL="82522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337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>
                  <a:tab pos="1358081" algn="l"/>
                </a:tabLst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365E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	Follow @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6365E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EthernetAllianc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365E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 on Twitter</a:t>
              </a:r>
            </a:p>
            <a:p>
              <a:pPr marL="82522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337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>
                  <a:tab pos="1358081" algn="l"/>
                </a:tabLst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365E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	Join the Ethernet Alliance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365E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  <a:hlinkClick r:id="rId3"/>
                </a:rPr>
                <a:t>LinkedIn group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6365E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  <a:p>
              <a:pPr marL="82522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337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>
                  <a:tab pos="1358081" algn="l"/>
                </a:tabLst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365E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	Visit the Ethernet Alliance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365E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  <a:hlinkClick r:id="rId4"/>
                </a:rPr>
                <a:t>Facebook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365E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 page</a:t>
              </a:r>
            </a:p>
            <a:p>
              <a:pPr marL="463512" marR="0" lvl="0" indent="-380990" algn="l" defTabSz="457200" rtl="0" eaLnBrk="1" fontAlgn="auto" latinLnBrk="0" hangingPunct="1">
                <a:lnSpc>
                  <a:spcPct val="100000"/>
                </a:lnSpc>
                <a:spcBef>
                  <a:spcPts val="1337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>
                  <a:tab pos="1358081" algn="l"/>
                </a:tabLst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365E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PoE Certification Program: </a:t>
              </a:r>
              <a:b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365E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</a:b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365E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visit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365E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  <a:hlinkClick r:id="rId5"/>
                </a:rPr>
                <a:t>www.ethernetalliance.org/poecert/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365E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  <a:p>
              <a:pPr marL="463512" marR="0" lvl="0" indent="-380990" algn="l" defTabSz="457200" rtl="0" eaLnBrk="1" fontAlgn="auto" latinLnBrk="0" hangingPunct="1">
                <a:lnSpc>
                  <a:spcPct val="100000"/>
                </a:lnSpc>
                <a:spcBef>
                  <a:spcPts val="1337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>
                  <a:tab pos="1358081" algn="l"/>
                </a:tabLst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365E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  <a:p>
              <a:pPr marL="463512" marR="0" lvl="0" indent="-380990" algn="l" defTabSz="457200" rtl="0" eaLnBrk="1" fontAlgn="auto" latinLnBrk="0" hangingPunct="1">
                <a:lnSpc>
                  <a:spcPct val="100000"/>
                </a:lnSpc>
                <a:spcBef>
                  <a:spcPts val="1337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>
                  <a:tab pos="1358081" algn="l"/>
                </a:tabLst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365E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6365E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1366" y="1842932"/>
              <a:ext cx="335280" cy="345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6127" y="2237975"/>
              <a:ext cx="340519" cy="350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2274" y="2638416"/>
              <a:ext cx="335280" cy="345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8129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3ED4113-8BCA-3A06-3C21-F63DACD2F615}"/>
              </a:ext>
            </a:extLst>
          </p:cNvPr>
          <p:cNvGrpSpPr/>
          <p:nvPr/>
        </p:nvGrpSpPr>
        <p:grpSpPr>
          <a:xfrm>
            <a:off x="-1" y="0"/>
            <a:ext cx="10512426" cy="6858000"/>
            <a:chOff x="-1" y="-1"/>
            <a:chExt cx="10512426" cy="685799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367790-7EB1-5CB9-A297-7E66051B54E0}"/>
                </a:ext>
              </a:extLst>
            </p:cNvPr>
            <p:cNvSpPr/>
            <p:nvPr/>
          </p:nvSpPr>
          <p:spPr>
            <a:xfrm>
              <a:off x="0" y="-1"/>
              <a:ext cx="10290875" cy="685799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F6D3D64-E9BF-2708-675B-D40E9C38F31E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0512425" cy="7524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b="1" dirty="0">
                  <a:solidFill>
                    <a:schemeClr val="bg1"/>
                  </a:solidFill>
                </a:rPr>
                <a:t>Program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 descr="A black and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692847B1-242D-5C7A-1866-01FC69D99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926757"/>
              <a:ext cx="10303601" cy="5807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61400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EF18062-9C59-E06D-8CDD-6BB4831C43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Rump Session</a:t>
            </a:r>
          </a:p>
          <a:p>
            <a:endParaRPr lang="en-US" sz="1800" b="1" dirty="0"/>
          </a:p>
          <a:p>
            <a:r>
              <a:rPr lang="en-US" sz="1800" b="1" dirty="0"/>
              <a:t>Reza Nejabati , Andrew Lord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5CCF4A-E8DA-A417-1438-B15C820B9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30" y="1773238"/>
            <a:ext cx="11781540" cy="1655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9553BB-39CF-8899-C304-0D4902C0C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900" y="0"/>
            <a:ext cx="38481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78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5B188-A3BD-8417-4B9D-F79D6494D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03F71-27FF-7EBD-2F27-0A7004E04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Do we need OFC pop-up style optical network test-bed ?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If so, how it should look like 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7BF664-1441-CC34-4BE4-AB0BD2FD1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900" y="0"/>
            <a:ext cx="38481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055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C2561-09BE-D797-6C1E-45496DEB0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5592" y="19555"/>
            <a:ext cx="10515600" cy="1325563"/>
          </a:xfrm>
        </p:spPr>
        <p:txBody>
          <a:bodyPr/>
          <a:lstStyle/>
          <a:p>
            <a:r>
              <a:rPr lang="en-US" dirty="0"/>
              <a:t>Rump Session Speakers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A1BDF-7E39-9E85-1EE5-780B555B2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47446"/>
            <a:ext cx="6723185" cy="5117123"/>
          </a:xfrm>
        </p:spPr>
        <p:txBody>
          <a:bodyPr>
            <a:normAutofit lnSpcReduction="10000"/>
          </a:bodyPr>
          <a:lstStyle/>
          <a:p>
            <a:pPr algn="l"/>
            <a:endParaRPr lang="en-GB" sz="1800" b="0" i="0" u="none" strike="noStrike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en-GB" sz="1800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Jorg</a:t>
            </a:r>
            <a:r>
              <a:rPr lang="en-GB" sz="1800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-Peter </a:t>
            </a:r>
            <a:r>
              <a:rPr lang="en-GB" sz="1800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Elbers</a:t>
            </a:r>
            <a:r>
              <a:rPr lang="en-GB" sz="1800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en-GB" sz="1800" b="0" i="1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Adtran</a:t>
            </a:r>
            <a:r>
              <a:rPr lang="en-GB" sz="1800" b="0" i="1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 Germany</a:t>
            </a:r>
            <a:endParaRPr lang="en-GB" sz="1800" b="0" i="0" u="none" strike="noStrike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/>
            <a:endParaRPr lang="en-GB" sz="1800" b="0" i="0" u="none" strike="noStrike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/>
            <a:endParaRPr lang="en-GB" sz="1800" b="0" i="0" u="none" strike="noStrike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r>
              <a:rPr lang="en-GB" sz="1800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Julia </a:t>
            </a:r>
            <a:r>
              <a:rPr lang="en-GB" sz="1800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Larikova</a:t>
            </a:r>
            <a:r>
              <a:rPr lang="en-GB" sz="1800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en-GB" sz="1800" b="0" i="1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Infinera, United States</a:t>
            </a:r>
            <a:endParaRPr lang="en-GB" sz="1800" b="0" i="0" u="none" strike="noStrike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/>
            <a:endParaRPr lang="en-GB" sz="1800" b="0" i="0" u="none" strike="noStrike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/>
            <a:endParaRPr lang="en-GB" sz="1800" b="0" i="0" u="none" strike="noStrike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r>
              <a:rPr lang="en-GB" sz="1800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Dimitra </a:t>
            </a:r>
            <a:r>
              <a:rPr lang="en-GB" sz="1800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Simeonidou</a:t>
            </a:r>
            <a:r>
              <a:rPr lang="en-GB" sz="1800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en-GB" sz="1800" b="0" i="1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University of Bristol, United Kingdom</a:t>
            </a:r>
          </a:p>
          <a:p>
            <a:pPr algn="l"/>
            <a:endParaRPr lang="en-GB" sz="1800" b="0" i="0" u="none" strike="noStrike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/>
            <a:endParaRPr lang="en-GB" sz="1800" b="0" i="0" u="none" strike="noStrike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en-GB" sz="1800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Prem Kumar, </a:t>
            </a:r>
            <a:r>
              <a:rPr lang="en-GB" sz="1800" b="0" i="1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Northwestern</a:t>
            </a:r>
            <a:r>
              <a:rPr lang="en-GB" sz="1800" b="0" i="1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University, United States</a:t>
            </a:r>
            <a:endParaRPr lang="en-GB" sz="1800" b="0" i="0" u="none" strike="noStrike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/>
            <a:endParaRPr lang="en-GB" sz="1800" b="0" i="0" u="none" strike="noStrike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/>
            <a:endParaRPr lang="en-GB" sz="1800" i="1" dirty="0">
              <a:solidFill>
                <a:srgbClr val="333333"/>
              </a:solidFill>
              <a:latin typeface="Open Sans" panose="020B0606030504020204" pitchFamily="34" charset="0"/>
            </a:endParaRPr>
          </a:p>
          <a:p>
            <a:r>
              <a:rPr lang="en-GB" sz="1800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Ben Dixon, </a:t>
            </a:r>
            <a:r>
              <a:rPr lang="en-GB" sz="1800" b="0" i="1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MIT Lincoln Laboratory, United States</a:t>
            </a:r>
            <a:endParaRPr lang="en-GB" sz="1800" b="0" i="0" u="none" strike="noStrike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/>
            <a:endParaRPr lang="en-GB" sz="1800" b="0" i="0" u="none" strike="noStrike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endParaRPr lang="en-US" sz="1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A7A35F6-0A55-3643-DFFA-646B5E1C4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613" y="5764219"/>
            <a:ext cx="970444" cy="97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DD7C660-CF63-C708-4241-2685FD746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22208" y="1477352"/>
            <a:ext cx="1083523" cy="108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ulia Larikova">
            <a:extLst>
              <a:ext uri="{FF2B5EF4-FFF2-40B4-BE49-F238E27FC236}">
                <a16:creationId xmlns:a16="http://schemas.microsoft.com/office/drawing/2014/main" id="{81F5899D-C6EF-8667-FD79-5FD3C59EA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731" y="2599060"/>
            <a:ext cx="970444" cy="97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imitra Simeonidou, FREng, FIEEE (@Dsimeo) / X">
            <a:extLst>
              <a:ext uri="{FF2B5EF4-FFF2-40B4-BE49-F238E27FC236}">
                <a16:creationId xmlns:a16="http://schemas.microsoft.com/office/drawing/2014/main" id="{CB07B082-6707-AA9E-7E21-76B5B2C88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613" y="3766286"/>
            <a:ext cx="1295969" cy="89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ADB7FB71-85D1-AACD-0CE5-B9E61CCFC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379" y="4751825"/>
            <a:ext cx="970444" cy="97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A670D6-FE5C-A8D3-EA9E-DEDA225E5E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3900" y="0"/>
            <a:ext cx="38481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619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0224F-0045-6CC8-BD03-A94C8D922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16DDE-BEB2-6770-C4D6-2BF8C9C1D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30924"/>
            <a:ext cx="12192000" cy="562707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GB" sz="20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Do we require field trial testbeds for scientific and engineering breakthroughs in telecom networks?</a:t>
            </a:r>
          </a:p>
          <a:p>
            <a:pPr algn="l"/>
            <a:endParaRPr lang="en-GB" sz="20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algn="l"/>
            <a:r>
              <a:rPr lang="en-GB" sz="20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 Why can't we rely solely on lab-based test-beds, virtual test-beds, and test-bed emulation?</a:t>
            </a:r>
          </a:p>
          <a:p>
            <a:pPr algn="l"/>
            <a:endParaRPr lang="en-GB" sz="2000" dirty="0">
              <a:solidFill>
                <a:srgbClr val="212121"/>
              </a:solidFill>
              <a:latin typeface="Aptos" panose="020B0004020202020204" pitchFamily="34" charset="0"/>
            </a:endParaRPr>
          </a:p>
          <a:p>
            <a:pPr algn="l"/>
            <a:r>
              <a:rPr lang="en-GB" sz="2000" dirty="0">
                <a:solidFill>
                  <a:srgbClr val="212121"/>
                </a:solidFill>
                <a:latin typeface="Aptos" panose="020B0004020202020204" pitchFamily="34" charset="0"/>
              </a:rPr>
              <a:t>Is there a role for a short-term interop / multi-partner PoC, compared to longer-term standards-based trials ( e.g. OIF)?</a:t>
            </a:r>
            <a:endParaRPr lang="en-GB" sz="20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algn="l"/>
            <a:endParaRPr lang="en-GB" sz="20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algn="l"/>
            <a:r>
              <a:rPr lang="en-GB" sz="20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Is there any role/place for a pop-up short term test-bed?</a:t>
            </a:r>
          </a:p>
          <a:p>
            <a:pPr algn="l"/>
            <a:endParaRPr lang="en-GB" sz="20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algn="l"/>
            <a:r>
              <a:rPr lang="en-GB" sz="20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What are the essential features of a field trial testbed for future telecom?</a:t>
            </a:r>
          </a:p>
          <a:p>
            <a:pPr algn="l"/>
            <a:endParaRPr lang="en-GB" sz="20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algn="l"/>
            <a:r>
              <a:rPr lang="en-GB" sz="20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What role do </a:t>
            </a:r>
            <a:r>
              <a:rPr lang="en-GB" sz="2000" b="0" i="0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fiber</a:t>
            </a:r>
            <a:r>
              <a:rPr lang="en-GB" sz="20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/optical networks play in a holistic telecom network testbed?</a:t>
            </a:r>
          </a:p>
          <a:p>
            <a:pPr algn="l"/>
            <a:endParaRPr lang="en-GB" sz="2000" dirty="0">
              <a:solidFill>
                <a:srgbClr val="212121"/>
              </a:solidFill>
              <a:latin typeface="Aptos" panose="020B0004020202020204" pitchFamily="34" charset="0"/>
            </a:endParaRPr>
          </a:p>
          <a:p>
            <a:pPr algn="l"/>
            <a:r>
              <a:rPr lang="en-GB" sz="20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Is OFC a right venue for such a test-bed ? Why not MWC…, Where that would be? </a:t>
            </a:r>
          </a:p>
          <a:p>
            <a:pPr algn="l"/>
            <a:endParaRPr lang="en-GB" sz="2000" dirty="0">
              <a:solidFill>
                <a:srgbClr val="212121"/>
              </a:solidFill>
              <a:latin typeface="Aptos" panose="020B0004020202020204" pitchFamily="34" charset="0"/>
            </a:endParaRPr>
          </a:p>
          <a:p>
            <a:pPr algn="l"/>
            <a:r>
              <a:rPr lang="en-GB" sz="20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Who are target users?</a:t>
            </a:r>
          </a:p>
          <a:p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D70DE-5467-1F4A-AF57-2EAFE1EEC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900" y="0"/>
            <a:ext cx="38481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85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F6D3D64-E9BF-2708-675B-D40E9C38F3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2425" cy="752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The 2024 Team Edition (35 people)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5220F6-93B1-44FB-B079-A09AF2948184}"/>
              </a:ext>
            </a:extLst>
          </p:cNvPr>
          <p:cNvSpPr txBox="1"/>
          <p:nvPr/>
        </p:nvSpPr>
        <p:spPr>
          <a:xfrm>
            <a:off x="413220" y="875190"/>
            <a:ext cx="4174541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</a:rPr>
              <a:t>OFCnet</a:t>
            </a:r>
            <a:endParaRPr lang="en-US" sz="1200" dirty="0">
              <a:solidFill>
                <a:srgbClr val="FF0000"/>
              </a:solidFill>
            </a:endParaRPr>
          </a:p>
          <a:p>
            <a:r>
              <a:rPr lang="en-US" sz="1200" dirty="0"/>
              <a:t>Marc Lyonnais (Chair) Ciena</a:t>
            </a:r>
          </a:p>
          <a:p>
            <a:r>
              <a:rPr lang="en-US" sz="1200" dirty="0"/>
              <a:t>Jim Stewart (Vice Chair) UETN</a:t>
            </a:r>
          </a:p>
          <a:p>
            <a:r>
              <a:rPr lang="en-US" sz="1200" dirty="0"/>
              <a:t>Sana </a:t>
            </a:r>
            <a:r>
              <a:rPr lang="en-US" sz="1200" dirty="0" err="1"/>
              <a:t>Bellamine</a:t>
            </a:r>
            <a:r>
              <a:rPr lang="en-US" sz="1200" dirty="0"/>
              <a:t> (Deputy Chair) Will be OFCnet 2025 Chair</a:t>
            </a:r>
          </a:p>
          <a:p>
            <a:r>
              <a:rPr lang="en-US" sz="1200" dirty="0"/>
              <a:t>Casey </a:t>
            </a:r>
            <a:r>
              <a:rPr lang="en-US" sz="1200" dirty="0" err="1"/>
              <a:t>Foulds</a:t>
            </a:r>
            <a:r>
              <a:rPr lang="en-US" sz="1200" dirty="0"/>
              <a:t> (Program Manager) </a:t>
            </a:r>
            <a:r>
              <a:rPr lang="en-US" sz="1200" dirty="0" err="1"/>
              <a:t>uTD</a:t>
            </a:r>
            <a:endParaRPr lang="en-US" sz="1200" dirty="0"/>
          </a:p>
          <a:p>
            <a:r>
              <a:rPr lang="en-US" sz="1200" dirty="0"/>
              <a:t>Jessica Pagonis Optica Liaison &amp; Biz manager</a:t>
            </a:r>
          </a:p>
          <a:p>
            <a:r>
              <a:rPr lang="en-US" sz="1200" dirty="0"/>
              <a:t>Randy Giles Optica Scientific Advisor Liaison</a:t>
            </a:r>
          </a:p>
          <a:p>
            <a:endParaRPr lang="en-US" sz="1200" dirty="0"/>
          </a:p>
          <a:p>
            <a:r>
              <a:rPr lang="en-US" sz="1200" dirty="0">
                <a:solidFill>
                  <a:srgbClr val="FF0000"/>
                </a:solidFill>
              </a:rPr>
              <a:t>Network Architecture</a:t>
            </a:r>
          </a:p>
          <a:p>
            <a:r>
              <a:rPr lang="en-US" sz="1200" dirty="0"/>
              <a:t>Scott </a:t>
            </a:r>
            <a:r>
              <a:rPr lang="en-US" sz="1200" dirty="0" err="1"/>
              <a:t>Kohlert</a:t>
            </a:r>
            <a:r>
              <a:rPr lang="en-US" sz="1200" dirty="0"/>
              <a:t> (Co-Team Lead) Ciena</a:t>
            </a:r>
          </a:p>
          <a:p>
            <a:r>
              <a:rPr lang="en-US" sz="1200" dirty="0"/>
              <a:t>Mike Blodgett (Co-Team Lead) </a:t>
            </a:r>
            <a:r>
              <a:rPr lang="en-US" sz="1200" dirty="0" err="1"/>
              <a:t>ESnet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>
                <a:solidFill>
                  <a:srgbClr val="FF0000"/>
                </a:solidFill>
              </a:rPr>
              <a:t>Logistics</a:t>
            </a:r>
          </a:p>
          <a:p>
            <a:r>
              <a:rPr lang="en-US" sz="1200" dirty="0"/>
              <a:t>Akbar Kara (</a:t>
            </a:r>
            <a:r>
              <a:rPr lang="en-US" sz="1200" dirty="0" err="1"/>
              <a:t>Ciena</a:t>
            </a:r>
            <a:r>
              <a:rPr lang="en-US" sz="1200" dirty="0"/>
              <a:t>)</a:t>
            </a:r>
          </a:p>
          <a:p>
            <a:r>
              <a:rPr lang="en-US" sz="1200" dirty="0"/>
              <a:t>Casey </a:t>
            </a:r>
            <a:r>
              <a:rPr lang="en-US" sz="1200" dirty="0" err="1"/>
              <a:t>Foulds</a:t>
            </a:r>
            <a:r>
              <a:rPr lang="en-US" sz="1200" dirty="0"/>
              <a:t> (</a:t>
            </a:r>
            <a:r>
              <a:rPr lang="en-US" sz="1200" dirty="0" err="1"/>
              <a:t>uTD</a:t>
            </a:r>
            <a:r>
              <a:rPr lang="en-US" sz="1200" dirty="0"/>
              <a:t>)</a:t>
            </a:r>
          </a:p>
          <a:p>
            <a:endParaRPr lang="en-US" sz="1200" dirty="0"/>
          </a:p>
          <a:p>
            <a:r>
              <a:rPr lang="en-US" sz="1200" dirty="0" err="1">
                <a:solidFill>
                  <a:srgbClr val="FF0000"/>
                </a:solidFill>
              </a:rPr>
              <a:t>OFCnet</a:t>
            </a:r>
            <a:r>
              <a:rPr lang="en-US" sz="1200" dirty="0">
                <a:solidFill>
                  <a:srgbClr val="FF0000"/>
                </a:solidFill>
              </a:rPr>
              <a:t> Workshop, </a:t>
            </a:r>
            <a:r>
              <a:rPr lang="en-US" sz="1200" dirty="0" err="1">
                <a:solidFill>
                  <a:srgbClr val="FF0000"/>
                </a:solidFill>
              </a:rPr>
              <a:t>BoF</a:t>
            </a:r>
            <a:endParaRPr lang="en-US" sz="1200" dirty="0">
              <a:solidFill>
                <a:srgbClr val="FF0000"/>
              </a:solidFill>
            </a:endParaRPr>
          </a:p>
          <a:p>
            <a:r>
              <a:rPr lang="en-US" sz="1200" dirty="0"/>
              <a:t>Cees de Laat (Team Lead) UVA</a:t>
            </a:r>
          </a:p>
          <a:p>
            <a:r>
              <a:rPr lang="en-GB" sz="12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Reza </a:t>
            </a:r>
            <a:r>
              <a:rPr lang="en-GB" sz="1200" u="none" strike="noStrike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Nejabati</a:t>
            </a:r>
            <a:r>
              <a:rPr lang="en-GB" sz="12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en-GB" sz="12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Andrew Lord</a:t>
            </a:r>
          </a:p>
          <a:p>
            <a:r>
              <a:rPr lang="en-GB" sz="12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Gwen Amice (Co-Team Lead), EXFO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>
                <a:solidFill>
                  <a:srgbClr val="FF0000"/>
                </a:solidFill>
              </a:rPr>
              <a:t>Short Course</a:t>
            </a:r>
          </a:p>
          <a:p>
            <a:r>
              <a:rPr lang="en-US" sz="1200" dirty="0"/>
              <a:t>Gwen Amice (EXFO)</a:t>
            </a:r>
          </a:p>
          <a:p>
            <a:r>
              <a:rPr lang="en-US" sz="1200" dirty="0"/>
              <a:t>Christine Tremblay (ETS)</a:t>
            </a:r>
          </a:p>
          <a:p>
            <a:endParaRPr lang="en-US" sz="1200" dirty="0">
              <a:solidFill>
                <a:srgbClr val="FF0000"/>
              </a:solidFill>
            </a:endParaRPr>
          </a:p>
          <a:p>
            <a:r>
              <a:rPr lang="en-US" sz="1200" dirty="0">
                <a:solidFill>
                  <a:srgbClr val="FF0000"/>
                </a:solidFill>
              </a:rPr>
              <a:t>Panel Preparation</a:t>
            </a:r>
          </a:p>
          <a:p>
            <a:r>
              <a:rPr lang="en-US" sz="1200" dirty="0"/>
              <a:t>Casey </a:t>
            </a:r>
            <a:r>
              <a:rPr lang="en-US" sz="1200" dirty="0" err="1"/>
              <a:t>Foulds</a:t>
            </a:r>
            <a:r>
              <a:rPr lang="en-US" sz="1200" dirty="0"/>
              <a:t> (</a:t>
            </a:r>
            <a:r>
              <a:rPr lang="en-US" sz="1200" dirty="0" err="1"/>
              <a:t>uTD</a:t>
            </a:r>
            <a:r>
              <a:rPr lang="en-US" sz="1200" dirty="0"/>
              <a:t>)</a:t>
            </a:r>
          </a:p>
          <a:p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9DD9D2-7C3C-6818-18FB-F7DEF75841C6}"/>
              </a:ext>
            </a:extLst>
          </p:cNvPr>
          <p:cNvSpPr txBox="1"/>
          <p:nvPr/>
        </p:nvSpPr>
        <p:spPr>
          <a:xfrm>
            <a:off x="5677792" y="690523"/>
            <a:ext cx="4423006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Network Build and Vendor </a:t>
            </a:r>
            <a:r>
              <a:rPr lang="en-US" sz="1200" dirty="0" err="1">
                <a:solidFill>
                  <a:srgbClr val="FF0000"/>
                </a:solidFill>
              </a:rPr>
              <a:t>Reachout</a:t>
            </a:r>
            <a:endParaRPr lang="en-US" sz="1200" dirty="0">
              <a:solidFill>
                <a:srgbClr val="FF0000"/>
              </a:solidFill>
            </a:endParaRPr>
          </a:p>
          <a:p>
            <a:r>
              <a:rPr lang="en-US" sz="1200" dirty="0"/>
              <a:t>Management team +</a:t>
            </a:r>
          </a:p>
          <a:p>
            <a:r>
              <a:rPr lang="en-US" sz="1200" dirty="0"/>
              <a:t>Tunde </a:t>
            </a:r>
            <a:r>
              <a:rPr lang="en-US" sz="1200" dirty="0" err="1"/>
              <a:t>Sanda</a:t>
            </a:r>
            <a:r>
              <a:rPr lang="en-US" sz="1200" dirty="0"/>
              <a:t> CENIC</a:t>
            </a:r>
          </a:p>
          <a:p>
            <a:r>
              <a:rPr lang="en-US" sz="1200" dirty="0"/>
              <a:t>2 CENIC Engineers</a:t>
            </a:r>
          </a:p>
          <a:p>
            <a:r>
              <a:rPr lang="en-US" sz="1200" dirty="0"/>
              <a:t>Mike Blodgett </a:t>
            </a:r>
            <a:r>
              <a:rPr lang="en-US" sz="1200" dirty="0" err="1"/>
              <a:t>Esnet</a:t>
            </a:r>
            <a:endParaRPr lang="en-US" sz="1200" dirty="0"/>
          </a:p>
          <a:p>
            <a:r>
              <a:rPr lang="en-US" sz="1200" dirty="0"/>
              <a:t>Jo-Ann Bender (Internet2)</a:t>
            </a:r>
          </a:p>
          <a:p>
            <a:r>
              <a:rPr lang="en-US" sz="1200" dirty="0"/>
              <a:t>Scotty </a:t>
            </a:r>
            <a:r>
              <a:rPr lang="en-US" sz="1200" dirty="0" err="1"/>
              <a:t>Stracken</a:t>
            </a:r>
            <a:r>
              <a:rPr lang="en-US" sz="1200" dirty="0"/>
              <a:t> (NSHE)</a:t>
            </a:r>
          </a:p>
          <a:p>
            <a:r>
              <a:rPr lang="en-US" sz="1200" dirty="0"/>
              <a:t>Chris </a:t>
            </a:r>
            <a:r>
              <a:rPr lang="en-US" sz="1200" dirty="0" err="1"/>
              <a:t>Skaar</a:t>
            </a:r>
            <a:r>
              <a:rPr lang="en-US" sz="1200" dirty="0"/>
              <a:t> (University of Illinois)</a:t>
            </a:r>
          </a:p>
          <a:p>
            <a:endParaRPr lang="en-US" sz="1200" dirty="0"/>
          </a:p>
          <a:p>
            <a:r>
              <a:rPr lang="en-US" sz="1200" dirty="0">
                <a:solidFill>
                  <a:srgbClr val="FF0000"/>
                </a:solidFill>
              </a:rPr>
              <a:t>Demonstrations organization</a:t>
            </a:r>
          </a:p>
          <a:p>
            <a:r>
              <a:rPr lang="en-US" sz="1200" dirty="0"/>
              <a:t>Carl Williams (co-Team lead) CJW Quantum Consulting</a:t>
            </a:r>
          </a:p>
          <a:p>
            <a:r>
              <a:rPr lang="en-US" sz="1200" dirty="0"/>
              <a:t>Chris Tracy (co-team Lead) </a:t>
            </a:r>
            <a:r>
              <a:rPr lang="en-US" sz="1200" dirty="0" err="1"/>
              <a:t>Esnet</a:t>
            </a:r>
            <a:endParaRPr lang="en-US" sz="1200" dirty="0"/>
          </a:p>
          <a:p>
            <a:r>
              <a:rPr lang="en-US" sz="1200" dirty="0"/>
              <a:t>Sergey Ten or Peter Wigley (Corning)</a:t>
            </a:r>
          </a:p>
          <a:p>
            <a:endParaRPr lang="en-US" sz="1200" dirty="0"/>
          </a:p>
          <a:p>
            <a:r>
              <a:rPr lang="en-US" sz="1200" dirty="0">
                <a:solidFill>
                  <a:srgbClr val="FF0000"/>
                </a:solidFill>
              </a:rPr>
              <a:t>Security, Analytics and Measurements:</a:t>
            </a:r>
            <a:endParaRPr lang="en-US" sz="1200" dirty="0"/>
          </a:p>
          <a:p>
            <a:r>
              <a:rPr lang="en-US" sz="1200" i="1" dirty="0"/>
              <a:t>JP </a:t>
            </a:r>
            <a:r>
              <a:rPr lang="en-US" sz="1200" i="1" dirty="0" err="1"/>
              <a:t>Velders</a:t>
            </a:r>
            <a:r>
              <a:rPr lang="en-US" sz="1200" i="1" dirty="0"/>
              <a:t> (UVA) </a:t>
            </a:r>
            <a:r>
              <a:rPr lang="en-US" sz="1200" dirty="0"/>
              <a:t>(co-Team lead) </a:t>
            </a:r>
            <a:endParaRPr lang="en-US" sz="1200" i="1" dirty="0"/>
          </a:p>
          <a:p>
            <a:r>
              <a:rPr lang="en-US" sz="1200" dirty="0"/>
              <a:t>Gwenn Amice EXFO</a:t>
            </a:r>
          </a:p>
          <a:p>
            <a:r>
              <a:rPr lang="en-US" sz="1200" dirty="0"/>
              <a:t>Gauravdeep </a:t>
            </a:r>
            <a:r>
              <a:rPr lang="en-US" sz="1200" dirty="0" err="1"/>
              <a:t>Shami</a:t>
            </a:r>
            <a:r>
              <a:rPr lang="en-US" sz="1200" dirty="0"/>
              <a:t> Ciena (Data Lake project) (co-Team lead) </a:t>
            </a:r>
          </a:p>
          <a:p>
            <a:r>
              <a:rPr lang="en-US" sz="1200" dirty="0"/>
              <a:t>Danial Ebling (UETN)</a:t>
            </a:r>
          </a:p>
          <a:p>
            <a:r>
              <a:rPr lang="en-US" sz="1200" dirty="0"/>
              <a:t>Tom Hutton (SDSC)</a:t>
            </a:r>
          </a:p>
          <a:p>
            <a:r>
              <a:rPr lang="en-US" sz="1200" dirty="0"/>
              <a:t>Mariam Kiran (ORNL)</a:t>
            </a:r>
          </a:p>
          <a:p>
            <a:endParaRPr lang="en-US" sz="1200" dirty="0"/>
          </a:p>
          <a:p>
            <a:r>
              <a:rPr lang="en-US" sz="1200" dirty="0">
                <a:solidFill>
                  <a:srgbClr val="FF0000"/>
                </a:solidFill>
              </a:rPr>
              <a:t>Communications and Signage</a:t>
            </a:r>
          </a:p>
          <a:p>
            <a:r>
              <a:rPr lang="en-US" sz="1200" dirty="0"/>
              <a:t>Jennifer </a:t>
            </a:r>
            <a:r>
              <a:rPr lang="en-US" sz="1200" dirty="0" err="1"/>
              <a:t>Inglisa</a:t>
            </a:r>
            <a:r>
              <a:rPr lang="en-US" sz="1200" dirty="0"/>
              <a:t> (Optica) (Team lead) </a:t>
            </a:r>
          </a:p>
          <a:p>
            <a:r>
              <a:rPr lang="en-US" sz="1200" dirty="0"/>
              <a:t>Beth Harrington (Optica)</a:t>
            </a:r>
          </a:p>
          <a:p>
            <a:r>
              <a:rPr lang="en-US" sz="1200" dirty="0"/>
              <a:t>Ashley Collier (Optica)</a:t>
            </a:r>
          </a:p>
          <a:p>
            <a:r>
              <a:rPr lang="en-US" sz="1200" dirty="0"/>
              <a:t>Colleen Morrison (Optica)</a:t>
            </a:r>
          </a:p>
          <a:p>
            <a:r>
              <a:rPr lang="en-US" sz="1200" dirty="0"/>
              <a:t>Eve </a:t>
            </a:r>
            <a:r>
              <a:rPr lang="en-US" sz="1200" dirty="0" err="1"/>
              <a:t>Griliches</a:t>
            </a:r>
            <a:r>
              <a:rPr lang="en-US" sz="1200" dirty="0"/>
              <a:t> (Cisco)</a:t>
            </a:r>
          </a:p>
          <a:p>
            <a:r>
              <a:rPr lang="en-US" sz="1200" dirty="0"/>
              <a:t>Dave Brown (Nokia)</a:t>
            </a:r>
          </a:p>
          <a:p>
            <a:r>
              <a:rPr lang="en-US" sz="1200" dirty="0"/>
              <a:t>Rodney Wilson (Ciena)</a:t>
            </a:r>
          </a:p>
        </p:txBody>
      </p:sp>
    </p:spTree>
    <p:extLst>
      <p:ext uri="{BB962C8B-B14F-4D97-AF65-F5344CB8AC3E}">
        <p14:creationId xmlns:p14="http://schemas.microsoft.com/office/powerpoint/2010/main" val="5285371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3ED4113-8BCA-3A06-3C21-F63DACD2F615}"/>
              </a:ext>
            </a:extLst>
          </p:cNvPr>
          <p:cNvGrpSpPr/>
          <p:nvPr/>
        </p:nvGrpSpPr>
        <p:grpSpPr>
          <a:xfrm>
            <a:off x="-1" y="0"/>
            <a:ext cx="10512426" cy="6858000"/>
            <a:chOff x="-1" y="-1"/>
            <a:chExt cx="10512426" cy="685799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367790-7EB1-5CB9-A297-7E66051B54E0}"/>
                </a:ext>
              </a:extLst>
            </p:cNvPr>
            <p:cNvSpPr/>
            <p:nvPr/>
          </p:nvSpPr>
          <p:spPr>
            <a:xfrm>
              <a:off x="0" y="-1"/>
              <a:ext cx="10290875" cy="685799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F6D3D64-E9BF-2708-675B-D40E9C38F31E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0512425" cy="7524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b="1" dirty="0">
                  <a:solidFill>
                    <a:schemeClr val="bg1"/>
                  </a:solidFill>
                </a:rPr>
                <a:t>Program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 descr="A black and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692847B1-242D-5C7A-1866-01FC69D99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926757"/>
              <a:ext cx="10303601" cy="5807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68215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1109664" y="3011559"/>
            <a:ext cx="9972674" cy="1792224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2400" dirty="0"/>
              <a:t>P. Ben Dixon – MIT Lincoln Laboratory</a:t>
            </a:r>
          </a:p>
          <a:p>
            <a:pPr marL="0" indent="0" algn="ctr">
              <a:buNone/>
            </a:pPr>
            <a:r>
              <a:rPr lang="en-US" sz="2400" dirty="0"/>
              <a:t>Presented at OFC Conference 2024</a:t>
            </a:r>
          </a:p>
          <a:p>
            <a:pPr marL="0" indent="0" algn="ctr">
              <a:buNone/>
            </a:pPr>
            <a:r>
              <a:rPr lang="en-US" sz="2400" dirty="0"/>
              <a:t>24 March 2024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109664" y="1385455"/>
            <a:ext cx="9972674" cy="1294671"/>
          </a:xfrm>
        </p:spPr>
        <p:txBody>
          <a:bodyPr/>
          <a:lstStyle/>
          <a:p>
            <a:r>
              <a:rPr lang="en-US" dirty="0"/>
              <a:t>Boston Area Quantum Network Testbed Development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4C2A25-C5ED-4CFA-B045-0B28B6EAF7EB}"/>
              </a:ext>
            </a:extLst>
          </p:cNvPr>
          <p:cNvSpPr/>
          <p:nvPr/>
        </p:nvSpPr>
        <p:spPr>
          <a:xfrm>
            <a:off x="1588" y="5614610"/>
            <a:ext cx="5951974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DISTRIBUTION STATEMENT A. Approved for public release. Distribution is unlimited.</a:t>
            </a:r>
            <a:br>
              <a:rPr lang="en-US" sz="800" dirty="0">
                <a:solidFill>
                  <a:srgbClr val="000000"/>
                </a:solidFill>
                <a:latin typeface="Arial"/>
              </a:rPr>
            </a:br>
            <a:r>
              <a:rPr lang="en-US" sz="800" dirty="0">
                <a:solidFill>
                  <a:srgbClr val="000000"/>
                </a:solidFill>
                <a:latin typeface="Arial"/>
              </a:rPr>
              <a:t>This material is based upon work supported by the National Reconnaissance Office under Air Force Contract No. FA8702-15-D-0001. Any opinions, findings, conclusions or recommendations expressed in this material are those of the author(s) and do not necessarily reflect the views of the National Reconnaissance Office.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D62A5-E20B-4690-9411-3546965643A3}"/>
              </a:ext>
            </a:extLst>
          </p:cNvPr>
          <p:cNvSpPr/>
          <p:nvPr/>
        </p:nvSpPr>
        <p:spPr>
          <a:xfrm>
            <a:off x="6241615" y="5614609"/>
            <a:ext cx="5951974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© 2024 Massachusetts Institute of Technology.</a:t>
            </a:r>
            <a:br>
              <a:rPr lang="en-US" sz="800" dirty="0">
                <a:solidFill>
                  <a:srgbClr val="000000"/>
                </a:solidFill>
                <a:latin typeface="Arial"/>
              </a:rPr>
            </a:br>
            <a:r>
              <a:rPr lang="en-US" sz="800" dirty="0">
                <a:solidFill>
                  <a:srgbClr val="000000"/>
                </a:solidFill>
                <a:latin typeface="Arial"/>
              </a:rPr>
              <a:t>Delivered to the U.S. Government with Unlimited Rights, as defined in DFARS Part 252.227-7013 or 7014 (Feb 2014). Notwithstanding any copyright notice, U.S. Government rights in this work are defined by DFARS 252.227-7013 or DFARS 252.227-7014 as detailed above. Use of this work other than as specifically authorized by the U.S. Government may violate any copyrights that exist in this work.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A779C0-06E2-464B-B1A9-DDEB69AB7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Boston-Area Quantum Networking Testbed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807FCE5-96E4-4314-A783-8285DD490801}"/>
              </a:ext>
            </a:extLst>
          </p:cNvPr>
          <p:cNvSpPr/>
          <p:nvPr/>
        </p:nvSpPr>
        <p:spPr>
          <a:xfrm>
            <a:off x="753832" y="2442190"/>
            <a:ext cx="4434528" cy="177859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en-US" b="1" kern="120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52D225C-272E-4261-BFE9-0B67F8DC7FE0}"/>
              </a:ext>
            </a:extLst>
          </p:cNvPr>
          <p:cNvGrpSpPr/>
          <p:nvPr/>
        </p:nvGrpSpPr>
        <p:grpSpPr>
          <a:xfrm>
            <a:off x="2441670" y="2664555"/>
            <a:ext cx="2700325" cy="1417384"/>
            <a:chOff x="7459299" y="3023624"/>
            <a:chExt cx="4067771" cy="2135148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3493945-079C-4181-B909-78B8D0278C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468" b="9708"/>
            <a:stretch/>
          </p:blipFill>
          <p:spPr>
            <a:xfrm>
              <a:off x="7752925" y="3023624"/>
              <a:ext cx="3774145" cy="2135148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0E2F2AD-3F3D-4772-8358-9369C0FE4428}"/>
                </a:ext>
              </a:extLst>
            </p:cNvPr>
            <p:cNvSpPr/>
            <p:nvPr/>
          </p:nvSpPr>
          <p:spPr>
            <a:xfrm>
              <a:off x="7652906" y="3059978"/>
              <a:ext cx="472710" cy="529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endParaRPr lang="en-US" sz="135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3935618-2705-41E7-9B5E-B1BABFC80311}"/>
                </a:ext>
              </a:extLst>
            </p:cNvPr>
            <p:cNvSpPr/>
            <p:nvPr/>
          </p:nvSpPr>
          <p:spPr>
            <a:xfrm>
              <a:off x="7459299" y="3748968"/>
              <a:ext cx="398826" cy="432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endParaRPr lang="en-US" sz="1350" kern="120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55" name="Oval 54">
            <a:extLst>
              <a:ext uri="{FF2B5EF4-FFF2-40B4-BE49-F238E27FC236}">
                <a16:creationId xmlns:a16="http://schemas.microsoft.com/office/drawing/2014/main" id="{59A5A9AC-4FC9-4796-BB53-248380AFE0D4}"/>
              </a:ext>
            </a:extLst>
          </p:cNvPr>
          <p:cNvSpPr/>
          <p:nvPr/>
        </p:nvSpPr>
        <p:spPr>
          <a:xfrm>
            <a:off x="4014918" y="3396225"/>
            <a:ext cx="707554" cy="6494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892207B-86CF-4405-8028-BFFEB0F93857}"/>
              </a:ext>
            </a:extLst>
          </p:cNvPr>
          <p:cNvGrpSpPr/>
          <p:nvPr/>
        </p:nvGrpSpPr>
        <p:grpSpPr>
          <a:xfrm>
            <a:off x="1113435" y="3043673"/>
            <a:ext cx="2181323" cy="107149"/>
            <a:chOff x="5905698" y="3459734"/>
            <a:chExt cx="3714552" cy="132234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D46B2E4-C79A-49A4-8087-052CE54504B4}"/>
                </a:ext>
              </a:extLst>
            </p:cNvPr>
            <p:cNvSpPr/>
            <p:nvPr/>
          </p:nvSpPr>
          <p:spPr>
            <a:xfrm>
              <a:off x="5905698" y="3459734"/>
              <a:ext cx="2711450" cy="13223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endParaRPr lang="en-US" sz="135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5850C75A-B391-4F00-B073-12DC78A48604}"/>
                </a:ext>
              </a:extLst>
            </p:cNvPr>
            <p:cNvSpPr/>
            <p:nvPr/>
          </p:nvSpPr>
          <p:spPr>
            <a:xfrm rot="5400000">
              <a:off x="9051158" y="3019178"/>
              <a:ext cx="128533" cy="1009650"/>
            </a:xfrm>
            <a:prstGeom prst="triangle">
              <a:avLst>
                <a:gd name="adj" fmla="val 0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endParaRPr lang="en-US" sz="1350" kern="120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47D0D8-B83A-4040-BECA-51D4E9EA6180}"/>
              </a:ext>
            </a:extLst>
          </p:cNvPr>
          <p:cNvGrpSpPr/>
          <p:nvPr/>
        </p:nvGrpSpPr>
        <p:grpSpPr>
          <a:xfrm>
            <a:off x="1939777" y="3104017"/>
            <a:ext cx="1170899" cy="1021381"/>
            <a:chOff x="8266150" y="1770642"/>
            <a:chExt cx="1561199" cy="1361842"/>
          </a:xfrm>
        </p:grpSpPr>
        <p:sp>
          <p:nvSpPr>
            <p:cNvPr id="100" name="Arc 99">
              <a:extLst>
                <a:ext uri="{FF2B5EF4-FFF2-40B4-BE49-F238E27FC236}">
                  <a16:creationId xmlns:a16="http://schemas.microsoft.com/office/drawing/2014/main" id="{875DDA99-3257-49FE-852F-C3A2ED93DB01}"/>
                </a:ext>
              </a:extLst>
            </p:cNvPr>
            <p:cNvSpPr/>
            <p:nvPr/>
          </p:nvSpPr>
          <p:spPr>
            <a:xfrm rot="16200000">
              <a:off x="8465507" y="1770642"/>
              <a:ext cx="1361842" cy="1361842"/>
            </a:xfrm>
            <a:prstGeom prst="arc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buClrTx/>
              </a:pPr>
              <a:endParaRPr lang="en-US" sz="1350" kern="120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19C145A6-74E8-483A-82E2-6A95F286BB3A}"/>
                </a:ext>
              </a:extLst>
            </p:cNvPr>
            <p:cNvCxnSpPr>
              <a:cxnSpLocks/>
              <a:stCxn id="100" idx="0"/>
              <a:endCxn id="106" idx="2"/>
            </p:cNvCxnSpPr>
            <p:nvPr/>
          </p:nvCxnSpPr>
          <p:spPr>
            <a:xfrm>
              <a:off x="8465508" y="2451565"/>
              <a:ext cx="3420" cy="280484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6" name="Chord 105">
              <a:extLst>
                <a:ext uri="{FF2B5EF4-FFF2-40B4-BE49-F238E27FC236}">
                  <a16:creationId xmlns:a16="http://schemas.microsoft.com/office/drawing/2014/main" id="{CDC08239-4C9C-40E8-AA79-4631D799B5AE}"/>
                </a:ext>
              </a:extLst>
            </p:cNvPr>
            <p:cNvSpPr/>
            <p:nvPr/>
          </p:nvSpPr>
          <p:spPr>
            <a:xfrm rot="17558478">
              <a:off x="8266151" y="2606988"/>
              <a:ext cx="405173" cy="405175"/>
            </a:xfrm>
            <a:prstGeom prst="chord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</a:pPr>
              <a:endParaRPr lang="en-US" sz="3000" kern="12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pic>
        <p:nvPicPr>
          <p:cNvPr id="107" name="Picture 106">
            <a:extLst>
              <a:ext uri="{FF2B5EF4-FFF2-40B4-BE49-F238E27FC236}">
                <a16:creationId xmlns:a16="http://schemas.microsoft.com/office/drawing/2014/main" id="{4EDB969B-CA5A-41CF-903C-13947A22DA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74" t="6436" r="5307" b="3319"/>
          <a:stretch/>
        </p:blipFill>
        <p:spPr>
          <a:xfrm>
            <a:off x="4097025" y="3465028"/>
            <a:ext cx="515774" cy="547352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0E1F95AB-8F77-4C25-A2C6-3D56A0D7F4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795" y="2765624"/>
            <a:ext cx="347050" cy="622256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C5DF2D7D-1659-4959-9E62-FADE3FF0034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795" y="2768804"/>
            <a:ext cx="347050" cy="622256"/>
          </a:xfrm>
          <a:prstGeom prst="rect">
            <a:avLst/>
          </a:prstGeom>
        </p:spPr>
      </p:pic>
      <p:grpSp>
        <p:nvGrpSpPr>
          <p:cNvPr id="110" name="Group 109">
            <a:extLst>
              <a:ext uri="{FF2B5EF4-FFF2-40B4-BE49-F238E27FC236}">
                <a16:creationId xmlns:a16="http://schemas.microsoft.com/office/drawing/2014/main" id="{A6FD90E7-947C-4069-B40E-C73D022D778E}"/>
              </a:ext>
            </a:extLst>
          </p:cNvPr>
          <p:cNvGrpSpPr/>
          <p:nvPr/>
        </p:nvGrpSpPr>
        <p:grpSpPr>
          <a:xfrm rot="19221257">
            <a:off x="3736718" y="3782003"/>
            <a:ext cx="215802" cy="261119"/>
            <a:chOff x="5389996" y="4648296"/>
            <a:chExt cx="359763" cy="435311"/>
          </a:xfrm>
          <a:solidFill>
            <a:srgbClr val="C00000"/>
          </a:solidFill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DE0156FD-A84C-46C2-AA0E-3AA7D3C7D436}"/>
                </a:ext>
              </a:extLst>
            </p:cNvPr>
            <p:cNvSpPr/>
            <p:nvPr/>
          </p:nvSpPr>
          <p:spPr>
            <a:xfrm>
              <a:off x="5414714" y="4773350"/>
              <a:ext cx="256401" cy="256400"/>
            </a:xfrm>
            <a:prstGeom prst="ellips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endParaRPr lang="en-US" sz="3600" kern="120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2E09C3C2-75FA-493E-9D47-B1DE0011564F}"/>
                </a:ext>
              </a:extLst>
            </p:cNvPr>
            <p:cNvCxnSpPr/>
            <p:nvPr/>
          </p:nvCxnSpPr>
          <p:spPr>
            <a:xfrm flipV="1">
              <a:off x="5389996" y="4648296"/>
              <a:ext cx="359763" cy="435311"/>
            </a:xfrm>
            <a:prstGeom prst="straightConnector1">
              <a:avLst/>
            </a:prstGeom>
            <a:grpFill/>
            <a:ln w="38100">
              <a:solidFill>
                <a:srgbClr val="C00000"/>
              </a:solidFill>
              <a:tailEnd type="triangle" w="med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F7EC6B92-CCE8-4416-B87B-978094E5AFEC}"/>
              </a:ext>
            </a:extLst>
          </p:cNvPr>
          <p:cNvSpPr txBox="1"/>
          <p:nvPr/>
        </p:nvSpPr>
        <p:spPr>
          <a:xfrm>
            <a:off x="2193419" y="3779394"/>
            <a:ext cx="1549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900" kern="1200" dirty="0">
                <a:ea typeface="+mn-ea"/>
                <a:cs typeface="+mn-cs"/>
              </a:rPr>
              <a:t>Interferometric Qubit Capture Heralding System 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9A200BF-6195-46B9-AD25-D38D1D7254BB}"/>
              </a:ext>
            </a:extLst>
          </p:cNvPr>
          <p:cNvSpPr txBox="1"/>
          <p:nvPr/>
        </p:nvSpPr>
        <p:spPr>
          <a:xfrm>
            <a:off x="1048430" y="2647803"/>
            <a:ext cx="9736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900" kern="1200" dirty="0">
                <a:ea typeface="+mn-ea"/>
                <a:cs typeface="+mn-cs"/>
              </a:rPr>
              <a:t>Input Photonic Qubit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4F39ADC1-D7E5-483E-84B5-53E757EA9414}"/>
              </a:ext>
            </a:extLst>
          </p:cNvPr>
          <p:cNvSpPr txBox="1"/>
          <p:nvPr/>
        </p:nvSpPr>
        <p:spPr>
          <a:xfrm>
            <a:off x="3313626" y="2503115"/>
            <a:ext cx="181719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900" kern="1200" dirty="0">
                <a:ea typeface="+mn-ea"/>
                <a:cs typeface="+mn-cs"/>
              </a:rPr>
              <a:t>Color-center in Resonant Cavity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B8DAF0ED-DD6C-4829-ABD2-17E196664DF1}"/>
              </a:ext>
            </a:extLst>
          </p:cNvPr>
          <p:cNvSpPr/>
          <p:nvPr/>
        </p:nvSpPr>
        <p:spPr>
          <a:xfrm>
            <a:off x="4060707" y="2736780"/>
            <a:ext cx="585133" cy="13638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en-US" b="1" kern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Content Placeholder 1">
            <a:extLst>
              <a:ext uri="{FF2B5EF4-FFF2-40B4-BE49-F238E27FC236}">
                <a16:creationId xmlns:a16="http://schemas.microsoft.com/office/drawing/2014/main" id="{ACA294EE-63DA-4B7E-9B6D-BE034DCB724B}"/>
              </a:ext>
            </a:extLst>
          </p:cNvPr>
          <p:cNvSpPr txBox="1">
            <a:spLocks/>
          </p:cNvSpPr>
          <p:nvPr/>
        </p:nvSpPr>
        <p:spPr>
          <a:xfrm>
            <a:off x="3132547" y="1116272"/>
            <a:ext cx="8726424" cy="6514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190500" sx="102000" sy="102000" algn="ctr" rotWithShape="0">
              <a:prstClr val="black">
                <a:alpha val="25000"/>
              </a:prstClr>
            </a:outerShdw>
          </a:effectLst>
        </p:spPr>
        <p:txBody>
          <a:bodyPr anchor="ctr" anchorCtr="0"/>
          <a:lstStyle>
            <a:lvl1pPr marL="233363" indent="-233363" algn="l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 sz="2000" b="1">
                <a:latin typeface="Arial" pitchFamily="34" charset="0"/>
                <a:cs typeface="Arial" pitchFamily="34" charset="0"/>
              </a:defRPr>
            </a:lvl1pPr>
            <a:lvl2pPr marL="539750" indent="-255588" algn="l"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–"/>
              <a:defRPr sz="1800" b="1">
                <a:latin typeface="Arial" pitchFamily="34" charset="0"/>
                <a:cs typeface="Arial" pitchFamily="34" charset="0"/>
              </a:defRPr>
            </a:lvl2pPr>
            <a:lvl3pPr marL="757238" indent="-184150" algn="l"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Arial" pitchFamily="34" charset="0"/>
              <a:buChar char="•"/>
              <a:defRPr sz="1600" b="1">
                <a:latin typeface="Arial" pitchFamily="34" charset="0"/>
                <a:cs typeface="Arial" pitchFamily="34" charset="0"/>
              </a:defRPr>
            </a:lvl3pPr>
            <a:lvl4pPr marL="1033272" indent="0" algn="l"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400" b="1">
                <a:latin typeface="Arial" pitchFamily="34" charset="0"/>
                <a:cs typeface="Arial" pitchFamily="34" charset="0"/>
              </a:defRPr>
            </a:lvl4pPr>
            <a:lvl5pPr marL="1261872" indent="0" algn="l"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5000"/>
              <a:buFontTx/>
              <a:buNone/>
              <a:defRPr sz="1200" b="1">
                <a:latin typeface="Arial" pitchFamily="34" charset="0"/>
                <a:cs typeface="Arial" pitchFamily="34" charset="0"/>
              </a:defRPr>
            </a:lvl5pPr>
            <a:lvl6pPr marL="1147763" indent="0" algn="l" eaLnBrk="1" hangingPunct="1">
              <a:spcBef>
                <a:spcPts val="600"/>
              </a:spcBef>
              <a:buFont typeface="Arial" pitchFamily="34" charset="0"/>
              <a:buChar char="•"/>
              <a:defRPr sz="1400" b="1">
                <a:latin typeface="Arial" pitchFamily="34" charset="0"/>
                <a:cs typeface="Arial" pitchFamily="34" charset="0"/>
              </a:defRPr>
            </a:lvl6pPr>
            <a:lvl7pPr marL="1319213" indent="-179388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200" b="1">
                <a:latin typeface="Arial" pitchFamily="34" charset="0"/>
                <a:cs typeface="Arial" pitchFamily="34" charset="0"/>
              </a:defRPr>
            </a:lvl7pPr>
          </a:lstStyle>
          <a:p>
            <a:pPr marL="627063" indent="0">
              <a:lnSpc>
                <a:spcPct val="100000"/>
              </a:lnSpc>
              <a:buClrTx/>
              <a:buNone/>
            </a:pPr>
            <a:r>
              <a:rPr lang="en-US" sz="1600" kern="1200" dirty="0">
                <a:ea typeface="+mn-ea"/>
              </a:rPr>
              <a:t>Develop capabilities to incorporate emerging quantum memory technologies into Boston-area fiber testbed  </a:t>
            </a:r>
            <a:endParaRPr lang="en-US" sz="1600" dirty="0">
              <a:solidFill>
                <a:sysClr val="windowText" lastClr="000000"/>
              </a:solidFill>
              <a:ea typeface="+mn-ea"/>
            </a:endParaRPr>
          </a:p>
        </p:txBody>
      </p:sp>
      <p:sp>
        <p:nvSpPr>
          <p:cNvPr id="143" name="Pentagon 8">
            <a:extLst>
              <a:ext uri="{FF2B5EF4-FFF2-40B4-BE49-F238E27FC236}">
                <a16:creationId xmlns:a16="http://schemas.microsoft.com/office/drawing/2014/main" id="{91864C73-BCA1-4261-BE6A-5D034986E9FA}"/>
              </a:ext>
            </a:extLst>
          </p:cNvPr>
          <p:cNvSpPr/>
          <p:nvPr/>
        </p:nvSpPr>
        <p:spPr>
          <a:xfrm>
            <a:off x="273192" y="1116272"/>
            <a:ext cx="3195014" cy="643452"/>
          </a:xfrm>
          <a:prstGeom prst="homePlate">
            <a:avLst>
              <a:gd name="adj" fmla="val 30193"/>
            </a:avLst>
          </a:prstGeom>
          <a:solidFill>
            <a:schemeClr val="accent5">
              <a:lumMod val="50000"/>
            </a:schemeClr>
          </a:solidFill>
          <a:ln w="12700">
            <a:solidFill>
              <a:schemeClr val="bg1"/>
            </a:solidFill>
          </a:ln>
          <a:effectLst>
            <a:outerShdw blurRad="1905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1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Quantum Network Testbed Goal</a:t>
            </a:r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1A059DBF-7AEF-4187-A02F-FA39BF52C0D1}"/>
              </a:ext>
            </a:extLst>
          </p:cNvPr>
          <p:cNvCxnSpPr/>
          <p:nvPr/>
        </p:nvCxnSpPr>
        <p:spPr>
          <a:xfrm>
            <a:off x="6096001" y="2016376"/>
            <a:ext cx="0" cy="332473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Content Placeholder 1">
            <a:extLst>
              <a:ext uri="{FF2B5EF4-FFF2-40B4-BE49-F238E27FC236}">
                <a16:creationId xmlns:a16="http://schemas.microsoft.com/office/drawing/2014/main" id="{124E055D-CBE0-414B-B7D2-90A46663E050}"/>
              </a:ext>
            </a:extLst>
          </p:cNvPr>
          <p:cNvSpPr txBox="1">
            <a:spLocks/>
          </p:cNvSpPr>
          <p:nvPr/>
        </p:nvSpPr>
        <p:spPr>
          <a:xfrm>
            <a:off x="398373" y="4487600"/>
            <a:ext cx="5509497" cy="1553701"/>
          </a:xfrm>
          <a:prstGeom prst="rect">
            <a:avLst/>
          </a:prstGeom>
        </p:spPr>
        <p:txBody>
          <a:bodyPr/>
          <a:lstStyle>
            <a:lvl1pPr marL="233363" indent="-233363" algn="l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 sz="2000" b="1">
                <a:latin typeface="Arial" pitchFamily="34" charset="0"/>
                <a:cs typeface="Arial" pitchFamily="34" charset="0"/>
              </a:defRPr>
            </a:lvl1pPr>
            <a:lvl2pPr marL="539750" indent="-255588" algn="l"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–"/>
              <a:defRPr sz="1800" b="1">
                <a:latin typeface="Arial" pitchFamily="34" charset="0"/>
                <a:cs typeface="Arial" pitchFamily="34" charset="0"/>
              </a:defRPr>
            </a:lvl2pPr>
            <a:lvl3pPr marL="757238" indent="-184150" algn="l"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Arial" pitchFamily="34" charset="0"/>
              <a:buChar char="•"/>
              <a:defRPr sz="1600" b="1">
                <a:latin typeface="Arial" pitchFamily="34" charset="0"/>
                <a:cs typeface="Arial" pitchFamily="34" charset="0"/>
              </a:defRPr>
            </a:lvl3pPr>
            <a:lvl4pPr marL="1033272" indent="0" algn="l"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400" b="1">
                <a:latin typeface="Arial" pitchFamily="34" charset="0"/>
                <a:cs typeface="Arial" pitchFamily="34" charset="0"/>
              </a:defRPr>
            </a:lvl4pPr>
            <a:lvl5pPr marL="1261872" indent="0" algn="l"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5000"/>
              <a:buFontTx/>
              <a:buNone/>
              <a:defRPr sz="1200" b="1">
                <a:latin typeface="Arial" pitchFamily="34" charset="0"/>
                <a:cs typeface="Arial" pitchFamily="34" charset="0"/>
              </a:defRPr>
            </a:lvl5pPr>
            <a:lvl6pPr marL="1147763" indent="0" algn="l" eaLnBrk="1" hangingPunct="1">
              <a:spcBef>
                <a:spcPts val="600"/>
              </a:spcBef>
              <a:buFont typeface="Arial" pitchFamily="34" charset="0"/>
              <a:buChar char="•"/>
              <a:defRPr sz="1400" b="1">
                <a:latin typeface="Arial" pitchFamily="34" charset="0"/>
                <a:cs typeface="Arial" pitchFamily="34" charset="0"/>
              </a:defRPr>
            </a:lvl6pPr>
            <a:lvl7pPr marL="1319213" indent="-179388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200" b="1">
                <a:latin typeface="Arial" pitchFamily="34" charset="0"/>
                <a:cs typeface="Arial" pitchFamily="34" charset="0"/>
              </a:defRPr>
            </a:lvl7pPr>
          </a:lstStyle>
          <a:p>
            <a:pPr marL="0" indent="0">
              <a:spcBef>
                <a:spcPts val="600"/>
              </a:spcBef>
              <a:buClrTx/>
              <a:buNone/>
            </a:pPr>
            <a:r>
              <a:rPr lang="en-US" sz="1400" dirty="0">
                <a:solidFill>
                  <a:sysClr val="windowText" lastClr="000000"/>
                </a:solidFill>
                <a:ea typeface="+mn-ea"/>
              </a:rPr>
              <a:t>Quantum Memory Input Requirements for Photonic Qubits</a:t>
            </a:r>
          </a:p>
          <a:p>
            <a:pPr>
              <a:spcBef>
                <a:spcPts val="600"/>
              </a:spcBef>
              <a:buClrTx/>
            </a:pPr>
            <a:r>
              <a:rPr lang="en-US" sz="1400" dirty="0">
                <a:solidFill>
                  <a:sysClr val="windowText" lastClr="000000"/>
                </a:solidFill>
                <a:ea typeface="+mn-ea"/>
              </a:rPr>
              <a:t>Timing jitter: &lt;10 ns for low inter-symbol-interference </a:t>
            </a:r>
          </a:p>
          <a:p>
            <a:pPr>
              <a:spcBef>
                <a:spcPts val="600"/>
              </a:spcBef>
              <a:buClrTx/>
            </a:pPr>
            <a:r>
              <a:rPr lang="en-US" sz="1400" dirty="0">
                <a:solidFill>
                  <a:sysClr val="windowText" lastClr="000000"/>
                </a:solidFill>
                <a:ea typeface="+mn-ea"/>
              </a:rPr>
              <a:t>Polarization jitter: &lt;0.5 radian for high efficiency</a:t>
            </a:r>
          </a:p>
          <a:p>
            <a:pPr>
              <a:spcBef>
                <a:spcPts val="600"/>
              </a:spcBef>
              <a:buClrTx/>
            </a:pPr>
            <a:r>
              <a:rPr lang="en-US" sz="1400" dirty="0">
                <a:solidFill>
                  <a:sysClr val="windowText" lastClr="000000"/>
                </a:solidFill>
                <a:ea typeface="+mn-ea"/>
              </a:rPr>
              <a:t>Optical frequency noise: &lt;1 MHz for low error heralding</a:t>
            </a:r>
          </a:p>
          <a:p>
            <a:pPr>
              <a:spcBef>
                <a:spcPts val="600"/>
              </a:spcBef>
              <a:buClrTx/>
            </a:pPr>
            <a:r>
              <a:rPr lang="en-US" sz="1400" dirty="0">
                <a:solidFill>
                  <a:sysClr val="windowText" lastClr="000000"/>
                </a:solidFill>
                <a:ea typeface="+mn-ea"/>
              </a:rPr>
              <a:t>Flux: &lt;10 M photons per sec (-90 dBm) to avoid saturation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457554-6720-4F8D-A6E2-18579EB34682}"/>
              </a:ext>
            </a:extLst>
          </p:cNvPr>
          <p:cNvSpPr txBox="1"/>
          <p:nvPr/>
        </p:nvSpPr>
        <p:spPr>
          <a:xfrm>
            <a:off x="754115" y="1882064"/>
            <a:ext cx="4589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1600" b="1" kern="1200" dirty="0">
                <a:ea typeface="+mn-ea"/>
                <a:cs typeface="+mn-cs"/>
              </a:rPr>
              <a:t>Silicon Vacancy Quantum Memory System  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43D3D139-544E-4E91-9690-1719DC0F49B5}"/>
              </a:ext>
            </a:extLst>
          </p:cNvPr>
          <p:cNvSpPr txBox="1"/>
          <p:nvPr/>
        </p:nvSpPr>
        <p:spPr>
          <a:xfrm>
            <a:off x="6848528" y="1882064"/>
            <a:ext cx="4589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1600" b="1" kern="1200" dirty="0">
                <a:ea typeface="+mn-ea"/>
                <a:cs typeface="+mn-cs"/>
              </a:rPr>
              <a:t>Boston-area Quantum Network Testbed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A35FC7-BAD1-4535-8EE0-9961A80C0042}"/>
              </a:ext>
            </a:extLst>
          </p:cNvPr>
          <p:cNvGrpSpPr/>
          <p:nvPr/>
        </p:nvGrpSpPr>
        <p:grpSpPr>
          <a:xfrm>
            <a:off x="6722619" y="2220619"/>
            <a:ext cx="4756920" cy="2128636"/>
            <a:chOff x="6577850" y="2295849"/>
            <a:chExt cx="5234711" cy="2342439"/>
          </a:xfrm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6F190C13-3449-4387-AE27-06331B68A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7850" y="2295849"/>
              <a:ext cx="3452464" cy="2342438"/>
            </a:xfrm>
            <a:prstGeom prst="rect">
              <a:avLst/>
            </a:prstGeom>
          </p:spPr>
        </p:pic>
        <p:sp>
          <p:nvSpPr>
            <p:cNvPr id="149" name="Content Placeholder 1">
              <a:extLst>
                <a:ext uri="{FF2B5EF4-FFF2-40B4-BE49-F238E27FC236}">
                  <a16:creationId xmlns:a16="http://schemas.microsoft.com/office/drawing/2014/main" id="{3E387E7B-324F-42AA-B9D4-DD52AB5CDDEB}"/>
                </a:ext>
              </a:extLst>
            </p:cNvPr>
            <p:cNvSpPr txBox="1">
              <a:spLocks/>
            </p:cNvSpPr>
            <p:nvPr/>
          </p:nvSpPr>
          <p:spPr>
            <a:xfrm>
              <a:off x="10030315" y="2295850"/>
              <a:ext cx="1782246" cy="23424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anchor="ctr"/>
            <a:lstStyle>
              <a:lvl1pPr marL="233363" indent="-233363" algn="l" eaLnBrk="1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Font typeface="Arial" pitchFamily="34" charset="0"/>
                <a:buChar char="•"/>
                <a:defRPr sz="2000" b="1">
                  <a:latin typeface="Arial" pitchFamily="34" charset="0"/>
                  <a:cs typeface="Arial" pitchFamily="34" charset="0"/>
                </a:defRPr>
              </a:lvl1pPr>
              <a:lvl2pPr marL="539750" indent="-255588" algn="l" eaLnBrk="1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itchFamily="34" charset="0"/>
                <a:buChar char="–"/>
                <a:defRPr sz="1800" b="1">
                  <a:latin typeface="Arial" pitchFamily="34" charset="0"/>
                  <a:cs typeface="Arial" pitchFamily="34" charset="0"/>
                </a:defRPr>
              </a:lvl2pPr>
              <a:lvl3pPr marL="757238" indent="-184150" algn="l" eaLnBrk="1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SzPct val="90000"/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033272" indent="0" algn="l" eaLnBrk="1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Tx/>
                <a:buNone/>
                <a:defRPr sz="1400" b="1">
                  <a:latin typeface="Arial" pitchFamily="34" charset="0"/>
                  <a:cs typeface="Arial" pitchFamily="34" charset="0"/>
                </a:defRPr>
              </a:lvl4pPr>
              <a:lvl5pPr marL="1261872" indent="0" algn="l" eaLnBrk="1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SzPct val="85000"/>
                <a:buFontTx/>
                <a:buNone/>
                <a:defRPr sz="1200" b="1">
                  <a:latin typeface="Arial" pitchFamily="34" charset="0"/>
                  <a:cs typeface="Arial" pitchFamily="34" charset="0"/>
                </a:defRPr>
              </a:lvl5pPr>
              <a:lvl6pPr marL="1147763" indent="0" algn="l" eaLnBrk="1" hangingPunct="1">
                <a:spcBef>
                  <a:spcPts val="600"/>
                </a:spcBef>
                <a:buFont typeface="Arial" pitchFamily="34" charset="0"/>
                <a:buChar char="•"/>
                <a:defRPr sz="1400" b="1">
                  <a:latin typeface="Arial" pitchFamily="34" charset="0"/>
                  <a:cs typeface="Arial" pitchFamily="34" charset="0"/>
                </a:defRPr>
              </a:lvl6pPr>
              <a:lvl7pPr marL="1319213" indent="-179388" algn="l" eaLnBrk="1" hangingPunct="1">
                <a:lnSpc>
                  <a:spcPts val="2000"/>
                </a:lnSpc>
                <a:spcBef>
                  <a:spcPts val="300"/>
                </a:spcBef>
                <a:spcAft>
                  <a:spcPts val="600"/>
                </a:spcAft>
                <a:buFont typeface="Arial" pitchFamily="34" charset="0"/>
                <a:buChar char="•"/>
                <a:defRPr sz="1200" b="1">
                  <a:latin typeface="Arial" pitchFamily="34" charset="0"/>
                  <a:cs typeface="Arial" pitchFamily="34" charset="0"/>
                </a:defRPr>
              </a:lvl7pPr>
            </a:lstStyle>
            <a:p>
              <a:pPr>
                <a:spcBef>
                  <a:spcPts val="0"/>
                </a:spcBef>
                <a:spcAft>
                  <a:spcPts val="1200"/>
                </a:spcAft>
                <a:buClrTx/>
              </a:pPr>
              <a:r>
                <a:rPr lang="en-US" sz="1400" dirty="0">
                  <a:solidFill>
                    <a:sysClr val="windowText" lastClr="000000"/>
                  </a:solidFill>
                  <a:ea typeface="+mn-ea"/>
                </a:rPr>
                <a:t>Two optical fibers from LL to MIT and Harvard</a:t>
              </a:r>
            </a:p>
            <a:p>
              <a:pPr>
                <a:spcBef>
                  <a:spcPts val="0"/>
                </a:spcBef>
                <a:spcAft>
                  <a:spcPts val="1200"/>
                </a:spcAft>
                <a:buClrTx/>
              </a:pPr>
              <a:r>
                <a:rPr lang="en-US" sz="1400" dirty="0">
                  <a:solidFill>
                    <a:sysClr val="windowText" lastClr="000000"/>
                  </a:solidFill>
                  <a:ea typeface="+mn-ea"/>
                </a:rPr>
                <a:t>Dark telecom fiber links</a:t>
              </a:r>
            </a:p>
            <a:p>
              <a:pPr>
                <a:spcBef>
                  <a:spcPts val="0"/>
                </a:spcBef>
                <a:spcAft>
                  <a:spcPts val="1200"/>
                </a:spcAft>
                <a:buClrTx/>
              </a:pPr>
              <a:r>
                <a:rPr lang="en-US" sz="1400" dirty="0">
                  <a:solidFill>
                    <a:sysClr val="windowText" lastClr="000000"/>
                  </a:solidFill>
                  <a:ea typeface="+mn-ea"/>
                </a:rPr>
                <a:t>50 km optical path length</a:t>
              </a:r>
            </a:p>
          </p:txBody>
        </p:sp>
      </p:grpSp>
      <p:sp>
        <p:nvSpPr>
          <p:cNvPr id="150" name="Rectangle 149">
            <a:extLst>
              <a:ext uri="{FF2B5EF4-FFF2-40B4-BE49-F238E27FC236}">
                <a16:creationId xmlns:a16="http://schemas.microsoft.com/office/drawing/2014/main" id="{A576887F-F70E-4049-87B2-A9F4DC38B474}"/>
              </a:ext>
            </a:extLst>
          </p:cNvPr>
          <p:cNvSpPr/>
          <p:nvPr/>
        </p:nvSpPr>
        <p:spPr>
          <a:xfrm>
            <a:off x="6240343" y="4487599"/>
            <a:ext cx="5761938" cy="1826025"/>
          </a:xfrm>
          <a:prstGeom prst="rect">
            <a:avLst/>
          </a:prstGeom>
          <a:solidFill>
            <a:srgbClr val="D2DCF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buClrTx/>
            </a:pPr>
            <a:r>
              <a:rPr lang="en-US" b="1" dirty="0">
                <a:solidFill>
                  <a:sysClr val="windowText" lastClr="000000"/>
                </a:solidFill>
                <a:latin typeface="Arial"/>
              </a:rPr>
              <a:t>Testbed Development Effort</a:t>
            </a:r>
          </a:p>
          <a:p>
            <a:pPr marL="285750" indent="-285750"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ysClr val="windowText" lastClr="000000"/>
                </a:solidFill>
                <a:latin typeface="Arial"/>
              </a:rPr>
              <a:t>Characterize fiber-induced degradations</a:t>
            </a:r>
          </a:p>
          <a:p>
            <a:pPr marL="285750" indent="-285750"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ysClr val="windowText" lastClr="000000"/>
                </a:solidFill>
                <a:latin typeface="Arial"/>
              </a:rPr>
              <a:t>Design fiber compensation system that maintains photonic qubits an operates with -90 dBm noise floor</a:t>
            </a:r>
          </a:p>
          <a:p>
            <a:pPr marL="285750" indent="-285750"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ysClr val="windowText" lastClr="000000"/>
                </a:solidFill>
                <a:latin typeface="Arial"/>
              </a:rPr>
              <a:t>Test system by transmitting quantum states across compensated fiber and capturing them in quantum memory</a:t>
            </a:r>
          </a:p>
        </p:txBody>
      </p:sp>
    </p:spTree>
    <p:extLst>
      <p:ext uri="{BB962C8B-B14F-4D97-AF65-F5344CB8AC3E}">
        <p14:creationId xmlns:p14="http://schemas.microsoft.com/office/powerpoint/2010/main" val="28647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0.0007 L 0.22747 0.00533 L 0.13359 0.00116 L 0.10885 0.02014 L 0.09375 0.07431 C 0.09375 0.09792 0.09401 0.12153 0.09401 0.14514 C 0.09427 0.1706 0.09427 0.19653 0.09453 0.22223 " pathEditMode="relative" rAng="0" ptsTypes="AAAAAAA">
                                      <p:cBhvr>
                                        <p:cTn id="17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35651 0.0027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4C22F-4626-41BD-9F77-D298F7475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 Channel Characterization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FDC410-82B3-4929-B7B4-221785466E7A}"/>
              </a:ext>
            </a:extLst>
          </p:cNvPr>
          <p:cNvCxnSpPr>
            <a:cxnSpLocks/>
          </p:cNvCxnSpPr>
          <p:nvPr/>
        </p:nvCxnSpPr>
        <p:spPr>
          <a:xfrm>
            <a:off x="4064530" y="1080449"/>
            <a:ext cx="0" cy="414891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7836AC-92AF-42F2-B3DD-31AB03BAF670}"/>
              </a:ext>
            </a:extLst>
          </p:cNvPr>
          <p:cNvCxnSpPr>
            <a:cxnSpLocks/>
          </p:cNvCxnSpPr>
          <p:nvPr/>
        </p:nvCxnSpPr>
        <p:spPr>
          <a:xfrm>
            <a:off x="8127472" y="1080449"/>
            <a:ext cx="0" cy="414891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54D229F-0EC8-4AB5-A8F3-60B9AE461191}"/>
              </a:ext>
            </a:extLst>
          </p:cNvPr>
          <p:cNvSpPr txBox="1"/>
          <p:nvPr/>
        </p:nvSpPr>
        <p:spPr>
          <a:xfrm>
            <a:off x="259420" y="1006956"/>
            <a:ext cx="3469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b="1" kern="1200" dirty="0">
                <a:ea typeface="+mn-ea"/>
                <a:cs typeface="+mn-cs"/>
              </a:rPr>
              <a:t>Timing Drift</a:t>
            </a:r>
          </a:p>
          <a:p>
            <a:pPr algn="ctr">
              <a:buClrTx/>
            </a:pPr>
            <a:r>
              <a:rPr lang="en-US" sz="1200" b="1" kern="1200" dirty="0">
                <a:ea typeface="+mn-ea"/>
                <a:cs typeface="+mn-cs"/>
              </a:rPr>
              <a:t>Requirement: &lt;10 ns timing precision</a:t>
            </a:r>
            <a:endParaRPr lang="en-US" sz="1200" b="1" kern="1200" dirty="0">
              <a:solidFill>
                <a:srgbClr val="FF0000"/>
              </a:solidFill>
              <a:ea typeface="+mn-ea"/>
              <a:cs typeface="+mn-cs"/>
            </a:endParaRPr>
          </a:p>
          <a:p>
            <a:pPr algn="ctr">
              <a:buClrTx/>
            </a:pPr>
            <a:endParaRPr lang="en-US" b="1" kern="1200" dirty="0"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017B8E-BAEA-4128-9C00-DA0090B9E98F}"/>
              </a:ext>
            </a:extLst>
          </p:cNvPr>
          <p:cNvSpPr txBox="1"/>
          <p:nvPr/>
        </p:nvSpPr>
        <p:spPr>
          <a:xfrm>
            <a:off x="4285687" y="1006957"/>
            <a:ext cx="3583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b="1" kern="1200" dirty="0">
                <a:ea typeface="+mn-ea"/>
                <a:cs typeface="+mn-cs"/>
              </a:rPr>
              <a:t>Polarization Drift</a:t>
            </a:r>
          </a:p>
          <a:p>
            <a:pPr algn="ctr">
              <a:buClrTx/>
            </a:pPr>
            <a:r>
              <a:rPr lang="en-US" sz="1200" b="1" kern="1200" dirty="0">
                <a:ea typeface="+mn-ea"/>
                <a:cs typeface="+mn-cs"/>
              </a:rPr>
              <a:t>Requirement: &lt;0.5 radian polarization stability</a:t>
            </a:r>
            <a:endParaRPr lang="en-US" sz="1200" b="1" kern="1200" dirty="0">
              <a:solidFill>
                <a:srgbClr val="FF0000"/>
              </a:solidFill>
              <a:ea typeface="+mn-ea"/>
              <a:cs typeface="+mn-cs"/>
            </a:endParaRPr>
          </a:p>
          <a:p>
            <a:pPr algn="ctr">
              <a:buClrTx/>
            </a:pPr>
            <a:endParaRPr lang="en-US" b="1" kern="1200" dirty="0"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698E8A-F6DD-424A-AD98-4CD4D3CCEC1D}"/>
              </a:ext>
            </a:extLst>
          </p:cNvPr>
          <p:cNvSpPr txBox="1"/>
          <p:nvPr/>
        </p:nvSpPr>
        <p:spPr>
          <a:xfrm>
            <a:off x="8234637" y="1006956"/>
            <a:ext cx="3658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b="1" kern="1200" dirty="0">
                <a:ea typeface="+mn-ea"/>
                <a:cs typeface="+mn-cs"/>
              </a:rPr>
              <a:t>Optical Frequency Noise</a:t>
            </a:r>
          </a:p>
          <a:p>
            <a:pPr algn="ctr">
              <a:buClrTx/>
            </a:pPr>
            <a:r>
              <a:rPr lang="en-US" sz="1200" b="1" kern="1200" dirty="0">
                <a:ea typeface="+mn-ea"/>
                <a:cs typeface="+mn-cs"/>
              </a:rPr>
              <a:t>Requirement: &lt;1 MHz frequency transfer</a:t>
            </a:r>
            <a:endParaRPr lang="en-US" sz="1200" b="1" kern="1200" dirty="0">
              <a:solidFill>
                <a:srgbClr val="FF0000"/>
              </a:solidFill>
              <a:ea typeface="+mn-ea"/>
              <a:cs typeface="+mn-cs"/>
            </a:endParaRPr>
          </a:p>
          <a:p>
            <a:pPr algn="ctr">
              <a:buClrTx/>
            </a:pPr>
            <a:endParaRPr lang="en-US" b="1" kern="1200" dirty="0"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C7E106-175A-4E80-8F52-047944F520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29" t="28130" r="646" b="40914"/>
          <a:stretch/>
        </p:blipFill>
        <p:spPr>
          <a:xfrm>
            <a:off x="2096967" y="1781949"/>
            <a:ext cx="1801504" cy="141653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8E1B058-8292-4EAA-9BD3-983E9A0E34D9}"/>
              </a:ext>
            </a:extLst>
          </p:cNvPr>
          <p:cNvGrpSpPr/>
          <p:nvPr/>
        </p:nvGrpSpPr>
        <p:grpSpPr>
          <a:xfrm>
            <a:off x="84697" y="1781948"/>
            <a:ext cx="1886864" cy="1473960"/>
            <a:chOff x="5060569" y="1298130"/>
            <a:chExt cx="1716542" cy="134091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74E449-DD0B-4EC4-A2D6-026C52811A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3329" t="4634" r="646" b="71544"/>
            <a:stretch/>
          </p:blipFill>
          <p:spPr>
            <a:xfrm>
              <a:off x="5060569" y="1298130"/>
              <a:ext cx="1716542" cy="103872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B62ABED-2983-4821-B74D-149135C674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3329" t="50992" r="646" b="41477"/>
            <a:stretch/>
          </p:blipFill>
          <p:spPr>
            <a:xfrm>
              <a:off x="5060569" y="2310652"/>
              <a:ext cx="1716542" cy="32838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589513D-40A5-4FBE-B381-3ED6354778C3}"/>
              </a:ext>
            </a:extLst>
          </p:cNvPr>
          <p:cNvGrpSpPr/>
          <p:nvPr/>
        </p:nvGrpSpPr>
        <p:grpSpPr>
          <a:xfrm>
            <a:off x="4164024" y="1827218"/>
            <a:ext cx="1827416" cy="1539889"/>
            <a:chOff x="9587985" y="3411443"/>
            <a:chExt cx="1827416" cy="153988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BB403C2-C3CC-4A68-B3F9-AD1B8311D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04" t="27187" r="49365" b="53739"/>
            <a:stretch/>
          </p:blipFill>
          <p:spPr>
            <a:xfrm>
              <a:off x="9587986" y="3411443"/>
              <a:ext cx="1827415" cy="11623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CFC5EEF-0642-4686-B4E4-E608CF4DE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04" t="63673" r="49365" b="29832"/>
            <a:stretch/>
          </p:blipFill>
          <p:spPr>
            <a:xfrm>
              <a:off x="9587985" y="4555547"/>
              <a:ext cx="1827415" cy="39578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4614EC-DFEB-4B84-89A1-5FE94330694B}"/>
              </a:ext>
            </a:extLst>
          </p:cNvPr>
          <p:cNvGrpSpPr/>
          <p:nvPr/>
        </p:nvGrpSpPr>
        <p:grpSpPr>
          <a:xfrm>
            <a:off x="6212596" y="1827217"/>
            <a:ext cx="1719244" cy="1473960"/>
            <a:chOff x="6655991" y="2909946"/>
            <a:chExt cx="1719244" cy="147396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95B9F55-1E28-4958-8464-C74EE3D3E3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54" t="46332" r="49365" b="30449"/>
            <a:stretch/>
          </p:blipFill>
          <p:spPr>
            <a:xfrm>
              <a:off x="6655991" y="2969087"/>
              <a:ext cx="1719244" cy="141481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E5A13AA-5372-4CAC-B898-E5CC39DE5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07" t="45527" r="49365" b="53502"/>
            <a:stretch/>
          </p:blipFill>
          <p:spPr>
            <a:xfrm>
              <a:off x="7020987" y="2909946"/>
              <a:ext cx="1354248" cy="59141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73882D0-239E-46F2-8C89-ED55776A94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450" t="53122"/>
          <a:stretch/>
        </p:blipFill>
        <p:spPr>
          <a:xfrm>
            <a:off x="10162346" y="1801341"/>
            <a:ext cx="1770236" cy="16242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9F8DF4-0FED-4F62-BA8C-DE3BA1376C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450" t="5891" b="50056"/>
          <a:stretch/>
        </p:blipFill>
        <p:spPr>
          <a:xfrm>
            <a:off x="8234883" y="1839260"/>
            <a:ext cx="1770236" cy="15263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1">
                <a:extLst>
                  <a:ext uri="{FF2B5EF4-FFF2-40B4-BE49-F238E27FC236}">
                    <a16:creationId xmlns:a16="http://schemas.microsoft.com/office/drawing/2014/main" id="{A736C239-27F9-4771-A56F-1B633D8976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697" y="3371786"/>
                <a:ext cx="3643940" cy="1976666"/>
              </a:xfrm>
              <a:prstGeom prst="rect">
                <a:avLst/>
              </a:prstGeom>
            </p:spPr>
            <p:txBody>
              <a:bodyPr/>
              <a:lstStyle>
                <a:lvl1pPr marL="233363" indent="-233363" algn="l" eaLnBrk="1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2000" b="1">
                    <a:latin typeface="Arial" pitchFamily="34" charset="0"/>
                    <a:cs typeface="Arial" pitchFamily="34" charset="0"/>
                  </a:defRPr>
                </a:lvl1pPr>
                <a:lvl2pPr marL="539750" indent="-255588" algn="l" eaLnBrk="1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itchFamily="34" charset="0"/>
                  <a:buChar char="–"/>
                  <a:defRPr sz="1800" b="1">
                    <a:latin typeface="Arial" pitchFamily="34" charset="0"/>
                    <a:cs typeface="Arial" pitchFamily="34" charset="0"/>
                  </a:defRPr>
                </a:lvl2pPr>
                <a:lvl3pPr marL="757238" indent="-184150" algn="l" eaLnBrk="1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SzPct val="90000"/>
                  <a:buFont typeface="Arial" pitchFamily="34" charset="0"/>
                  <a:buChar char="•"/>
                  <a:defRPr sz="1600" b="1">
                    <a:latin typeface="Arial" pitchFamily="34" charset="0"/>
                    <a:cs typeface="Arial" pitchFamily="34" charset="0"/>
                  </a:defRPr>
                </a:lvl3pPr>
                <a:lvl4pPr marL="1033272" indent="0" algn="l" eaLnBrk="1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FontTx/>
                  <a:buNone/>
                  <a:defRPr sz="1400" b="1">
                    <a:latin typeface="Arial" pitchFamily="34" charset="0"/>
                    <a:cs typeface="Arial" pitchFamily="34" charset="0"/>
                  </a:defRPr>
                </a:lvl4pPr>
                <a:lvl5pPr marL="1261872" indent="0" algn="l" eaLnBrk="1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SzPct val="85000"/>
                  <a:buFontTx/>
                  <a:buNone/>
                  <a:defRPr sz="1200" b="1">
                    <a:latin typeface="Arial" pitchFamily="34" charset="0"/>
                    <a:cs typeface="Arial" pitchFamily="34" charset="0"/>
                  </a:defRPr>
                </a:lvl5pPr>
                <a:lvl6pPr marL="1147763" indent="0" algn="l" eaLnBrk="1" hangingPunct="1">
                  <a:spcBef>
                    <a:spcPts val="600"/>
                  </a:spcBef>
                  <a:buFont typeface="Arial" pitchFamily="34" charset="0"/>
                  <a:buChar char="•"/>
                  <a:defRPr sz="1400" b="1">
                    <a:latin typeface="Arial" pitchFamily="34" charset="0"/>
                    <a:cs typeface="Arial" pitchFamily="34" charset="0"/>
                  </a:defRPr>
                </a:lvl6pPr>
                <a:lvl7pPr marL="1319213" indent="-179388" algn="l" eaLnBrk="1" hangingPunct="1">
                  <a:lnSpc>
                    <a:spcPts val="2000"/>
                  </a:lnSpc>
                  <a:spcBef>
                    <a:spcPts val="300"/>
                  </a:spcBef>
                  <a:spcAft>
                    <a:spcPts val="600"/>
                  </a:spcAft>
                  <a:buFont typeface="Arial" pitchFamily="34" charset="0"/>
                  <a:buChar char="•"/>
                  <a:defRPr sz="1200" b="1">
                    <a:latin typeface="Arial" pitchFamily="34" charset="0"/>
                    <a:cs typeface="Arial" pitchFamily="34" charset="0"/>
                  </a:defRPr>
                </a:lvl7pPr>
              </a:lstStyle>
              <a:p>
                <a:pPr>
                  <a:spcBef>
                    <a:spcPts val="600"/>
                  </a:spcBef>
                  <a:buClrTx/>
                </a:pPr>
                <a:r>
                  <a:rPr lang="en-US" sz="1400" dirty="0">
                    <a:solidFill>
                      <a:sysClr val="windowText" lastClr="000000"/>
                    </a:solidFill>
                    <a:ea typeface="+mn-ea"/>
                  </a:rPr>
                  <a:t>Maximum optical fiber path length timing drift of  40 ns </a:t>
                </a:r>
              </a:p>
              <a:p>
                <a:pPr>
                  <a:spcBef>
                    <a:spcPts val="600"/>
                  </a:spcBef>
                  <a:buClrTx/>
                </a:pPr>
                <a:r>
                  <a:rPr lang="en-US" sz="1400" dirty="0">
                    <a:solidFill>
                      <a:sysClr val="windowText" lastClr="000000"/>
                    </a:solidFill>
                    <a:ea typeface="+mn-ea"/>
                  </a:rPr>
                  <a:t>Timing drift highly correlated to ambient </a:t>
                </a:r>
                <a:r>
                  <a:rPr lang="en-US" sz="1400" dirty="0">
                    <a:ea typeface="+mn-ea"/>
                  </a:rPr>
                  <a:t>temperature</a:t>
                </a:r>
              </a:p>
              <a:p>
                <a:pPr lvl="1">
                  <a:buClrTx/>
                </a:pPr>
                <a14:m>
                  <m:oMath xmlns:m="http://schemas.openxmlformats.org/officeDocument/2006/math">
                    <m:r>
                      <a:rPr lang="en-US" sz="1200" i="1" kern="1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1200" i="1" kern="1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1200" i="1" kern="1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</m:t>
                    </m:r>
                    <m:r>
                      <a:rPr lang="en-US" sz="1200" i="1" kern="1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200" kern="1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𝐧𝐬</m:t>
                    </m:r>
                    <m:r>
                      <a:rPr lang="en-US" sz="1200" i="1" kern="1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/˚</m:t>
                    </m:r>
                    <m:r>
                      <a:rPr lang="en-US" sz="1200" kern="1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𝐂</m:t>
                    </m:r>
                  </m:oMath>
                </a14:m>
                <a:r>
                  <a:rPr lang="en-US" sz="1200" kern="1200" dirty="0">
                    <a:ea typeface="+mn-ea"/>
                  </a:rPr>
                  <a:t>,  </a:t>
                </a:r>
                <a14:m>
                  <m:oMath xmlns:m="http://schemas.openxmlformats.org/officeDocument/2006/math">
                    <m:r>
                      <a:rPr lang="en-US" sz="1200" i="1" kern="1200">
                        <a:latin typeface="Cambria Math" panose="02040503050406030204" pitchFamily="18" charset="0"/>
                        <a:ea typeface="+mn-ea"/>
                      </a:rPr>
                      <m:t>𝑹</m:t>
                    </m:r>
                    <m:r>
                      <a:rPr lang="en-US" sz="1200" i="1" kern="1200" baseline="30000">
                        <a:latin typeface="Cambria Math" panose="02040503050406030204" pitchFamily="18" charset="0"/>
                        <a:ea typeface="+mn-ea"/>
                      </a:rPr>
                      <m:t>𝟐</m:t>
                    </m:r>
                    <m:r>
                      <a:rPr lang="en-US" sz="1200" i="1" kern="1200"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r>
                      <a:rPr lang="en-US" sz="1200" i="1" kern="1200">
                        <a:latin typeface="Cambria Math" panose="02040503050406030204" pitchFamily="18" charset="0"/>
                        <a:ea typeface="+mn-ea"/>
                      </a:rPr>
                      <m:t>𝟎</m:t>
                    </m:r>
                    <m:r>
                      <a:rPr lang="en-US" sz="1200" kern="1200">
                        <a:latin typeface="Cambria Math" panose="02040503050406030204" pitchFamily="18" charset="0"/>
                        <a:ea typeface="+mn-ea"/>
                      </a:rPr>
                      <m:t>.</m:t>
                    </m:r>
                    <m:r>
                      <a:rPr lang="en-US" sz="1200" kern="1200">
                        <a:latin typeface="Cambria Math" panose="02040503050406030204" pitchFamily="18" charset="0"/>
                        <a:ea typeface="+mn-ea"/>
                      </a:rPr>
                      <m:t>𝟗𝟔</m:t>
                    </m:r>
                  </m:oMath>
                </a14:m>
                <a:endParaRPr lang="en-US" sz="1200" dirty="0">
                  <a:ea typeface="+mn-ea"/>
                </a:endParaRPr>
              </a:p>
              <a:p>
                <a:pPr>
                  <a:spcBef>
                    <a:spcPts val="600"/>
                  </a:spcBef>
                  <a:buClrTx/>
                </a:pPr>
                <a:r>
                  <a:rPr lang="en-US" sz="1400" dirty="0">
                    <a:ea typeface="+mn-ea"/>
                  </a:rPr>
                  <a:t>Maximum drift rate of </a:t>
                </a:r>
                <a:r>
                  <a:rPr lang="en-US" sz="1400" dirty="0">
                    <a:solidFill>
                      <a:sysClr val="windowText" lastClr="000000"/>
                    </a:solidFill>
                    <a:ea typeface="+mn-ea"/>
                  </a:rPr>
                  <a:t>10 ns per hour</a:t>
                </a:r>
              </a:p>
              <a:p>
                <a:pPr>
                  <a:spcBef>
                    <a:spcPts val="600"/>
                  </a:spcBef>
                  <a:buClrTx/>
                </a:pPr>
                <a:r>
                  <a:rPr lang="en-US" sz="1400" kern="1200" dirty="0">
                    <a:solidFill>
                      <a:srgbClr val="618FFD">
                        <a:lumMod val="50000"/>
                      </a:srgbClr>
                    </a:solidFill>
                    <a:ea typeface="+mn-ea"/>
                  </a:rPr>
                  <a:t>Impact: Minute-class time synchronization needed</a:t>
                </a:r>
              </a:p>
              <a:p>
                <a:pPr>
                  <a:spcBef>
                    <a:spcPts val="600"/>
                  </a:spcBef>
                  <a:buClrTx/>
                </a:pPr>
                <a:endParaRPr lang="en-US" sz="1400" dirty="0">
                  <a:solidFill>
                    <a:sysClr val="windowText" lastClr="000000"/>
                  </a:solidFill>
                  <a:ea typeface="+mn-ea"/>
                </a:endParaRPr>
              </a:p>
            </p:txBody>
          </p:sp>
        </mc:Choice>
        <mc:Fallback xmlns="">
          <p:sp>
            <p:nvSpPr>
              <p:cNvPr id="24" name="Content Placeholder 1">
                <a:extLst>
                  <a:ext uri="{FF2B5EF4-FFF2-40B4-BE49-F238E27FC236}">
                    <a16:creationId xmlns:a16="http://schemas.microsoft.com/office/drawing/2014/main" id="{A736C239-27F9-4771-A56F-1B633D897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97" y="3371786"/>
                <a:ext cx="3643940" cy="1976666"/>
              </a:xfrm>
              <a:prstGeom prst="rect">
                <a:avLst/>
              </a:prstGeom>
              <a:blipFill>
                <a:blip r:embed="rId5"/>
                <a:stretch>
                  <a:fillRect l="-347" t="-192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03B75502-A6CF-4A37-BCD4-4A4E213E7825}"/>
              </a:ext>
            </a:extLst>
          </p:cNvPr>
          <p:cNvSpPr/>
          <p:nvPr/>
        </p:nvSpPr>
        <p:spPr>
          <a:xfrm>
            <a:off x="147272" y="5461806"/>
            <a:ext cx="11785311" cy="752379"/>
          </a:xfrm>
          <a:prstGeom prst="rect">
            <a:avLst/>
          </a:prstGeom>
          <a:solidFill>
            <a:srgbClr val="D2DCF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ClrTx/>
            </a:pPr>
            <a:r>
              <a:rPr lang="en-US" sz="1600" b="1" dirty="0">
                <a:solidFill>
                  <a:sysClr val="windowText" lastClr="000000"/>
                </a:solidFill>
                <a:latin typeface="Arial"/>
              </a:rPr>
              <a:t>Fiber-induced degradations characterized, second-class timing synch ad polarization stabilization needed, optical frequency can be transferred without active fiber stabilization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ontent Placeholder 1">
                <a:extLst>
                  <a:ext uri="{FF2B5EF4-FFF2-40B4-BE49-F238E27FC236}">
                    <a16:creationId xmlns:a16="http://schemas.microsoft.com/office/drawing/2014/main" id="{0B637EA9-4CD1-4414-9B19-EDCC084956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55694" y="3325727"/>
                <a:ext cx="3643940" cy="1761491"/>
              </a:xfrm>
              <a:prstGeom prst="rect">
                <a:avLst/>
              </a:prstGeom>
            </p:spPr>
            <p:txBody>
              <a:bodyPr/>
              <a:lstStyle>
                <a:lvl1pPr marL="233363" indent="-233363" algn="l" eaLnBrk="1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2000" b="1">
                    <a:latin typeface="Arial" pitchFamily="34" charset="0"/>
                    <a:cs typeface="Arial" pitchFamily="34" charset="0"/>
                  </a:defRPr>
                </a:lvl1pPr>
                <a:lvl2pPr marL="539750" indent="-255588" algn="l" eaLnBrk="1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itchFamily="34" charset="0"/>
                  <a:buChar char="–"/>
                  <a:defRPr sz="1800" b="1">
                    <a:latin typeface="Arial" pitchFamily="34" charset="0"/>
                    <a:cs typeface="Arial" pitchFamily="34" charset="0"/>
                  </a:defRPr>
                </a:lvl2pPr>
                <a:lvl3pPr marL="757238" indent="-184150" algn="l" eaLnBrk="1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SzPct val="90000"/>
                  <a:buFont typeface="Arial" pitchFamily="34" charset="0"/>
                  <a:buChar char="•"/>
                  <a:defRPr sz="1600" b="1">
                    <a:latin typeface="Arial" pitchFamily="34" charset="0"/>
                    <a:cs typeface="Arial" pitchFamily="34" charset="0"/>
                  </a:defRPr>
                </a:lvl3pPr>
                <a:lvl4pPr marL="1033272" indent="0" algn="l" eaLnBrk="1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FontTx/>
                  <a:buNone/>
                  <a:defRPr sz="1400" b="1">
                    <a:latin typeface="Arial" pitchFamily="34" charset="0"/>
                    <a:cs typeface="Arial" pitchFamily="34" charset="0"/>
                  </a:defRPr>
                </a:lvl4pPr>
                <a:lvl5pPr marL="1261872" indent="0" algn="l" eaLnBrk="1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SzPct val="85000"/>
                  <a:buFontTx/>
                  <a:buNone/>
                  <a:defRPr sz="1200" b="1">
                    <a:latin typeface="Arial" pitchFamily="34" charset="0"/>
                    <a:cs typeface="Arial" pitchFamily="34" charset="0"/>
                  </a:defRPr>
                </a:lvl5pPr>
                <a:lvl6pPr marL="1147763" indent="0" algn="l" eaLnBrk="1" hangingPunct="1">
                  <a:spcBef>
                    <a:spcPts val="600"/>
                  </a:spcBef>
                  <a:buFont typeface="Arial" pitchFamily="34" charset="0"/>
                  <a:buChar char="•"/>
                  <a:defRPr sz="1400" b="1">
                    <a:latin typeface="Arial" pitchFamily="34" charset="0"/>
                    <a:cs typeface="Arial" pitchFamily="34" charset="0"/>
                  </a:defRPr>
                </a:lvl6pPr>
                <a:lvl7pPr marL="1319213" indent="-179388" algn="l" eaLnBrk="1" hangingPunct="1">
                  <a:lnSpc>
                    <a:spcPts val="2000"/>
                  </a:lnSpc>
                  <a:spcBef>
                    <a:spcPts val="300"/>
                  </a:spcBef>
                  <a:spcAft>
                    <a:spcPts val="600"/>
                  </a:spcAft>
                  <a:buFont typeface="Arial" pitchFamily="34" charset="0"/>
                  <a:buChar char="•"/>
                  <a:defRPr sz="1200" b="1">
                    <a:latin typeface="Arial" pitchFamily="34" charset="0"/>
                    <a:cs typeface="Arial" pitchFamily="34" charset="0"/>
                  </a:defRPr>
                </a:lvl7pPr>
              </a:lstStyle>
              <a:p>
                <a:pPr>
                  <a:spcBef>
                    <a:spcPts val="600"/>
                  </a:spcBef>
                  <a:buClrTx/>
                </a:pPr>
                <a:r>
                  <a:rPr lang="en-US" sz="1400" dirty="0">
                    <a:solidFill>
                      <a:sysClr val="windowText" lastClr="000000"/>
                    </a:solidFill>
                    <a:ea typeface="+mn-ea"/>
                  </a:rPr>
                  <a:t>Polarization drift rate drift correlated to environmental wind speed</a:t>
                </a:r>
                <a:endParaRPr lang="en-US" sz="1400" dirty="0">
                  <a:ea typeface="+mn-ea"/>
                </a:endParaRPr>
              </a:p>
              <a:p>
                <a:pPr lvl="1">
                  <a:buClrTx/>
                </a:pPr>
                <a14:m>
                  <m:oMath xmlns:m="http://schemas.openxmlformats.org/officeDocument/2006/math">
                    <m:r>
                      <a:rPr lang="en-US" sz="1200" i="1" kern="1200">
                        <a:latin typeface="Cambria Math" panose="02040503050406030204" pitchFamily="18" charset="0"/>
                        <a:ea typeface="+mn-ea"/>
                      </a:rPr>
                      <m:t>𝟏</m:t>
                    </m:r>
                    <m:r>
                      <a:rPr lang="en-US" sz="1200" i="1" kern="1200">
                        <a:latin typeface="Cambria Math" panose="02040503050406030204" pitchFamily="18" charset="0"/>
                        <a:ea typeface="+mn-ea"/>
                      </a:rPr>
                      <m:t>.</m:t>
                    </m:r>
                    <m:r>
                      <a:rPr lang="en-US" sz="1200" i="1" kern="1200">
                        <a:latin typeface="Cambria Math" panose="02040503050406030204" pitchFamily="18" charset="0"/>
                        <a:ea typeface="+mn-ea"/>
                      </a:rPr>
                      <m:t>𝟕</m:t>
                    </m:r>
                    <m:r>
                      <a:rPr lang="en-US" sz="1200" i="1" kern="1200"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  <m:f>
                      <m:fPr>
                        <m:type m:val="lin"/>
                        <m:ctrlPr>
                          <a:rPr lang="en-US" sz="1200" i="1" kern="1200"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r>
                          <a:rPr lang="en-US" sz="1200" kern="1200">
                            <a:latin typeface="Cambria Math" panose="02040503050406030204" pitchFamily="18" charset="0"/>
                            <a:ea typeface="+mn-ea"/>
                          </a:rPr>
                          <m:t>𝐦𝐫𝐚𝐝</m:t>
                        </m:r>
                      </m:num>
                      <m:den>
                        <m:r>
                          <a:rPr lang="en-US" sz="1200" kern="1200">
                            <a:latin typeface="Cambria Math" panose="02040503050406030204" pitchFamily="18" charset="0"/>
                            <a:ea typeface="+mn-ea"/>
                          </a:rPr>
                          <m:t>𝐬𝐞𝐜</m:t>
                        </m:r>
                        <m:r>
                          <a:rPr lang="en-US" sz="1200" i="1" kern="1200">
                            <a:latin typeface="Cambria Math" panose="02040503050406030204" pitchFamily="18" charset="0"/>
                            <a:ea typeface="+mn-ea"/>
                          </a:rPr>
                          <m:t>⋅</m:t>
                        </m:r>
                        <m:r>
                          <a:rPr lang="en-US" sz="1200" kern="1200">
                            <a:latin typeface="Cambria Math" panose="02040503050406030204" pitchFamily="18" charset="0"/>
                            <a:ea typeface="+mn-ea"/>
                          </a:rPr>
                          <m:t>𝐦𝐩</m:t>
                        </m:r>
                        <m:sSup>
                          <m:sSupPr>
                            <m:ctrlPr>
                              <a:rPr lang="en-US" sz="1200" i="1" kern="1200"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1200" kern="1200">
                                <a:latin typeface="Cambria Math" panose="02040503050406030204" pitchFamily="18" charset="0"/>
                                <a:ea typeface="+mn-ea"/>
                              </a:rPr>
                              <m:t>𝐡</m:t>
                            </m:r>
                          </m:e>
                          <m:sup>
                            <m:r>
                              <a:rPr lang="en-US" sz="1200" i="1" kern="1200">
                                <a:latin typeface="Cambria Math" panose="02040503050406030204" pitchFamily="18" charset="0"/>
                                <a:ea typeface="+mn-ea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1200" kern="1200" dirty="0">
                    <a:ea typeface="+mn-ea"/>
                  </a:rPr>
                  <a:t>,  </a:t>
                </a:r>
                <a14:m>
                  <m:oMath xmlns:m="http://schemas.openxmlformats.org/officeDocument/2006/math">
                    <m:r>
                      <a:rPr lang="en-US" sz="1200" i="1" kern="1200">
                        <a:latin typeface="Cambria Math" panose="02040503050406030204" pitchFamily="18" charset="0"/>
                        <a:ea typeface="+mn-ea"/>
                      </a:rPr>
                      <m:t>𝑹</m:t>
                    </m:r>
                    <m:r>
                      <a:rPr lang="en-US" sz="1200" i="1" kern="1200" baseline="30000">
                        <a:latin typeface="Cambria Math" panose="02040503050406030204" pitchFamily="18" charset="0"/>
                        <a:ea typeface="+mn-ea"/>
                      </a:rPr>
                      <m:t>𝟐</m:t>
                    </m:r>
                    <m:r>
                      <a:rPr lang="en-US" sz="1200" i="1" kern="1200"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r>
                      <a:rPr lang="en-US" sz="1200" i="1" kern="1200">
                        <a:latin typeface="Cambria Math" panose="02040503050406030204" pitchFamily="18" charset="0"/>
                        <a:ea typeface="+mn-ea"/>
                      </a:rPr>
                      <m:t>𝟎</m:t>
                    </m:r>
                    <m:r>
                      <a:rPr lang="en-US" sz="1200" kern="1200">
                        <a:latin typeface="Cambria Math" panose="02040503050406030204" pitchFamily="18" charset="0"/>
                        <a:ea typeface="+mn-ea"/>
                      </a:rPr>
                      <m:t>.</m:t>
                    </m:r>
                    <m:r>
                      <a:rPr lang="en-US" sz="1200" kern="1200">
                        <a:latin typeface="Cambria Math" panose="02040503050406030204" pitchFamily="18" charset="0"/>
                        <a:ea typeface="+mn-ea"/>
                      </a:rPr>
                      <m:t>𝟒𝟐</m:t>
                    </m:r>
                  </m:oMath>
                </a14:m>
                <a:endParaRPr lang="en-US" sz="1200" dirty="0">
                  <a:ea typeface="+mn-ea"/>
                </a:endParaRPr>
              </a:p>
              <a:p>
                <a:pPr>
                  <a:spcBef>
                    <a:spcPts val="600"/>
                  </a:spcBef>
                  <a:buClrTx/>
                </a:pPr>
                <a:r>
                  <a:rPr lang="en-US" sz="1400" dirty="0">
                    <a:ea typeface="+mn-ea"/>
                  </a:rPr>
                  <a:t>Maximum drift rate of </a:t>
                </a:r>
                <a:r>
                  <a:rPr lang="en-US" sz="1400" dirty="0">
                    <a:solidFill>
                      <a:sysClr val="windowText" lastClr="000000"/>
                    </a:solidFill>
                    <a:ea typeface="+mn-ea"/>
                  </a:rPr>
                  <a:t>0.5 radians per second</a:t>
                </a:r>
              </a:p>
              <a:p>
                <a:pPr>
                  <a:spcBef>
                    <a:spcPts val="600"/>
                  </a:spcBef>
                  <a:buClrTx/>
                </a:pPr>
                <a:r>
                  <a:rPr lang="en-US" sz="1400" kern="1200" dirty="0">
                    <a:solidFill>
                      <a:srgbClr val="618FFD">
                        <a:lumMod val="50000"/>
                      </a:srgbClr>
                    </a:solidFill>
                    <a:ea typeface="+mn-ea"/>
                  </a:rPr>
                  <a:t>Impact: Second-class polarization stabilization needed </a:t>
                </a:r>
              </a:p>
              <a:p>
                <a:pPr>
                  <a:spcBef>
                    <a:spcPts val="600"/>
                  </a:spcBef>
                  <a:buClrTx/>
                </a:pPr>
                <a:endParaRPr lang="en-US" sz="1400" dirty="0">
                  <a:solidFill>
                    <a:sysClr val="windowText" lastClr="000000"/>
                  </a:solidFill>
                  <a:ea typeface="+mn-ea"/>
                </a:endParaRPr>
              </a:p>
            </p:txBody>
          </p:sp>
        </mc:Choice>
        <mc:Fallback xmlns="">
          <p:sp>
            <p:nvSpPr>
              <p:cNvPr id="33" name="Content Placeholder 1">
                <a:extLst>
                  <a:ext uri="{FF2B5EF4-FFF2-40B4-BE49-F238E27FC236}">
                    <a16:creationId xmlns:a16="http://schemas.microsoft.com/office/drawing/2014/main" id="{0B637EA9-4CD1-4414-9B19-EDCC08495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5694" y="3325727"/>
                <a:ext cx="3643940" cy="1761491"/>
              </a:xfrm>
              <a:prstGeom prst="rect">
                <a:avLst/>
              </a:prstGeom>
              <a:blipFill>
                <a:blip r:embed="rId6"/>
                <a:stretch>
                  <a:fillRect l="-347" t="-215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1">
                <a:extLst>
                  <a:ext uri="{FF2B5EF4-FFF2-40B4-BE49-F238E27FC236}">
                    <a16:creationId xmlns:a16="http://schemas.microsoft.com/office/drawing/2014/main" id="{DBE0174E-68B7-4DC6-8E32-D2F200D06B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23105" y="3334753"/>
                <a:ext cx="3643940" cy="1761491"/>
              </a:xfrm>
              <a:prstGeom prst="rect">
                <a:avLst/>
              </a:prstGeom>
            </p:spPr>
            <p:txBody>
              <a:bodyPr/>
              <a:lstStyle>
                <a:lvl1pPr marL="233363" indent="-233363" algn="l" eaLnBrk="1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2000" b="1">
                    <a:latin typeface="Arial" pitchFamily="34" charset="0"/>
                    <a:cs typeface="Arial" pitchFamily="34" charset="0"/>
                  </a:defRPr>
                </a:lvl1pPr>
                <a:lvl2pPr marL="539750" indent="-255588" algn="l" eaLnBrk="1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itchFamily="34" charset="0"/>
                  <a:buChar char="–"/>
                  <a:defRPr sz="1800" b="1">
                    <a:latin typeface="Arial" pitchFamily="34" charset="0"/>
                    <a:cs typeface="Arial" pitchFamily="34" charset="0"/>
                  </a:defRPr>
                </a:lvl2pPr>
                <a:lvl3pPr marL="757238" indent="-184150" algn="l" eaLnBrk="1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SzPct val="90000"/>
                  <a:buFont typeface="Arial" pitchFamily="34" charset="0"/>
                  <a:buChar char="•"/>
                  <a:defRPr sz="1600" b="1">
                    <a:latin typeface="Arial" pitchFamily="34" charset="0"/>
                    <a:cs typeface="Arial" pitchFamily="34" charset="0"/>
                  </a:defRPr>
                </a:lvl3pPr>
                <a:lvl4pPr marL="1033272" indent="0" algn="l" eaLnBrk="1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FontTx/>
                  <a:buNone/>
                  <a:defRPr sz="1400" b="1">
                    <a:latin typeface="Arial" pitchFamily="34" charset="0"/>
                    <a:cs typeface="Arial" pitchFamily="34" charset="0"/>
                  </a:defRPr>
                </a:lvl4pPr>
                <a:lvl5pPr marL="1261872" indent="0" algn="l" eaLnBrk="1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SzPct val="85000"/>
                  <a:buFontTx/>
                  <a:buNone/>
                  <a:defRPr sz="1200" b="1">
                    <a:latin typeface="Arial" pitchFamily="34" charset="0"/>
                    <a:cs typeface="Arial" pitchFamily="34" charset="0"/>
                  </a:defRPr>
                </a:lvl5pPr>
                <a:lvl6pPr marL="1147763" indent="0" algn="l" eaLnBrk="1" hangingPunct="1">
                  <a:spcBef>
                    <a:spcPts val="600"/>
                  </a:spcBef>
                  <a:buFont typeface="Arial" pitchFamily="34" charset="0"/>
                  <a:buChar char="•"/>
                  <a:defRPr sz="1400" b="1">
                    <a:latin typeface="Arial" pitchFamily="34" charset="0"/>
                    <a:cs typeface="Arial" pitchFamily="34" charset="0"/>
                  </a:defRPr>
                </a:lvl6pPr>
                <a:lvl7pPr marL="1319213" indent="-179388" algn="l" eaLnBrk="1" hangingPunct="1">
                  <a:lnSpc>
                    <a:spcPts val="2000"/>
                  </a:lnSpc>
                  <a:spcBef>
                    <a:spcPts val="300"/>
                  </a:spcBef>
                  <a:spcAft>
                    <a:spcPts val="600"/>
                  </a:spcAft>
                  <a:buFont typeface="Arial" pitchFamily="34" charset="0"/>
                  <a:buChar char="•"/>
                  <a:defRPr sz="1200" b="1">
                    <a:latin typeface="Arial" pitchFamily="34" charset="0"/>
                    <a:cs typeface="Arial" pitchFamily="34" charset="0"/>
                  </a:defRPr>
                </a:lvl7pPr>
              </a:lstStyle>
              <a:p>
                <a:pPr>
                  <a:spcBef>
                    <a:spcPts val="600"/>
                  </a:spcBef>
                  <a:buClrTx/>
                </a:pPr>
                <a:r>
                  <a:rPr lang="en-US" sz="1400" dirty="0">
                    <a:solidFill>
                      <a:sysClr val="windowText" lastClr="000000"/>
                    </a:solidFill>
                    <a:ea typeface="+mn-ea"/>
                  </a:rPr>
                  <a:t>Fiber induced frequency noise consistent with Brownian process</a:t>
                </a:r>
                <a:endParaRPr lang="en-US" sz="1400" dirty="0">
                  <a:ea typeface="+mn-ea"/>
                </a:endParaRPr>
              </a:p>
              <a:p>
                <a:pPr lvl="1">
                  <a:buClrTx/>
                </a:pPr>
                <a:r>
                  <a:rPr lang="en-US" sz="1200" kern="1200" dirty="0">
                    <a:ea typeface="+mn-ea"/>
                  </a:rPr>
                  <a:t>Gaussian width </a:t>
                </a:r>
                <a14:m>
                  <m:oMath xmlns:m="http://schemas.openxmlformats.org/officeDocument/2006/math">
                    <m:r>
                      <a:rPr lang="en-US" sz="1200" i="1" kern="1200">
                        <a:latin typeface="Cambria Math" panose="02040503050406030204" pitchFamily="18" charset="0"/>
                        <a:ea typeface="+mn-ea"/>
                      </a:rPr>
                      <m:t>𝝈</m:t>
                    </m:r>
                    <m:r>
                      <a:rPr lang="en-US" sz="1200" i="1" kern="1200"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r>
                      <a:rPr lang="en-US" sz="1200" i="1" kern="1200">
                        <a:latin typeface="Cambria Math" panose="02040503050406030204" pitchFamily="18" charset="0"/>
                        <a:ea typeface="+mn-ea"/>
                      </a:rPr>
                      <m:t>𝟒</m:t>
                    </m:r>
                    <m:r>
                      <a:rPr lang="en-US" sz="1200" i="1" kern="1200">
                        <a:latin typeface="Cambria Math" panose="02040503050406030204" pitchFamily="18" charset="0"/>
                        <a:ea typeface="+mn-ea"/>
                      </a:rPr>
                      <m:t>.</m:t>
                    </m:r>
                    <m:r>
                      <a:rPr lang="en-US" sz="1200" i="1" kern="1200">
                        <a:latin typeface="Cambria Math" panose="02040503050406030204" pitchFamily="18" charset="0"/>
                        <a:ea typeface="+mn-ea"/>
                      </a:rPr>
                      <m:t>𝟔</m:t>
                    </m:r>
                    <m:r>
                      <a:rPr lang="en-US" sz="1200" i="1" kern="1200"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  <m:r>
                      <a:rPr lang="en-US" sz="1200" kern="1200">
                        <a:latin typeface="Cambria Math" panose="02040503050406030204" pitchFamily="18" charset="0"/>
                        <a:ea typeface="+mn-ea"/>
                      </a:rPr>
                      <m:t>𝐤𝐇𝐳</m:t>
                    </m:r>
                  </m:oMath>
                </a14:m>
                <a:endParaRPr lang="en-US" sz="1200" dirty="0">
                  <a:ea typeface="+mn-ea"/>
                </a:endParaRPr>
              </a:p>
              <a:p>
                <a:pPr>
                  <a:spcBef>
                    <a:spcPts val="600"/>
                  </a:spcBef>
                  <a:buClrTx/>
                </a:pPr>
                <a:r>
                  <a:rPr lang="en-US" sz="1400" dirty="0">
                    <a:ea typeface="+mn-ea"/>
                  </a:rPr>
                  <a:t>Transmitted light has frequency broadened by 4.6 kHz</a:t>
                </a:r>
              </a:p>
              <a:p>
                <a:pPr>
                  <a:spcBef>
                    <a:spcPts val="600"/>
                  </a:spcBef>
                  <a:buClrTx/>
                </a:pPr>
                <a:r>
                  <a:rPr lang="en-US" sz="1400" kern="1200" dirty="0">
                    <a:solidFill>
                      <a:srgbClr val="618FFD">
                        <a:lumMod val="50000"/>
                      </a:srgbClr>
                    </a:solidFill>
                    <a:ea typeface="+mn-ea"/>
                  </a:rPr>
                  <a:t>Impact: No optical frequency stabilization system needed</a:t>
                </a:r>
              </a:p>
              <a:p>
                <a:pPr>
                  <a:spcBef>
                    <a:spcPts val="600"/>
                  </a:spcBef>
                  <a:buClrTx/>
                </a:pPr>
                <a:endParaRPr lang="en-US" sz="1400" dirty="0">
                  <a:solidFill>
                    <a:sysClr val="windowText" lastClr="000000"/>
                  </a:solidFill>
                  <a:ea typeface="+mn-ea"/>
                </a:endParaRPr>
              </a:p>
            </p:txBody>
          </p:sp>
        </mc:Choice>
        <mc:Fallback xmlns="">
          <p:sp>
            <p:nvSpPr>
              <p:cNvPr id="34" name="Content Placeholder 1">
                <a:extLst>
                  <a:ext uri="{FF2B5EF4-FFF2-40B4-BE49-F238E27FC236}">
                    <a16:creationId xmlns:a16="http://schemas.microsoft.com/office/drawing/2014/main" id="{DBE0174E-68B7-4DC6-8E32-D2F200D06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3105" y="3334753"/>
                <a:ext cx="3643940" cy="1761491"/>
              </a:xfrm>
              <a:prstGeom prst="rect">
                <a:avLst/>
              </a:prstGeom>
              <a:blipFill>
                <a:blip r:embed="rId7"/>
                <a:stretch>
                  <a:fillRect l="-347" t="-214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A22C3A9B-6F56-4AB3-894A-CBF981CAC157}"/>
              </a:ext>
            </a:extLst>
          </p:cNvPr>
          <p:cNvSpPr txBox="1"/>
          <p:nvPr/>
        </p:nvSpPr>
        <p:spPr>
          <a:xfrm>
            <a:off x="191861" y="1541598"/>
            <a:ext cx="18868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1050" b="1" kern="1200" dirty="0">
                <a:ea typeface="+mn-ea"/>
                <a:cs typeface="+mn-cs"/>
              </a:rPr>
              <a:t>Optical Path Length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35D464-8AEB-4019-92C5-9DD8E31452A5}"/>
              </a:ext>
            </a:extLst>
          </p:cNvPr>
          <p:cNvSpPr txBox="1"/>
          <p:nvPr/>
        </p:nvSpPr>
        <p:spPr>
          <a:xfrm>
            <a:off x="2168834" y="1551897"/>
            <a:ext cx="18868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1050" b="1" kern="1200" dirty="0">
                <a:ea typeface="+mn-ea"/>
                <a:cs typeface="+mn-cs"/>
              </a:rPr>
              <a:t>Ambient Temperature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7BC8B7-366E-4AE0-AE1A-97B21C565934}"/>
              </a:ext>
            </a:extLst>
          </p:cNvPr>
          <p:cNvSpPr txBox="1"/>
          <p:nvPr/>
        </p:nvSpPr>
        <p:spPr>
          <a:xfrm>
            <a:off x="6087277" y="1577649"/>
            <a:ext cx="18868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1050" b="1" kern="1200" dirty="0">
                <a:ea typeface="+mn-ea"/>
                <a:cs typeface="+mn-cs"/>
              </a:rPr>
              <a:t>Ambient Wind Speed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55E25D8-A7AB-4F45-B1C9-D540676E6E41}"/>
              </a:ext>
            </a:extLst>
          </p:cNvPr>
          <p:cNvSpPr/>
          <p:nvPr/>
        </p:nvSpPr>
        <p:spPr>
          <a:xfrm>
            <a:off x="4162862" y="1619227"/>
            <a:ext cx="292658" cy="40867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en-US" b="1" kern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EFF2CF-72B2-412D-8079-AF514C1615A9}"/>
              </a:ext>
            </a:extLst>
          </p:cNvPr>
          <p:cNvSpPr txBox="1"/>
          <p:nvPr/>
        </p:nvSpPr>
        <p:spPr>
          <a:xfrm>
            <a:off x="4224225" y="1581047"/>
            <a:ext cx="18868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1050" b="1" kern="1200" dirty="0">
                <a:ea typeface="+mn-ea"/>
                <a:cs typeface="+mn-cs"/>
              </a:rPr>
              <a:t>Polarization Drift Rate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0437A0-F721-46BA-B12A-50DD58CDEFFB}"/>
              </a:ext>
            </a:extLst>
          </p:cNvPr>
          <p:cNvSpPr txBox="1"/>
          <p:nvPr/>
        </p:nvSpPr>
        <p:spPr>
          <a:xfrm>
            <a:off x="10218363" y="1571085"/>
            <a:ext cx="18868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1050" b="1" kern="1200" dirty="0">
                <a:ea typeface="+mn-ea"/>
                <a:cs typeface="+mn-cs"/>
              </a:rPr>
              <a:t>Optical Frequency Spread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0527FD-563D-467A-9EC7-2D81D0916A8B}"/>
              </a:ext>
            </a:extLst>
          </p:cNvPr>
          <p:cNvSpPr txBox="1"/>
          <p:nvPr/>
        </p:nvSpPr>
        <p:spPr>
          <a:xfrm>
            <a:off x="8355311" y="1574483"/>
            <a:ext cx="18868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1050" b="1" kern="1200" dirty="0">
                <a:ea typeface="+mn-ea"/>
                <a:cs typeface="+mn-cs"/>
              </a:rPr>
              <a:t>Phase Drift</a:t>
            </a:r>
          </a:p>
        </p:txBody>
      </p:sp>
    </p:spTree>
    <p:extLst>
      <p:ext uri="{BB962C8B-B14F-4D97-AF65-F5344CB8AC3E}">
        <p14:creationId xmlns:p14="http://schemas.microsoft.com/office/powerpoint/2010/main" val="21318470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40034-9BB7-4DC3-B7B4-8AAB8D131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Integrating Quantum Memories into Quantum Network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E5320D-13D2-4E37-9B0B-A6E88FC8C262}"/>
              </a:ext>
            </a:extLst>
          </p:cNvPr>
          <p:cNvSpPr txBox="1"/>
          <p:nvPr/>
        </p:nvSpPr>
        <p:spPr>
          <a:xfrm>
            <a:off x="3875272" y="3546349"/>
            <a:ext cx="3216204" cy="784830"/>
          </a:xfrm>
          <a:prstGeom prst="rect">
            <a:avLst/>
          </a:prstGeom>
          <a:solidFill>
            <a:srgbClr val="D7E5F1"/>
          </a:solidFill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1200" b="1" kern="1200" dirty="0">
                <a:ea typeface="+mn-ea"/>
                <a:cs typeface="+mn-cs"/>
              </a:rPr>
              <a:t>Timing Reference (1550 nm)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100" b="1" kern="1200" dirty="0">
                <a:ea typeface="+mn-ea"/>
                <a:cs typeface="+mn-cs"/>
              </a:rPr>
              <a:t>1 sec repetition rate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100" b="1" kern="1200" dirty="0">
                <a:ea typeface="+mn-ea"/>
                <a:cs typeface="+mn-cs"/>
              </a:rPr>
              <a:t>200 nm spectral separation gives high extinction (&gt;100 dB) for low noise floor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CCE870-02A4-4ECC-B9EC-6FCF917A1C40}"/>
              </a:ext>
            </a:extLst>
          </p:cNvPr>
          <p:cNvSpPr txBox="1"/>
          <p:nvPr/>
        </p:nvSpPr>
        <p:spPr>
          <a:xfrm>
            <a:off x="70851" y="3546349"/>
            <a:ext cx="3720267" cy="784830"/>
          </a:xfrm>
          <a:prstGeom prst="rect">
            <a:avLst/>
          </a:prstGeom>
          <a:solidFill>
            <a:srgbClr val="FAD1D2"/>
          </a:solidFill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1200" b="1" kern="1200" dirty="0">
                <a:ea typeface="+mn-ea"/>
                <a:cs typeface="+mn-cs"/>
              </a:rPr>
              <a:t>Polarization and Frequency Reference (1350 nm)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100" b="1" kern="1200" dirty="0">
                <a:ea typeface="+mn-ea"/>
                <a:cs typeface="+mn-cs"/>
              </a:rPr>
              <a:t>1 second repetition rate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100" b="1" kern="1200" dirty="0">
                <a:ea typeface="+mn-ea"/>
                <a:cs typeface="+mn-cs"/>
              </a:rPr>
              <a:t>AOM and Mems-based VOA gives 120 dB of extinction for low noise floor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200FD0-D549-4420-8327-8E02F1F9A66F}"/>
              </a:ext>
            </a:extLst>
          </p:cNvPr>
          <p:cNvSpPr txBox="1"/>
          <p:nvPr/>
        </p:nvSpPr>
        <p:spPr>
          <a:xfrm>
            <a:off x="3094903" y="5815353"/>
            <a:ext cx="2912659" cy="446276"/>
          </a:xfrm>
          <a:prstGeom prst="rect">
            <a:avLst/>
          </a:prstGeom>
          <a:solidFill>
            <a:srgbClr val="DBEFDB"/>
          </a:solidFill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1200" b="1" kern="1200" dirty="0">
                <a:ea typeface="+mn-ea"/>
                <a:cs typeface="+mn-cs"/>
              </a:rPr>
              <a:t>Photonic Qubit (1350 nm)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100" b="1" kern="1200" dirty="0">
                <a:ea typeface="+mn-ea"/>
                <a:cs typeface="+mn-cs"/>
              </a:rPr>
              <a:t>Time bin weak coherent state qubits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A402415-D1F0-45D9-9672-ED41F5C546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5"/>
          <a:stretch/>
        </p:blipFill>
        <p:spPr>
          <a:xfrm>
            <a:off x="10033342" y="1682672"/>
            <a:ext cx="1933874" cy="208649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837B54F-6D9E-4FD1-B902-203853D4BE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62" t="56777" r="2128"/>
          <a:stretch/>
        </p:blipFill>
        <p:spPr>
          <a:xfrm>
            <a:off x="1555640" y="4441851"/>
            <a:ext cx="5144928" cy="132079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1B3555D-AB8C-4C19-82E5-8F4B57591F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83" t="6827" r="8060" b="45230"/>
          <a:stretch/>
        </p:blipFill>
        <p:spPr>
          <a:xfrm>
            <a:off x="257225" y="1912342"/>
            <a:ext cx="4808056" cy="1464998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350D540-15BD-4379-AEA1-8C11D520DDFB}"/>
              </a:ext>
            </a:extLst>
          </p:cNvPr>
          <p:cNvSpPr txBox="1"/>
          <p:nvPr/>
        </p:nvSpPr>
        <p:spPr>
          <a:xfrm>
            <a:off x="2207294" y="1825469"/>
            <a:ext cx="1783308" cy="230832"/>
          </a:xfrm>
          <a:prstGeom prst="rect">
            <a:avLst/>
          </a:prstGeom>
          <a:solidFill>
            <a:srgbClr val="D7E5F1"/>
          </a:solidFill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900" b="1" kern="1200" dirty="0">
                <a:ea typeface="+mn-ea"/>
                <a:cs typeface="+mn-cs"/>
              </a:rPr>
              <a:t>Timing Reference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B8FC29D-E111-499C-936B-AC909095CB39}"/>
              </a:ext>
            </a:extLst>
          </p:cNvPr>
          <p:cNvSpPr txBox="1"/>
          <p:nvPr/>
        </p:nvSpPr>
        <p:spPr>
          <a:xfrm>
            <a:off x="1471796" y="2338518"/>
            <a:ext cx="1470996" cy="230832"/>
          </a:xfrm>
          <a:prstGeom prst="rect">
            <a:avLst/>
          </a:prstGeom>
          <a:solidFill>
            <a:srgbClr val="FAD1D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900" b="1" kern="1200" dirty="0">
                <a:ea typeface="+mn-ea"/>
                <a:cs typeface="+mn-cs"/>
              </a:rPr>
              <a:t>Pol and Freq Reference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94DB6D6-A795-415C-90F7-ADC7D44A0A46}"/>
              </a:ext>
            </a:extLst>
          </p:cNvPr>
          <p:cNvSpPr txBox="1"/>
          <p:nvPr/>
        </p:nvSpPr>
        <p:spPr>
          <a:xfrm>
            <a:off x="1436312" y="3250808"/>
            <a:ext cx="2477148" cy="230832"/>
          </a:xfrm>
          <a:prstGeom prst="rect">
            <a:avLst/>
          </a:prstGeom>
          <a:solidFill>
            <a:srgbClr val="CCEFCC"/>
          </a:solidFill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900" b="1" kern="1200" dirty="0">
                <a:ea typeface="+mn-ea"/>
                <a:cs typeface="+mn-cs"/>
              </a:rPr>
              <a:t>Photonic Qubit Generation</a:t>
            </a:r>
          </a:p>
        </p:txBody>
      </p:sp>
      <p:pic>
        <p:nvPicPr>
          <p:cNvPr id="62" name="2022-03-14_16-02-32">
            <a:hlinkClick r:id="" action="ppaction://media"/>
            <a:extLst>
              <a:ext uri="{FF2B5EF4-FFF2-40B4-BE49-F238E27FC236}">
                <a16:creationId xmlns:a16="http://schemas.microsoft.com/office/drawing/2014/main" id="{C9283B4C-AC5F-49DA-B01B-5393D33765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329" t="69301" r="54797" b="2105"/>
          <a:stretch/>
        </p:blipFill>
        <p:spPr>
          <a:xfrm>
            <a:off x="7768093" y="1693487"/>
            <a:ext cx="2052309" cy="172912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</p:pic>
      <p:graphicFrame>
        <p:nvGraphicFramePr>
          <p:cNvPr id="71" name="Table 5">
            <a:extLst>
              <a:ext uri="{FF2B5EF4-FFF2-40B4-BE49-F238E27FC236}">
                <a16:creationId xmlns:a16="http://schemas.microsoft.com/office/drawing/2014/main" id="{016672B2-BCE1-4DFB-AB52-14DB42520D84}"/>
              </a:ext>
            </a:extLst>
          </p:cNvPr>
          <p:cNvGraphicFramePr>
            <a:graphicFrameLocks noGrp="1"/>
          </p:cNvGraphicFramePr>
          <p:nvPr/>
        </p:nvGraphicFramePr>
        <p:xfrm>
          <a:off x="7555151" y="1693487"/>
          <a:ext cx="389854" cy="16134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9854">
                  <a:extLst>
                    <a:ext uri="{9D8B030D-6E8A-4147-A177-3AD203B41FA5}">
                      <a16:colId xmlns:a16="http://schemas.microsoft.com/office/drawing/2014/main" val="2828750469"/>
                    </a:ext>
                  </a:extLst>
                </a:gridCol>
              </a:tblGrid>
              <a:tr h="403372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bg1"/>
                          </a:solidFill>
                        </a:rPr>
                        <a:t>30</a:t>
                      </a:r>
                    </a:p>
                  </a:txBody>
                  <a:tcPr anchor="b">
                    <a:solidFill>
                      <a:srgbClr val="1923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04594"/>
                  </a:ext>
                </a:extLst>
              </a:tr>
              <a:tr h="403372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bg1"/>
                          </a:solidFill>
                        </a:rPr>
                        <a:t>20</a:t>
                      </a:r>
                    </a:p>
                  </a:txBody>
                  <a:tcPr anchor="b">
                    <a:solidFill>
                      <a:srgbClr val="1923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059522"/>
                  </a:ext>
                </a:extLst>
              </a:tr>
              <a:tr h="403372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 anchor="b">
                    <a:solidFill>
                      <a:srgbClr val="1923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637627"/>
                  </a:ext>
                </a:extLst>
              </a:tr>
              <a:tr h="403372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anchor="b">
                    <a:solidFill>
                      <a:srgbClr val="1923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030255"/>
                  </a:ext>
                </a:extLst>
              </a:tr>
            </a:tbl>
          </a:graphicData>
        </a:graphic>
      </p:graphicFrame>
      <p:graphicFrame>
        <p:nvGraphicFramePr>
          <p:cNvPr id="72" name="Table 3">
            <a:extLst>
              <a:ext uri="{FF2B5EF4-FFF2-40B4-BE49-F238E27FC236}">
                <a16:creationId xmlns:a16="http://schemas.microsoft.com/office/drawing/2014/main" id="{2A347028-BE57-4FCE-8019-86A04716D520}"/>
              </a:ext>
            </a:extLst>
          </p:cNvPr>
          <p:cNvGraphicFramePr>
            <a:graphicFrameLocks noGrp="1"/>
          </p:cNvGraphicFramePr>
          <p:nvPr/>
        </p:nvGraphicFramePr>
        <p:xfrm>
          <a:off x="7555151" y="3290573"/>
          <a:ext cx="2265250" cy="228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3268">
                  <a:extLst>
                    <a:ext uri="{9D8B030D-6E8A-4147-A177-3AD203B41FA5}">
                      <a16:colId xmlns:a16="http://schemas.microsoft.com/office/drawing/2014/main" val="60663665"/>
                    </a:ext>
                  </a:extLst>
                </a:gridCol>
                <a:gridCol w="850991">
                  <a:extLst>
                    <a:ext uri="{9D8B030D-6E8A-4147-A177-3AD203B41FA5}">
                      <a16:colId xmlns:a16="http://schemas.microsoft.com/office/drawing/2014/main" val="512432307"/>
                    </a:ext>
                  </a:extLst>
                </a:gridCol>
                <a:gridCol w="850991">
                  <a:extLst>
                    <a:ext uri="{9D8B030D-6E8A-4147-A177-3AD203B41FA5}">
                      <a16:colId xmlns:a16="http://schemas.microsoft.com/office/drawing/2014/main" val="3718628787"/>
                    </a:ext>
                  </a:extLst>
                </a:gridCol>
              </a:tblGrid>
              <a:tr h="193591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232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bg1"/>
                          </a:solidFill>
                        </a:rPr>
                        <a:t>500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232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bg1"/>
                          </a:solidFill>
                        </a:rPr>
                        <a:t>1000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23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129319"/>
                  </a:ext>
                </a:extLst>
              </a:tr>
            </a:tbl>
          </a:graphicData>
        </a:graphic>
      </p:graphicFrame>
      <p:sp>
        <p:nvSpPr>
          <p:cNvPr id="73" name="Rectangle 72">
            <a:extLst>
              <a:ext uri="{FF2B5EF4-FFF2-40B4-BE49-F238E27FC236}">
                <a16:creationId xmlns:a16="http://schemas.microsoft.com/office/drawing/2014/main" id="{410C2066-690A-4576-AF1A-9904428AEA29}"/>
              </a:ext>
            </a:extLst>
          </p:cNvPr>
          <p:cNvSpPr/>
          <p:nvPr/>
        </p:nvSpPr>
        <p:spPr>
          <a:xfrm>
            <a:off x="7268821" y="1693489"/>
            <a:ext cx="286331" cy="1825685"/>
          </a:xfrm>
          <a:prstGeom prst="rect">
            <a:avLst/>
          </a:prstGeom>
          <a:solidFill>
            <a:srgbClr val="19232C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en-US" sz="900" b="1" kern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69F83B9-3589-4194-AA75-8EC2E7EB5C63}"/>
              </a:ext>
            </a:extLst>
          </p:cNvPr>
          <p:cNvSpPr txBox="1"/>
          <p:nvPr/>
        </p:nvSpPr>
        <p:spPr>
          <a:xfrm rot="16200000">
            <a:off x="6614803" y="2380533"/>
            <a:ext cx="1703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</a:pPr>
            <a:r>
              <a:rPr lang="en-US" sz="900" kern="1200" dirty="0">
                <a:solidFill>
                  <a:srgbClr val="FFFFFF"/>
                </a:solidFill>
                <a:ea typeface="+mn-ea"/>
                <a:cs typeface="+mn-cs"/>
              </a:rPr>
              <a:t>Qubit Measurement Signal</a:t>
            </a:r>
          </a:p>
          <a:p>
            <a:pPr algn="ctr">
              <a:buClrTx/>
            </a:pPr>
            <a:r>
              <a:rPr lang="en-US" sz="900" kern="1200" dirty="0">
                <a:solidFill>
                  <a:srgbClr val="FFFFFF"/>
                </a:solidFill>
                <a:ea typeface="+mn-ea"/>
                <a:cs typeface="+mn-cs"/>
              </a:rPr>
              <a:t>(thousands of photons)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4068940-32B4-43DA-BA7A-B2B3A59055C0}"/>
              </a:ext>
            </a:extLst>
          </p:cNvPr>
          <p:cNvSpPr/>
          <p:nvPr/>
        </p:nvSpPr>
        <p:spPr>
          <a:xfrm>
            <a:off x="7268821" y="3514491"/>
            <a:ext cx="2551581" cy="139971"/>
          </a:xfrm>
          <a:prstGeom prst="rect">
            <a:avLst/>
          </a:prstGeom>
          <a:solidFill>
            <a:srgbClr val="19232C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en-US" sz="900" b="1" kern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CEBB494-AAED-440A-8DDE-C6FF8911EB71}"/>
              </a:ext>
            </a:extLst>
          </p:cNvPr>
          <p:cNvSpPr txBox="1"/>
          <p:nvPr/>
        </p:nvSpPr>
        <p:spPr>
          <a:xfrm>
            <a:off x="7543946" y="3423649"/>
            <a:ext cx="173786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Tx/>
            </a:pPr>
            <a:r>
              <a:rPr lang="en-US" sz="900" kern="1200" dirty="0">
                <a:solidFill>
                  <a:srgbClr val="FFFFFF"/>
                </a:solidFill>
                <a:ea typeface="+mn-ea"/>
                <a:cs typeface="+mn-cs"/>
              </a:rPr>
              <a:t>Time (msec)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7726DB7-D48C-4DFF-A6A7-72933352B4C1}"/>
              </a:ext>
            </a:extLst>
          </p:cNvPr>
          <p:cNvSpPr txBox="1"/>
          <p:nvPr/>
        </p:nvSpPr>
        <p:spPr>
          <a:xfrm>
            <a:off x="8440216" y="2692010"/>
            <a:ext cx="1311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900" b="1" kern="1200" dirty="0">
                <a:solidFill>
                  <a:srgbClr val="FFFFFF">
                    <a:lumMod val="95000"/>
                  </a:srgbClr>
                </a:solidFill>
                <a:ea typeface="+mn-ea"/>
                <a:cs typeface="+mn-cs"/>
              </a:rPr>
              <a:t>Qubit type 1 stored and measured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7F951B8-18DB-4E1B-A4DE-E6368DFEEB0D}"/>
              </a:ext>
            </a:extLst>
          </p:cNvPr>
          <p:cNvSpPr txBox="1"/>
          <p:nvPr/>
        </p:nvSpPr>
        <p:spPr>
          <a:xfrm>
            <a:off x="8440471" y="2075382"/>
            <a:ext cx="1402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900" b="1" kern="1200" dirty="0">
                <a:solidFill>
                  <a:srgbClr val="FFFFFF"/>
                </a:solidFill>
                <a:ea typeface="+mn-ea"/>
                <a:cs typeface="+mn-cs"/>
              </a:rPr>
              <a:t>Qubit type 2 stored and measured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B740B36E-2306-466F-B13C-88E31C2FC8DC}"/>
              </a:ext>
            </a:extLst>
          </p:cNvPr>
          <p:cNvCxnSpPr>
            <a:cxnSpLocks/>
          </p:cNvCxnSpPr>
          <p:nvPr/>
        </p:nvCxnSpPr>
        <p:spPr>
          <a:xfrm>
            <a:off x="8412875" y="1977659"/>
            <a:ext cx="0" cy="1125279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D29BCD8A-E1F0-4A42-97EC-2A6C94D0B931}"/>
              </a:ext>
            </a:extLst>
          </p:cNvPr>
          <p:cNvSpPr txBox="1"/>
          <p:nvPr/>
        </p:nvSpPr>
        <p:spPr>
          <a:xfrm>
            <a:off x="7725940" y="4926186"/>
            <a:ext cx="1449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900" b="1" kern="1200" dirty="0">
                <a:solidFill>
                  <a:srgbClr val="FFFFFF"/>
                </a:solidFill>
                <a:ea typeface="+mn-ea"/>
                <a:cs typeface="+mn-cs"/>
              </a:rPr>
              <a:t>High contrast indicates ultra-low noise floor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33AF9CC-5AB8-41E0-AB92-9E3B9D7BABC0}"/>
              </a:ext>
            </a:extLst>
          </p:cNvPr>
          <p:cNvSpPr/>
          <p:nvPr/>
        </p:nvSpPr>
        <p:spPr>
          <a:xfrm>
            <a:off x="7268821" y="3933397"/>
            <a:ext cx="4746968" cy="2086492"/>
          </a:xfrm>
          <a:prstGeom prst="rect">
            <a:avLst/>
          </a:prstGeom>
          <a:solidFill>
            <a:srgbClr val="D2DCF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buClrTx/>
            </a:pPr>
            <a:r>
              <a:rPr lang="en-US" b="1" dirty="0">
                <a:solidFill>
                  <a:sysClr val="windowText" lastClr="000000"/>
                </a:solidFill>
                <a:latin typeface="Arial"/>
              </a:rPr>
              <a:t>Testbed Development Effort</a:t>
            </a:r>
          </a:p>
          <a:p>
            <a:pPr marL="285750" indent="-285750"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ysClr val="windowText" lastClr="000000"/>
                </a:solidFill>
                <a:latin typeface="Arial"/>
              </a:rPr>
              <a:t>Fiber compensation built and integrated with fiber testbed and quantum memory </a:t>
            </a:r>
          </a:p>
          <a:p>
            <a:pPr marL="285750" indent="-285750"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ysClr val="windowText" lastClr="000000"/>
                </a:solidFill>
                <a:latin typeface="Arial"/>
              </a:rPr>
              <a:t>Preliminary data confirmed noise floor operation of system </a:t>
            </a:r>
          </a:p>
          <a:p>
            <a:pPr marL="285750" indent="-285750"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ysClr val="windowText" lastClr="000000"/>
                </a:solidFill>
                <a:latin typeface="Arial"/>
              </a:rPr>
              <a:t>Full characterization demonstrates 87% fidelity transfer of transmitted qubit into quantum memory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FAB7F48-2EF7-4B65-B41B-441B70D4AD25}"/>
              </a:ext>
            </a:extLst>
          </p:cNvPr>
          <p:cNvCxnSpPr>
            <a:cxnSpLocks/>
          </p:cNvCxnSpPr>
          <p:nvPr/>
        </p:nvCxnSpPr>
        <p:spPr>
          <a:xfrm>
            <a:off x="7126718" y="1080448"/>
            <a:ext cx="0" cy="519292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53763D15-EFDF-4F47-9FCB-6CC78BF8F7B8}"/>
              </a:ext>
            </a:extLst>
          </p:cNvPr>
          <p:cNvSpPr txBox="1"/>
          <p:nvPr/>
        </p:nvSpPr>
        <p:spPr>
          <a:xfrm>
            <a:off x="25744" y="1825470"/>
            <a:ext cx="190244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1200" b="1" kern="1200" dirty="0">
                <a:ea typeface="+mn-ea"/>
                <a:cs typeface="+mn-cs"/>
              </a:rPr>
              <a:t>Transmitter at LL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2777302-DD89-45FB-A0D6-B6FA807958AC}"/>
              </a:ext>
            </a:extLst>
          </p:cNvPr>
          <p:cNvSpPr txBox="1"/>
          <p:nvPr/>
        </p:nvSpPr>
        <p:spPr>
          <a:xfrm>
            <a:off x="375611" y="4568426"/>
            <a:ext cx="11624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1200" b="1" kern="1200" dirty="0">
                <a:ea typeface="+mn-ea"/>
                <a:cs typeface="+mn-cs"/>
              </a:rPr>
              <a:t>Transmitter at Harvard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A4FF6EF5-8784-43D7-A76D-5FA3AFEFD4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540" y="2026756"/>
            <a:ext cx="1821962" cy="1236170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13A5205E-0825-47B5-8D0C-8F92C3680969}"/>
              </a:ext>
            </a:extLst>
          </p:cNvPr>
          <p:cNvSpPr/>
          <p:nvPr/>
        </p:nvSpPr>
        <p:spPr>
          <a:xfrm>
            <a:off x="1436313" y="4464126"/>
            <a:ext cx="677687" cy="39984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en-US" b="1" kern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D4AD975-1ECB-4BC9-A7F9-4FD5474975EB}"/>
              </a:ext>
            </a:extLst>
          </p:cNvPr>
          <p:cNvSpPr txBox="1"/>
          <p:nvPr/>
        </p:nvSpPr>
        <p:spPr>
          <a:xfrm>
            <a:off x="172732" y="1139524"/>
            <a:ext cx="6739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1600" b="1" kern="1200" dirty="0">
                <a:ea typeface="+mn-ea"/>
                <a:cs typeface="+mn-cs"/>
              </a:rPr>
              <a:t>Integrated Fiber </a:t>
            </a:r>
            <a:r>
              <a:rPr lang="en-US" sz="1600" b="1" dirty="0">
                <a:solidFill>
                  <a:sysClr val="windowText" lastClr="000000"/>
                </a:solidFill>
                <a:ea typeface="+mn-ea"/>
                <a:cs typeface="+mn-cs"/>
              </a:rPr>
              <a:t>Compensation System and Qubit Transmitter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F98D523-FE8A-4BD9-BEFB-1A26910D09C2}"/>
              </a:ext>
            </a:extLst>
          </p:cNvPr>
          <p:cNvSpPr txBox="1"/>
          <p:nvPr/>
        </p:nvSpPr>
        <p:spPr>
          <a:xfrm>
            <a:off x="7302996" y="1433066"/>
            <a:ext cx="2224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1200" b="1" kern="1200" dirty="0">
                <a:ea typeface="+mn-ea"/>
                <a:cs typeface="+mn-cs"/>
              </a:rPr>
              <a:t>First Light Data</a:t>
            </a:r>
            <a:endParaRPr lang="en-US" sz="1200" b="1" dirty="0">
              <a:solidFill>
                <a:sysClr val="windowText" lastClr="000000"/>
              </a:solidFill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EA5459C-8E1E-436A-BEF8-14916DBF2CC4}"/>
              </a:ext>
            </a:extLst>
          </p:cNvPr>
          <p:cNvSpPr txBox="1"/>
          <p:nvPr/>
        </p:nvSpPr>
        <p:spPr>
          <a:xfrm>
            <a:off x="10048618" y="1454388"/>
            <a:ext cx="2224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1200" b="1" kern="1200" dirty="0">
                <a:ea typeface="+mn-ea"/>
                <a:cs typeface="+mn-cs"/>
              </a:rPr>
              <a:t>Qubit Characterization</a:t>
            </a:r>
            <a:endParaRPr lang="en-US" sz="1200" b="1" dirty="0">
              <a:solidFill>
                <a:sysClr val="windowText" lastClr="000000"/>
              </a:solidFill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C9D23F3-83D9-4EE0-B449-1D269B81C7E0}"/>
              </a:ext>
            </a:extLst>
          </p:cNvPr>
          <p:cNvSpPr txBox="1"/>
          <p:nvPr/>
        </p:nvSpPr>
        <p:spPr>
          <a:xfrm>
            <a:off x="7835383" y="1074324"/>
            <a:ext cx="40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1600" b="1" kern="1200" dirty="0">
                <a:ea typeface="+mn-ea"/>
                <a:cs typeface="+mn-cs"/>
              </a:rPr>
              <a:t>Cross-Fiber Qubit-Memory Interaction </a:t>
            </a:r>
            <a:endParaRPr lang="en-US" sz="1600" b="1" dirty="0">
              <a:solidFill>
                <a:sysClr val="windowText" lastClr="000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83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3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3ED4113-8BCA-3A06-3C21-F63DACD2F615}"/>
              </a:ext>
            </a:extLst>
          </p:cNvPr>
          <p:cNvGrpSpPr/>
          <p:nvPr/>
        </p:nvGrpSpPr>
        <p:grpSpPr>
          <a:xfrm>
            <a:off x="-1" y="0"/>
            <a:ext cx="10512426" cy="6858000"/>
            <a:chOff x="-1" y="-1"/>
            <a:chExt cx="10512426" cy="685799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367790-7EB1-5CB9-A297-7E66051B54E0}"/>
                </a:ext>
              </a:extLst>
            </p:cNvPr>
            <p:cNvSpPr/>
            <p:nvPr/>
          </p:nvSpPr>
          <p:spPr>
            <a:xfrm>
              <a:off x="0" y="-1"/>
              <a:ext cx="10290875" cy="685799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F6D3D64-E9BF-2708-675B-D40E9C38F31E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0512425" cy="7524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b="1" dirty="0">
                  <a:solidFill>
                    <a:schemeClr val="bg1"/>
                  </a:solidFill>
                </a:rPr>
                <a:t>Program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 descr="A black and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692847B1-242D-5C7A-1866-01FC69D99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926757"/>
              <a:ext cx="10303601" cy="5807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92980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 marL="12700" marR="5080">
              <a:lnSpc>
                <a:spcPts val="4900"/>
              </a:lnSpc>
              <a:spcBef>
                <a:spcPts val="885"/>
              </a:spcBef>
            </a:pPr>
            <a:r>
              <a:rPr sz="4700" spc="105" dirty="0"/>
              <a:t>The</a:t>
            </a:r>
            <a:r>
              <a:rPr sz="4700" spc="155" dirty="0"/>
              <a:t> </a:t>
            </a:r>
            <a:r>
              <a:rPr sz="4700" dirty="0"/>
              <a:t>UK’s</a:t>
            </a:r>
            <a:r>
              <a:rPr sz="4700" spc="170" dirty="0"/>
              <a:t> </a:t>
            </a:r>
            <a:r>
              <a:rPr sz="4700" spc="95" dirty="0"/>
              <a:t>Joint</a:t>
            </a:r>
            <a:r>
              <a:rPr sz="4700" spc="170" dirty="0"/>
              <a:t> </a:t>
            </a:r>
            <a:r>
              <a:rPr sz="4700" spc="95" dirty="0"/>
              <a:t>Open Infrastructure</a:t>
            </a:r>
            <a:r>
              <a:rPr sz="4700" spc="135" dirty="0"/>
              <a:t> </a:t>
            </a:r>
            <a:r>
              <a:rPr sz="4700" spc="50" dirty="0"/>
              <a:t>for</a:t>
            </a:r>
            <a:r>
              <a:rPr sz="4700" spc="140" dirty="0"/>
              <a:t> </a:t>
            </a:r>
            <a:r>
              <a:rPr sz="4700" spc="95" dirty="0"/>
              <a:t>Networks </a:t>
            </a:r>
            <a:r>
              <a:rPr sz="4700" spc="100" dirty="0"/>
              <a:t>Research</a:t>
            </a:r>
            <a:r>
              <a:rPr sz="4700" spc="120" dirty="0"/>
              <a:t> </a:t>
            </a:r>
            <a:r>
              <a:rPr sz="4700" spc="105" dirty="0"/>
              <a:t>(JOINER)</a:t>
            </a:r>
            <a:endParaRPr sz="4700"/>
          </a:p>
        </p:txBody>
      </p:sp>
      <p:sp>
        <p:nvSpPr>
          <p:cNvPr id="3" name="object 3"/>
          <p:cNvSpPr txBox="1"/>
          <p:nvPr/>
        </p:nvSpPr>
        <p:spPr>
          <a:xfrm>
            <a:off x="231540" y="4627371"/>
            <a:ext cx="63754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Dimitra</a:t>
            </a:r>
            <a:r>
              <a:rPr kumimoji="0" sz="28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Simeonidou,</a:t>
            </a:r>
            <a:r>
              <a:rPr kumimoji="0" sz="28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University</a:t>
            </a:r>
            <a:r>
              <a:rPr kumimoji="0" sz="28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of</a:t>
            </a:r>
            <a:r>
              <a:rPr kumimoji="0" sz="28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Bristol,</a:t>
            </a:r>
            <a:r>
              <a:rPr kumimoji="0" sz="28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2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UK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JOINER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3189" y="1063244"/>
            <a:ext cx="11842115" cy="5120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0" lvl="0" indent="-342265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4965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UK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national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testbed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with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representative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heterogeneity,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complexity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and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scale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354965" marR="0" lvl="0" indent="-342265" defTabSz="914400" eaLnBrk="1" fontAlgn="auto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4965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Provides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key</a:t>
            </a:r>
            <a:r>
              <a:rPr kumimoji="0" sz="18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scientific</a:t>
            </a:r>
            <a:r>
              <a:rPr kumimoji="0" sz="18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instrumentation</a:t>
            </a:r>
            <a:r>
              <a:rPr kumimoji="0" sz="18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for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future</a:t>
            </a:r>
            <a:r>
              <a:rPr kumimoji="0" sz="18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networks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research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355600" marR="290195" lvl="0" indent="-342900" defTabSz="914400" eaLnBrk="1" fontAlgn="auto" latinLnBrk="0" hangingPunct="1">
              <a:lnSpc>
                <a:spcPct val="102200"/>
              </a:lnSpc>
              <a:spcBef>
                <a:spcPts val="209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5600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Enabling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experimental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collaboration,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introducing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new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technologies,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services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and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applications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resulting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from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academic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and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industrial</a:t>
            </a:r>
            <a:r>
              <a:rPr kumimoji="0" sz="1800" b="0" i="0" u="none" strike="noStrike" kern="0" cap="none" spc="3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R&amp;D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programmes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355600" marR="229235" lvl="0" indent="-342900" defTabSz="914400" eaLnBrk="1" fontAlgn="auto" latinLnBrk="0" hangingPunct="1">
              <a:lnSpc>
                <a:spcPct val="102200"/>
              </a:lnSpc>
              <a:spcBef>
                <a:spcPts val="2085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5600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platform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to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accelerate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TRL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advancement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of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early-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stage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research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and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provide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credible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experimental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evidence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towards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the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introduction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of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new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IP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and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standards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 typeface="Calibri Light"/>
              <a:buAutoNum type="arabicPeriod"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355600" marR="563245" lvl="0" indent="-342900" defTabSz="914400" eaLnBrk="1" fontAlgn="auto" latinLnBrk="0" hangingPunct="1">
              <a:lnSpc>
                <a:spcPts val="21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5600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place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for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hands-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on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training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on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telecoms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systems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and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therefore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key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contributor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to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national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(multidisciplinary)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skills development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pipeline.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Calibri Light"/>
              <a:buAutoNum type="arabicPeriod"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355600" marR="5080" lvl="0" indent="-342900" defTabSz="91440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5600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It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will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allow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to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explore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new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research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questions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challenging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end-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to-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end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assumptions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and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developing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system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thinking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to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Future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Networks</a:t>
            </a:r>
            <a:r>
              <a:rPr kumimoji="0" sz="1800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research: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812165" marR="0" lvl="1" indent="-342265" defTabSz="914400" eaLnBrk="1" fontAlgn="auto" latinLnBrk="0" hangingPunct="1">
              <a:lnSpc>
                <a:spcPts val="19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812165" algn="l"/>
              </a:tabLst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Evaluation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of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Machine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Learning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algorithms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for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large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scale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networks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812165" marR="0" lvl="1" indent="-342265" defTabSz="914400" eaLnBrk="1" fontAlgn="auto" latinLnBrk="0" hangingPunct="1">
              <a:lnSpc>
                <a:spcPts val="18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812165" algn="l"/>
              </a:tabLst>
              <a:defRPr/>
            </a:pP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System-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wide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energy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consumption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optimisation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in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6G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networks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812165" marR="0" lvl="1" indent="-342265" defTabSz="914400" eaLnBrk="1" fontAlgn="auto" latinLnBrk="0" hangingPunct="1">
              <a:lnSpc>
                <a:spcPts val="19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812165" algn="l"/>
              </a:tabLst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Evaluation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of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end-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to-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end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and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multi-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layer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network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security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solutions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812165" marR="0" lvl="1" indent="-342265" defTabSz="91440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81216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Global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automated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spectrum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management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and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assignment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techniques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85375" y="2970466"/>
            <a:ext cx="2442210" cy="800735"/>
          </a:xfrm>
          <a:prstGeom prst="rect">
            <a:avLst/>
          </a:prstGeom>
          <a:ln w="19050">
            <a:solidFill>
              <a:srgbClr val="4472C4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marL="254635" marR="190500" lvl="0" indent="-56515" algn="just" defTabSz="914400" eaLnBrk="1" fontAlgn="auto" latinLnBrk="0" hangingPunct="1">
              <a:lnSpc>
                <a:spcPct val="99400"/>
              </a:lnSpc>
              <a:spcBef>
                <a:spcPts val="1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5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UoCambridge:</a:t>
            </a:r>
            <a:r>
              <a:rPr kumimoji="0" sz="1550" b="0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Quantum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Comms,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III-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V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Photonics,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Optical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Wireless,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NDFF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334357" y="1774847"/>
            <a:ext cx="2757170" cy="911225"/>
          </a:xfrm>
          <a:custGeom>
            <a:avLst/>
            <a:gdLst/>
            <a:ahLst/>
            <a:cxnLst/>
            <a:rect l="l" t="t" r="r" b="b"/>
            <a:pathLst>
              <a:path w="2757170" h="911225">
                <a:moveTo>
                  <a:pt x="0" y="0"/>
                </a:moveTo>
                <a:lnTo>
                  <a:pt x="2756699" y="0"/>
                </a:lnTo>
                <a:lnTo>
                  <a:pt x="2756699" y="910615"/>
                </a:lnTo>
                <a:lnTo>
                  <a:pt x="0" y="910615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59864" y="1717776"/>
            <a:ext cx="2306320" cy="10058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UoLeeds:</a:t>
            </a:r>
            <a:endParaRPr kumimoji="0" sz="1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12700" marR="5080" lvl="0" indent="0" algn="ctr" defTabSz="91440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Edge,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Cloud,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THz,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mmWave,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immersive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and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agritech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applications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105733" y="2183124"/>
            <a:ext cx="5025390" cy="4044950"/>
            <a:chOff x="6105733" y="2183124"/>
            <a:chExt cx="5025390" cy="4044950"/>
          </a:xfrm>
        </p:grpSpPr>
        <p:sp>
          <p:nvSpPr>
            <p:cNvPr id="6" name="object 6"/>
            <p:cNvSpPr/>
            <p:nvPr/>
          </p:nvSpPr>
          <p:spPr>
            <a:xfrm>
              <a:off x="6115258" y="2192649"/>
              <a:ext cx="1207135" cy="1073785"/>
            </a:xfrm>
            <a:custGeom>
              <a:avLst/>
              <a:gdLst/>
              <a:ahLst/>
              <a:cxnLst/>
              <a:rect l="l" t="t" r="r" b="b"/>
              <a:pathLst>
                <a:path w="1207134" h="1073785">
                  <a:moveTo>
                    <a:pt x="0" y="1073623"/>
                  </a:moveTo>
                  <a:lnTo>
                    <a:pt x="1207066" y="0"/>
                  </a:lnTo>
                </a:path>
              </a:pathLst>
            </a:custGeom>
            <a:ln w="190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6332847" y="4698929"/>
              <a:ext cx="4788535" cy="1519555"/>
            </a:xfrm>
            <a:custGeom>
              <a:avLst/>
              <a:gdLst/>
              <a:ahLst/>
              <a:cxnLst/>
              <a:rect l="l" t="t" r="r" b="b"/>
              <a:pathLst>
                <a:path w="4788534" h="1519554">
                  <a:moveTo>
                    <a:pt x="1339678" y="607972"/>
                  </a:moveTo>
                  <a:lnTo>
                    <a:pt x="4788541" y="607972"/>
                  </a:lnTo>
                  <a:lnTo>
                    <a:pt x="4788541" y="1519037"/>
                  </a:lnTo>
                  <a:lnTo>
                    <a:pt x="1339678" y="1519037"/>
                  </a:lnTo>
                  <a:lnTo>
                    <a:pt x="1339678" y="607972"/>
                  </a:lnTo>
                  <a:close/>
                </a:path>
                <a:path w="4788534" h="1519554">
                  <a:moveTo>
                    <a:pt x="1348198" y="1074758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848762" y="5250408"/>
            <a:ext cx="3096260" cy="10058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50" b="0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UoSouthampton:</a:t>
            </a:r>
            <a:endParaRPr kumimoji="0" sz="1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12700" marR="5080" lvl="0" indent="0" algn="ctr" defTabSz="914400" eaLnBrk="1" fontAlgn="auto" latinLnBrk="0" hangingPunct="1">
              <a:lnSpc>
                <a:spcPts val="19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New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fibre,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Optical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comms,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Wireless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&amp;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Satellite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comms,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Silicon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Photonics,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NDFF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87430" y="4425613"/>
            <a:ext cx="2296160" cy="2309495"/>
          </a:xfrm>
          <a:custGeom>
            <a:avLst/>
            <a:gdLst/>
            <a:ahLst/>
            <a:cxnLst/>
            <a:rect l="l" t="t" r="r" b="b"/>
            <a:pathLst>
              <a:path w="2296159" h="2309495">
                <a:moveTo>
                  <a:pt x="0" y="1514514"/>
                </a:moveTo>
                <a:lnTo>
                  <a:pt x="2295964" y="1514514"/>
                </a:lnTo>
                <a:lnTo>
                  <a:pt x="2295964" y="2309005"/>
                </a:lnTo>
                <a:lnTo>
                  <a:pt x="0" y="2309005"/>
                </a:lnTo>
                <a:lnTo>
                  <a:pt x="0" y="1514514"/>
                </a:lnTo>
                <a:close/>
              </a:path>
              <a:path w="2296159" h="2309495">
                <a:moveTo>
                  <a:pt x="1153744" y="1548875"/>
                </a:moveTo>
                <a:lnTo>
                  <a:pt x="1099537" y="0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03263" y="5947155"/>
            <a:ext cx="1864995" cy="75120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ctr" defTabSz="914400" eaLnBrk="1" fontAlgn="auto" latinLnBrk="0" hangingPunct="1">
              <a:lnSpc>
                <a:spcPts val="19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UoOxford:</a:t>
            </a:r>
            <a:r>
              <a:rPr kumimoji="0" sz="1550" b="0" i="0" u="none" strike="noStrike" kern="0" cap="none" spc="3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Quantum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Computing,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free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space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optical</a:t>
            </a:r>
            <a:r>
              <a:rPr kumimoji="0" sz="16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comms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6002" y="4395897"/>
            <a:ext cx="5234305" cy="1672589"/>
          </a:xfrm>
          <a:custGeom>
            <a:avLst/>
            <a:gdLst/>
            <a:ahLst/>
            <a:cxnLst/>
            <a:rect l="l" t="t" r="r" b="b"/>
            <a:pathLst>
              <a:path w="5234305" h="1672589">
                <a:moveTo>
                  <a:pt x="0" y="39348"/>
                </a:moveTo>
                <a:lnTo>
                  <a:pt x="3659868" y="39348"/>
                </a:lnTo>
                <a:lnTo>
                  <a:pt x="3659868" y="1672091"/>
                </a:lnTo>
                <a:lnTo>
                  <a:pt x="0" y="1672091"/>
                </a:lnTo>
                <a:lnTo>
                  <a:pt x="0" y="39348"/>
                </a:lnTo>
                <a:close/>
              </a:path>
              <a:path w="5234305" h="1672589">
                <a:moveTo>
                  <a:pt x="3659428" y="934729"/>
                </a:moveTo>
                <a:lnTo>
                  <a:pt x="5233868" y="0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8235" y="4615179"/>
            <a:ext cx="3335654" cy="12477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lvl="0" indent="0" algn="ctr" defTabSz="914400" eaLnBrk="1" fontAlgn="auto" latinLnBrk="0" hangingPunct="1">
              <a:lnSpc>
                <a:spcPct val="1002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UoBristol:</a:t>
            </a:r>
            <a:r>
              <a:rPr kumimoji="0" sz="1550" b="0" i="0" u="none" strike="noStrike" kern="0" cap="none" spc="1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E2E</a:t>
            </a:r>
            <a:r>
              <a:rPr kumimoji="0" sz="1600" b="0" i="0" u="none" strike="noStrike" kern="0" cap="none" spc="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Networks,</a:t>
            </a:r>
            <a:r>
              <a:rPr kumimoji="0" sz="1600" b="0" i="0" u="none" strike="noStrike" kern="0" cap="none" spc="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Convergence,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Control,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Management,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5G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O-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RAN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testbeds,</a:t>
            </a:r>
            <a:r>
              <a:rPr kumimoji="0" sz="16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Digital</a:t>
            </a:r>
            <a:r>
              <a:rPr kumimoji="0" sz="16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Twin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facilities,</a:t>
            </a:r>
            <a:r>
              <a:rPr kumimoji="0" sz="16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Quantum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Nets,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AI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Isambard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Supercomputer, International</a:t>
            </a:r>
            <a:r>
              <a:rPr kumimoji="0" sz="1600" b="0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connectivity,</a:t>
            </a:r>
            <a:r>
              <a:rPr kumimoji="0" sz="1600" b="0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FABRIC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281132" y="4327083"/>
            <a:ext cx="1260475" cy="449580"/>
          </a:xfrm>
          <a:custGeom>
            <a:avLst/>
            <a:gdLst/>
            <a:ahLst/>
            <a:cxnLst/>
            <a:rect l="l" t="t" r="r" b="b"/>
            <a:pathLst>
              <a:path w="1260475" h="449579">
                <a:moveTo>
                  <a:pt x="1260288" y="449565"/>
                </a:moveTo>
                <a:lnTo>
                  <a:pt x="0" y="0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553662" y="4273994"/>
            <a:ext cx="3709035" cy="942975"/>
          </a:xfrm>
          <a:prstGeom prst="rect">
            <a:avLst/>
          </a:prstGeom>
          <a:ln w="19050">
            <a:solidFill>
              <a:srgbClr val="4472C4"/>
            </a:solidFill>
          </a:ln>
        </p:spPr>
        <p:txBody>
          <a:bodyPr vert="horz" wrap="square" lIns="0" tIns="93345" rIns="0" bIns="0" rtlCol="0">
            <a:spAutoFit/>
          </a:bodyPr>
          <a:lstStyle/>
          <a:p>
            <a:pPr marL="214629" marR="211454" lvl="0" indent="3810" algn="ctr" defTabSz="914400" eaLnBrk="1" fontAlgn="auto" latinLnBrk="0" hangingPunct="1">
              <a:lnSpc>
                <a:spcPct val="99400"/>
              </a:lnSpc>
              <a:spcBef>
                <a:spcPts val="7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5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London:</a:t>
            </a:r>
            <a:r>
              <a:rPr kumimoji="0" sz="1550" b="0" i="0" u="none" strike="noStrike" kern="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55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Imperial</a:t>
            </a:r>
            <a:r>
              <a:rPr kumimoji="0" sz="1550" b="0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(Cloud,</a:t>
            </a:r>
            <a:r>
              <a:rPr kumimoji="0" sz="1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Information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Theory,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AI/ML),</a:t>
            </a:r>
            <a:r>
              <a:rPr kumimoji="0" sz="16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UCL</a:t>
            </a:r>
            <a:r>
              <a:rPr kumimoji="0" sz="155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(THz, NDFF), </a:t>
            </a:r>
            <a:r>
              <a:rPr kumimoji="0" sz="15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Digital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Catapult</a:t>
            </a:r>
            <a:r>
              <a:rPr kumimoji="0" sz="1550" b="0" i="0" u="none" strike="noStrike" kern="0" cap="none" spc="3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(SONIC)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374464" y="1451250"/>
            <a:ext cx="1800860" cy="713740"/>
          </a:xfrm>
          <a:custGeom>
            <a:avLst/>
            <a:gdLst/>
            <a:ahLst/>
            <a:cxnLst/>
            <a:rect l="l" t="t" r="r" b="b"/>
            <a:pathLst>
              <a:path w="1800860" h="713739">
                <a:moveTo>
                  <a:pt x="0" y="0"/>
                </a:moveTo>
                <a:lnTo>
                  <a:pt x="1800406" y="713332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6913" y="766621"/>
            <a:ext cx="3128010" cy="1249045"/>
          </a:xfrm>
          <a:prstGeom prst="rect">
            <a:avLst/>
          </a:prstGeom>
          <a:ln w="19050">
            <a:solidFill>
              <a:srgbClr val="4472C4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217170" marR="208915" lvl="0" indent="-1270" algn="ctr" defTabSz="914400" eaLnBrk="1" fontAlgn="auto" latinLnBrk="0" hangingPunct="1">
              <a:lnSpc>
                <a:spcPts val="19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Glasgow:</a:t>
            </a:r>
            <a:r>
              <a:rPr kumimoji="0" sz="1550" b="0" i="0" u="none" strike="noStrike" kern="0" cap="none" spc="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RF</a:t>
            </a:r>
            <a:r>
              <a:rPr kumimoji="0" sz="1600" b="0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research</a:t>
            </a:r>
            <a:r>
              <a:rPr kumimoji="0" sz="16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and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Wireless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Networks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(</a:t>
            </a:r>
            <a:r>
              <a:rPr kumimoji="0" sz="15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UoGlasgow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),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Scotland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5G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Centre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420436" y="2585718"/>
            <a:ext cx="1004569" cy="116839"/>
          </a:xfrm>
          <a:custGeom>
            <a:avLst/>
            <a:gdLst/>
            <a:ahLst/>
            <a:cxnLst/>
            <a:rect l="l" t="t" r="r" b="b"/>
            <a:pathLst>
              <a:path w="1004570" h="116839">
                <a:moveTo>
                  <a:pt x="0" y="116608"/>
                </a:moveTo>
                <a:lnTo>
                  <a:pt x="1004560" y="0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69900" y="2192648"/>
            <a:ext cx="2937510" cy="1042669"/>
          </a:xfrm>
          <a:prstGeom prst="rect">
            <a:avLst/>
          </a:prstGeom>
          <a:ln w="19050">
            <a:solidFill>
              <a:srgbClr val="4472C4"/>
            </a:solidFill>
          </a:ln>
        </p:spPr>
        <p:txBody>
          <a:bodyPr vert="horz" wrap="square" lIns="0" tIns="19050" rIns="0" bIns="0" rtlCol="0">
            <a:spAutoFit/>
          </a:bodyPr>
          <a:lstStyle/>
          <a:p>
            <a:pPr marL="105410" marR="97155" lvl="0" indent="635" algn="ctr" defTabSz="914400" eaLnBrk="1" fontAlgn="auto" latinLnBrk="0" hangingPunct="1">
              <a:lnSpc>
                <a:spcPct val="1008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QUBelfast:</a:t>
            </a:r>
            <a:r>
              <a:rPr kumimoji="0" sz="1550" b="0" i="0" u="none" strike="noStrike" kern="0" cap="none" spc="2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Signal</a:t>
            </a:r>
            <a:r>
              <a:rPr kumimoji="0" sz="1600" b="0" i="0" u="none" strike="noStrike" kern="0" cap="none" spc="1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Processing, Communications</a:t>
            </a:r>
            <a:r>
              <a:rPr kumimoji="0" sz="16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Theory,</a:t>
            </a:r>
            <a:r>
              <a:rPr kumimoji="0" sz="16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wireless systems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simulation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and</a:t>
            </a:r>
            <a:r>
              <a:rPr kumimoji="0" sz="1600" b="0" i="0" u="none" strike="noStrike" kern="0" cap="none" spc="5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emulation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platforms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623907" y="3828288"/>
            <a:ext cx="4271010" cy="1091565"/>
            <a:chOff x="2623907" y="3828288"/>
            <a:chExt cx="4271010" cy="1091565"/>
          </a:xfrm>
        </p:grpSpPr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53455" y="4096512"/>
              <a:ext cx="487679" cy="39623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41719" y="4523232"/>
              <a:ext cx="487679" cy="39623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74663" y="4160520"/>
              <a:ext cx="487680" cy="39623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96839" y="4230624"/>
              <a:ext cx="487679" cy="3962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06895" y="3950208"/>
              <a:ext cx="487679" cy="39623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45480" y="3828288"/>
              <a:ext cx="487679" cy="39623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633432" y="3874698"/>
              <a:ext cx="3298190" cy="92710"/>
            </a:xfrm>
            <a:custGeom>
              <a:avLst/>
              <a:gdLst/>
              <a:ahLst/>
              <a:cxnLst/>
              <a:rect l="l" t="t" r="r" b="b"/>
              <a:pathLst>
                <a:path w="3298190" h="92710">
                  <a:moveTo>
                    <a:pt x="0" y="0"/>
                  </a:moveTo>
                  <a:lnTo>
                    <a:pt x="3297661" y="92629"/>
                  </a:lnTo>
                </a:path>
              </a:pathLst>
            </a:custGeom>
            <a:ln w="190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246913" y="3426347"/>
            <a:ext cx="2386965" cy="817880"/>
          </a:xfrm>
          <a:prstGeom prst="rect">
            <a:avLst/>
          </a:prstGeom>
          <a:ln w="19050">
            <a:solidFill>
              <a:srgbClr val="4472C4"/>
            </a:solidFill>
          </a:ln>
        </p:spPr>
        <p:txBody>
          <a:bodyPr vert="horz" wrap="square" lIns="0" tIns="163195" rIns="0" bIns="0" rtlCol="0">
            <a:spAutoFit/>
          </a:bodyPr>
          <a:lstStyle/>
          <a:p>
            <a:pPr marL="135890" marR="128905" lvl="0" indent="150495" defTabSz="914400" eaLnBrk="1" fontAlgn="auto" latinLnBrk="0" hangingPunct="1">
              <a:lnSpc>
                <a:spcPts val="1900"/>
              </a:lnSpc>
              <a:spcBef>
                <a:spcPts val="12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5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Cranfield</a:t>
            </a:r>
            <a:r>
              <a:rPr kumimoji="0" sz="1550" b="0" i="0" u="none" strike="noStrike" kern="0" cap="none" spc="2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55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Uni:</a:t>
            </a:r>
            <a:r>
              <a:rPr kumimoji="0" sz="1550" b="0" i="0" u="none" strike="noStrike" kern="0" cap="none" spc="2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Satellite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and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Autonomous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Systems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3624071" y="2005583"/>
            <a:ext cx="3053715" cy="2664460"/>
            <a:chOff x="3624071" y="2005583"/>
            <a:chExt cx="3053715" cy="2664460"/>
          </a:xfrm>
        </p:grpSpPr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97095" y="2398775"/>
              <a:ext cx="487679" cy="39623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17007" y="2005583"/>
              <a:ext cx="487679" cy="39623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18631" y="3096767"/>
              <a:ext cx="487679" cy="39623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6301522" y="4113065"/>
              <a:ext cx="356870" cy="229870"/>
            </a:xfrm>
            <a:custGeom>
              <a:avLst/>
              <a:gdLst/>
              <a:ahLst/>
              <a:cxnLst/>
              <a:rect l="l" t="t" r="r" b="b"/>
              <a:pathLst>
                <a:path w="356870" h="229870">
                  <a:moveTo>
                    <a:pt x="0" y="229719"/>
                  </a:moveTo>
                  <a:lnTo>
                    <a:pt x="356636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6304231" y="4326794"/>
              <a:ext cx="72390" cy="324485"/>
            </a:xfrm>
            <a:custGeom>
              <a:avLst/>
              <a:gdLst/>
              <a:ahLst/>
              <a:cxnLst/>
              <a:rect l="l" t="t" r="r" b="b"/>
              <a:pathLst>
                <a:path w="72389" h="324485">
                  <a:moveTo>
                    <a:pt x="0" y="0"/>
                  </a:moveTo>
                  <a:lnTo>
                    <a:pt x="72000" y="32400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5436319" y="4381202"/>
              <a:ext cx="940435" cy="264795"/>
            </a:xfrm>
            <a:custGeom>
              <a:avLst/>
              <a:gdLst/>
              <a:ahLst/>
              <a:cxnLst/>
              <a:rect l="l" t="t" r="r" b="b"/>
              <a:pathLst>
                <a:path w="940435" h="264795">
                  <a:moveTo>
                    <a:pt x="0" y="0"/>
                  </a:moveTo>
                  <a:lnTo>
                    <a:pt x="939911" y="264454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24071" y="2538983"/>
              <a:ext cx="402336" cy="34137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45407" y="2142743"/>
              <a:ext cx="554736" cy="466343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3440149" y="2782823"/>
            <a:ext cx="5200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Terminal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3813047" y="1240536"/>
            <a:ext cx="579120" cy="737870"/>
            <a:chOff x="3813047" y="1240536"/>
            <a:chExt cx="579120" cy="737870"/>
          </a:xfrm>
        </p:grpSpPr>
        <p:pic>
          <p:nvPicPr>
            <p:cNvPr id="39" name="object 3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13047" y="1636776"/>
              <a:ext cx="405384" cy="34137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837431" y="1240536"/>
              <a:ext cx="554736" cy="466344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3630602" y="1880615"/>
            <a:ext cx="5200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Terminal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4328159" y="3419855"/>
            <a:ext cx="576580" cy="734695"/>
            <a:chOff x="4328159" y="3419855"/>
            <a:chExt cx="576580" cy="734695"/>
          </a:xfrm>
        </p:grpSpPr>
        <p:pic>
          <p:nvPicPr>
            <p:cNvPr id="43" name="object 4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328159" y="3816095"/>
              <a:ext cx="402336" cy="33832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349495" y="3419855"/>
              <a:ext cx="554736" cy="466344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4143410" y="4059935"/>
            <a:ext cx="5200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Terminal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4002023" y="4495800"/>
            <a:ext cx="579120" cy="734695"/>
            <a:chOff x="4002023" y="4495800"/>
            <a:chExt cx="579120" cy="734695"/>
          </a:xfrm>
        </p:grpSpPr>
        <p:pic>
          <p:nvPicPr>
            <p:cNvPr id="47" name="object 4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002023" y="4892040"/>
              <a:ext cx="405384" cy="33832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026407" y="4495800"/>
              <a:ext cx="554736" cy="466344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3819657" y="5135879"/>
            <a:ext cx="5200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Terminal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6897623" y="4081271"/>
            <a:ext cx="579120" cy="737870"/>
            <a:chOff x="6897623" y="4081271"/>
            <a:chExt cx="579120" cy="737870"/>
          </a:xfrm>
        </p:grpSpPr>
        <p:pic>
          <p:nvPicPr>
            <p:cNvPr id="51" name="object 5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897623" y="4477511"/>
              <a:ext cx="405383" cy="34137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922007" y="4081271"/>
              <a:ext cx="554735" cy="466344"/>
            </a:xfrm>
            <a:prstGeom prst="rect">
              <a:avLst/>
            </a:prstGeom>
          </p:spPr>
        </p:pic>
      </p:grpSp>
      <p:sp>
        <p:nvSpPr>
          <p:cNvPr id="53" name="object 53"/>
          <p:cNvSpPr txBox="1"/>
          <p:nvPr/>
        </p:nvSpPr>
        <p:spPr>
          <a:xfrm>
            <a:off x="6715079" y="4721352"/>
            <a:ext cx="5200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Terminal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6608064" y="2109216"/>
            <a:ext cx="576580" cy="737870"/>
            <a:chOff x="6608064" y="2109216"/>
            <a:chExt cx="576580" cy="737870"/>
          </a:xfrm>
        </p:grpSpPr>
        <p:pic>
          <p:nvPicPr>
            <p:cNvPr id="55" name="object 5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608064" y="2505456"/>
              <a:ext cx="405383" cy="341375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629400" y="2109216"/>
              <a:ext cx="554735" cy="466343"/>
            </a:xfrm>
            <a:prstGeom prst="rect">
              <a:avLst/>
            </a:prstGeom>
          </p:spPr>
        </p:pic>
      </p:grpSp>
      <p:sp>
        <p:nvSpPr>
          <p:cNvPr id="57" name="object 57"/>
          <p:cNvSpPr txBox="1"/>
          <p:nvPr/>
        </p:nvSpPr>
        <p:spPr>
          <a:xfrm>
            <a:off x="6424457" y="2749296"/>
            <a:ext cx="5200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Terminal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7004304" y="4831079"/>
            <a:ext cx="576580" cy="737870"/>
            <a:chOff x="7004304" y="4831079"/>
            <a:chExt cx="576580" cy="737870"/>
          </a:xfrm>
        </p:grpSpPr>
        <p:pic>
          <p:nvPicPr>
            <p:cNvPr id="59" name="object 5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004304" y="5227319"/>
              <a:ext cx="402335" cy="341376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025640" y="4831079"/>
              <a:ext cx="554735" cy="466344"/>
            </a:xfrm>
            <a:prstGeom prst="rect">
              <a:avLst/>
            </a:prstGeom>
          </p:spPr>
        </p:pic>
      </p:grpSp>
      <p:sp>
        <p:nvSpPr>
          <p:cNvPr id="61" name="object 61"/>
          <p:cNvSpPr txBox="1"/>
          <p:nvPr/>
        </p:nvSpPr>
        <p:spPr>
          <a:xfrm>
            <a:off x="6820027" y="5471160"/>
            <a:ext cx="5200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Terminal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5635752" y="4919471"/>
            <a:ext cx="576580" cy="737870"/>
            <a:chOff x="5635752" y="4919471"/>
            <a:chExt cx="576580" cy="737870"/>
          </a:xfrm>
        </p:grpSpPr>
        <p:pic>
          <p:nvPicPr>
            <p:cNvPr id="63" name="object 6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635752" y="5315711"/>
              <a:ext cx="402336" cy="341375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657088" y="4919471"/>
              <a:ext cx="554736" cy="466343"/>
            </a:xfrm>
            <a:prstGeom prst="rect">
              <a:avLst/>
            </a:prstGeom>
          </p:spPr>
        </p:pic>
      </p:grpSp>
      <p:sp>
        <p:nvSpPr>
          <p:cNvPr id="65" name="object 65"/>
          <p:cNvSpPr txBox="1"/>
          <p:nvPr/>
        </p:nvSpPr>
        <p:spPr>
          <a:xfrm>
            <a:off x="5451975" y="5559552"/>
            <a:ext cx="5200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Terminal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7324343" y="3060192"/>
            <a:ext cx="576580" cy="734695"/>
            <a:chOff x="7324343" y="3060192"/>
            <a:chExt cx="576580" cy="734695"/>
          </a:xfrm>
        </p:grpSpPr>
        <p:pic>
          <p:nvPicPr>
            <p:cNvPr id="67" name="object 6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324343" y="3456432"/>
              <a:ext cx="405383" cy="338327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348727" y="3060192"/>
              <a:ext cx="551687" cy="466343"/>
            </a:xfrm>
            <a:prstGeom prst="rect">
              <a:avLst/>
            </a:prstGeom>
          </p:spPr>
        </p:pic>
      </p:grpSp>
      <p:sp>
        <p:nvSpPr>
          <p:cNvPr id="69" name="object 69"/>
          <p:cNvSpPr txBox="1"/>
          <p:nvPr/>
        </p:nvSpPr>
        <p:spPr>
          <a:xfrm>
            <a:off x="7140949" y="3700272"/>
            <a:ext cx="5200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Terminal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5436320" y="4348641"/>
            <a:ext cx="880110" cy="15240"/>
          </a:xfrm>
          <a:custGeom>
            <a:avLst/>
            <a:gdLst/>
            <a:ahLst/>
            <a:cxnLst/>
            <a:rect l="l" t="t" r="r" b="b"/>
            <a:pathLst>
              <a:path w="880110" h="15239">
                <a:moveTo>
                  <a:pt x="0" y="15133"/>
                </a:moveTo>
                <a:lnTo>
                  <a:pt x="879700" y="0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5905233" y="4327652"/>
            <a:ext cx="3543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NDFF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grpSp>
        <p:nvGrpSpPr>
          <p:cNvPr id="72" name="object 72"/>
          <p:cNvGrpSpPr/>
          <p:nvPr/>
        </p:nvGrpSpPr>
        <p:grpSpPr>
          <a:xfrm>
            <a:off x="4445210" y="2394850"/>
            <a:ext cx="2170430" cy="2258060"/>
            <a:chOff x="4445210" y="2394850"/>
            <a:chExt cx="2170430" cy="2258060"/>
          </a:xfrm>
        </p:grpSpPr>
        <p:sp>
          <p:nvSpPr>
            <p:cNvPr id="73" name="object 73"/>
            <p:cNvSpPr/>
            <p:nvPr/>
          </p:nvSpPr>
          <p:spPr>
            <a:xfrm>
              <a:off x="5560114" y="3457454"/>
              <a:ext cx="387350" cy="346710"/>
            </a:xfrm>
            <a:custGeom>
              <a:avLst/>
              <a:gdLst/>
              <a:ahLst/>
              <a:cxnLst/>
              <a:rect l="l" t="t" r="r" b="b"/>
              <a:pathLst>
                <a:path w="387350" h="346710">
                  <a:moveTo>
                    <a:pt x="193630" y="0"/>
                  </a:moveTo>
                  <a:lnTo>
                    <a:pt x="140111" y="33086"/>
                  </a:lnTo>
                  <a:lnTo>
                    <a:pt x="73959" y="33087"/>
                  </a:lnTo>
                  <a:lnTo>
                    <a:pt x="53516" y="86622"/>
                  </a:lnTo>
                  <a:lnTo>
                    <a:pt x="0" y="119711"/>
                  </a:lnTo>
                  <a:lnTo>
                    <a:pt x="20440" y="173249"/>
                  </a:lnTo>
                  <a:lnTo>
                    <a:pt x="0" y="226786"/>
                  </a:lnTo>
                  <a:lnTo>
                    <a:pt x="53516" y="259875"/>
                  </a:lnTo>
                  <a:lnTo>
                    <a:pt x="73959" y="313411"/>
                  </a:lnTo>
                  <a:lnTo>
                    <a:pt x="140111" y="313413"/>
                  </a:lnTo>
                  <a:lnTo>
                    <a:pt x="193630" y="346497"/>
                  </a:lnTo>
                  <a:lnTo>
                    <a:pt x="247149" y="313413"/>
                  </a:lnTo>
                  <a:lnTo>
                    <a:pt x="313301" y="313411"/>
                  </a:lnTo>
                  <a:lnTo>
                    <a:pt x="333743" y="259875"/>
                  </a:lnTo>
                  <a:lnTo>
                    <a:pt x="387261" y="226786"/>
                  </a:lnTo>
                  <a:lnTo>
                    <a:pt x="366819" y="173249"/>
                  </a:lnTo>
                  <a:lnTo>
                    <a:pt x="387261" y="119711"/>
                  </a:lnTo>
                  <a:lnTo>
                    <a:pt x="333743" y="86622"/>
                  </a:lnTo>
                  <a:lnTo>
                    <a:pt x="313301" y="33087"/>
                  </a:lnTo>
                  <a:lnTo>
                    <a:pt x="247149" y="33086"/>
                  </a:lnTo>
                  <a:lnTo>
                    <a:pt x="1936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5560114" y="3457454"/>
              <a:ext cx="387350" cy="346710"/>
            </a:xfrm>
            <a:custGeom>
              <a:avLst/>
              <a:gdLst/>
              <a:ahLst/>
              <a:cxnLst/>
              <a:rect l="l" t="t" r="r" b="b"/>
              <a:pathLst>
                <a:path w="387350" h="346710">
                  <a:moveTo>
                    <a:pt x="0" y="119711"/>
                  </a:moveTo>
                  <a:lnTo>
                    <a:pt x="53516" y="86622"/>
                  </a:lnTo>
                  <a:lnTo>
                    <a:pt x="73959" y="33087"/>
                  </a:lnTo>
                  <a:lnTo>
                    <a:pt x="140111" y="33085"/>
                  </a:lnTo>
                  <a:lnTo>
                    <a:pt x="193630" y="0"/>
                  </a:lnTo>
                  <a:lnTo>
                    <a:pt x="247149" y="33085"/>
                  </a:lnTo>
                  <a:lnTo>
                    <a:pt x="313301" y="33087"/>
                  </a:lnTo>
                  <a:lnTo>
                    <a:pt x="333744" y="86622"/>
                  </a:lnTo>
                  <a:lnTo>
                    <a:pt x="387260" y="119711"/>
                  </a:lnTo>
                  <a:lnTo>
                    <a:pt x="366820" y="173249"/>
                  </a:lnTo>
                  <a:lnTo>
                    <a:pt x="387260" y="226786"/>
                  </a:lnTo>
                  <a:lnTo>
                    <a:pt x="333744" y="259875"/>
                  </a:lnTo>
                  <a:lnTo>
                    <a:pt x="313301" y="313410"/>
                  </a:lnTo>
                  <a:lnTo>
                    <a:pt x="247149" y="313412"/>
                  </a:lnTo>
                  <a:lnTo>
                    <a:pt x="193630" y="346498"/>
                  </a:lnTo>
                  <a:lnTo>
                    <a:pt x="140111" y="313412"/>
                  </a:lnTo>
                  <a:lnTo>
                    <a:pt x="73959" y="313410"/>
                  </a:lnTo>
                  <a:lnTo>
                    <a:pt x="53516" y="259875"/>
                  </a:lnTo>
                  <a:lnTo>
                    <a:pt x="0" y="226786"/>
                  </a:lnTo>
                  <a:lnTo>
                    <a:pt x="20440" y="173249"/>
                  </a:lnTo>
                  <a:lnTo>
                    <a:pt x="0" y="119711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5260094" y="2401200"/>
              <a:ext cx="494030" cy="1056640"/>
            </a:xfrm>
            <a:custGeom>
              <a:avLst/>
              <a:gdLst/>
              <a:ahLst/>
              <a:cxnLst/>
              <a:rect l="l" t="t" r="r" b="b"/>
              <a:pathLst>
                <a:path w="494029" h="1056639">
                  <a:moveTo>
                    <a:pt x="493651" y="105625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4451560" y="2635225"/>
              <a:ext cx="1183005" cy="855344"/>
            </a:xfrm>
            <a:custGeom>
              <a:avLst/>
              <a:gdLst/>
              <a:ahLst/>
              <a:cxnLst/>
              <a:rect l="l" t="t" r="r" b="b"/>
              <a:pathLst>
                <a:path w="1183004" h="855345">
                  <a:moveTo>
                    <a:pt x="1182514" y="85531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5488298" y="3684240"/>
              <a:ext cx="72390" cy="657860"/>
            </a:xfrm>
            <a:custGeom>
              <a:avLst/>
              <a:gdLst/>
              <a:ahLst/>
              <a:cxnLst/>
              <a:rect l="l" t="t" r="r" b="b"/>
              <a:pathLst>
                <a:path w="72389" h="657860">
                  <a:moveTo>
                    <a:pt x="71816" y="0"/>
                  </a:moveTo>
                  <a:lnTo>
                    <a:pt x="0" y="657534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6065263" y="352364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1" y="1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5947374" y="3322606"/>
              <a:ext cx="112395" cy="254635"/>
            </a:xfrm>
            <a:custGeom>
              <a:avLst/>
              <a:gdLst/>
              <a:ahLst/>
              <a:cxnLst/>
              <a:rect l="l" t="t" r="r" b="b"/>
              <a:pathLst>
                <a:path w="112395" h="254635">
                  <a:moveTo>
                    <a:pt x="0" y="254561"/>
                  </a:moveTo>
                  <a:lnTo>
                    <a:pt x="11203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5873416" y="3770866"/>
              <a:ext cx="96520" cy="181610"/>
            </a:xfrm>
            <a:custGeom>
              <a:avLst/>
              <a:gdLst/>
              <a:ahLst/>
              <a:cxnLst/>
              <a:rect l="l" t="t" r="r" b="b"/>
              <a:pathLst>
                <a:path w="96520" h="181610">
                  <a:moveTo>
                    <a:pt x="0" y="0"/>
                  </a:moveTo>
                  <a:lnTo>
                    <a:pt x="96393" y="18139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5634074" y="3770866"/>
              <a:ext cx="150495" cy="391795"/>
            </a:xfrm>
            <a:custGeom>
              <a:avLst/>
              <a:gdLst/>
              <a:ahLst/>
              <a:cxnLst/>
              <a:rect l="l" t="t" r="r" b="b"/>
              <a:pathLst>
                <a:path w="150495" h="391795">
                  <a:moveTo>
                    <a:pt x="0" y="0"/>
                  </a:moveTo>
                  <a:lnTo>
                    <a:pt x="150394" y="39150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5950660" y="3592983"/>
              <a:ext cx="351155" cy="735330"/>
            </a:xfrm>
            <a:custGeom>
              <a:avLst/>
              <a:gdLst/>
              <a:ahLst/>
              <a:cxnLst/>
              <a:rect l="l" t="t" r="r" b="b"/>
              <a:pathLst>
                <a:path w="351154" h="735329">
                  <a:moveTo>
                    <a:pt x="0" y="0"/>
                  </a:moveTo>
                  <a:lnTo>
                    <a:pt x="350863" y="735084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5947374" y="3684240"/>
              <a:ext cx="662305" cy="388620"/>
            </a:xfrm>
            <a:custGeom>
              <a:avLst/>
              <a:gdLst/>
              <a:ahLst/>
              <a:cxnLst/>
              <a:rect l="l" t="t" r="r" b="b"/>
              <a:pathLst>
                <a:path w="662304" h="388620">
                  <a:moveTo>
                    <a:pt x="0" y="0"/>
                  </a:moveTo>
                  <a:lnTo>
                    <a:pt x="661879" y="388623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5753745" y="3803953"/>
              <a:ext cx="599440" cy="842644"/>
            </a:xfrm>
            <a:custGeom>
              <a:avLst/>
              <a:gdLst/>
              <a:ahLst/>
              <a:cxnLst/>
              <a:rect l="l" t="t" r="r" b="b"/>
              <a:pathLst>
                <a:path w="599439" h="842645">
                  <a:moveTo>
                    <a:pt x="0" y="0"/>
                  </a:moveTo>
                  <a:lnTo>
                    <a:pt x="599139" y="842158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5" name="object 85"/>
          <p:cNvSpPr txBox="1"/>
          <p:nvPr/>
        </p:nvSpPr>
        <p:spPr>
          <a:xfrm>
            <a:off x="6021005" y="3442179"/>
            <a:ext cx="602615" cy="2946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Fabric</a:t>
            </a:r>
            <a:endParaRPr kumimoji="0" sz="1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13059" y="3731887"/>
            <a:ext cx="4257675" cy="2991485"/>
          </a:xfrm>
          <a:prstGeom prst="rect">
            <a:avLst/>
          </a:prstGeom>
          <a:solidFill>
            <a:srgbClr val="DAE3F3"/>
          </a:solidFill>
          <a:ln w="12700">
            <a:solidFill>
              <a:srgbClr val="172C5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765175" marR="1068070" lvl="0" indent="0" algn="ctr" defTabSz="914400" eaLnBrk="1" fontAlgn="auto" latinLnBrk="0" hangingPunct="1">
              <a:lnSpc>
                <a:spcPct val="99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Physical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Infrastructure: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L0,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L1,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L2,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L3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and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satellite connectivity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13059" y="1052357"/>
            <a:ext cx="4251325" cy="2585720"/>
          </a:xfrm>
          <a:prstGeom prst="rect">
            <a:avLst/>
          </a:prstGeom>
          <a:solidFill>
            <a:srgbClr val="DAE3F3"/>
          </a:solidFill>
          <a:ln w="12700">
            <a:solidFill>
              <a:srgbClr val="172C5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650240" marR="1035685" lvl="0" indent="0" defTabSz="91440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Hybrid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Private-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Public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Cloud: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Virtual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Infra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Hosting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06277" y="2956051"/>
            <a:ext cx="299085" cy="1339215"/>
          </a:xfrm>
          <a:prstGeom prst="rect">
            <a:avLst/>
          </a:prstGeom>
        </p:spPr>
        <p:txBody>
          <a:bodyPr vert="vert" wrap="square" lIns="0" tIns="381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cs typeface="Calibri Light"/>
              </a:rPr>
              <a:t>JOINER</a:t>
            </a:r>
            <a:r>
              <a:rPr kumimoji="0" sz="1750" b="0" i="0" u="none" strike="noStrike" kern="0" cap="none" spc="3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750" b="0" i="0" u="none" strike="noStrike" kern="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cs typeface="Calibri Light"/>
              </a:rPr>
              <a:t>Fabric</a:t>
            </a:r>
            <a:endParaRPr kumimoji="0" sz="1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99727" y="201936"/>
            <a:ext cx="8952865" cy="788035"/>
          </a:xfrm>
          <a:prstGeom prst="rect">
            <a:avLst/>
          </a:prstGeom>
          <a:solidFill>
            <a:srgbClr val="DAE3F3"/>
          </a:solidFill>
          <a:ln w="12700">
            <a:solidFill>
              <a:srgbClr val="172C51"/>
            </a:solidFill>
          </a:ln>
        </p:spPr>
        <p:txBody>
          <a:bodyPr vert="horz" wrap="square" lIns="0" tIns="128270" rIns="0" bIns="0" rtlCol="0">
            <a:spAutoFit/>
          </a:bodyPr>
          <a:lstStyle/>
          <a:p>
            <a:pPr marL="3806825" marR="472440" indent="-3326765">
              <a:lnSpc>
                <a:spcPts val="2090"/>
              </a:lnSpc>
              <a:spcBef>
                <a:spcPts val="1010"/>
              </a:spcBef>
            </a:pPr>
            <a:r>
              <a:rPr sz="1750" dirty="0">
                <a:solidFill>
                  <a:srgbClr val="FF0000"/>
                </a:solidFill>
              </a:rPr>
              <a:t>JOINER</a:t>
            </a:r>
            <a:r>
              <a:rPr sz="1750" spc="110" dirty="0">
                <a:solidFill>
                  <a:srgbClr val="FF0000"/>
                </a:solidFill>
              </a:rPr>
              <a:t> </a:t>
            </a:r>
            <a:r>
              <a:rPr sz="1750" dirty="0">
                <a:solidFill>
                  <a:srgbClr val="FF0000"/>
                </a:solidFill>
              </a:rPr>
              <a:t>Brain:</a:t>
            </a:r>
            <a:r>
              <a:rPr sz="1750" spc="110" dirty="0">
                <a:solidFill>
                  <a:srgbClr val="FF0000"/>
                </a:solidFill>
              </a:rPr>
              <a:t> </a:t>
            </a:r>
            <a:r>
              <a:rPr sz="1800" spc="-10" dirty="0"/>
              <a:t>Measurements,</a:t>
            </a:r>
            <a:r>
              <a:rPr sz="1800" spc="50" dirty="0"/>
              <a:t> </a:t>
            </a:r>
            <a:r>
              <a:rPr sz="1800" spc="-10" dirty="0"/>
              <a:t>Orchestration,</a:t>
            </a:r>
            <a:r>
              <a:rPr sz="1800" spc="50" dirty="0"/>
              <a:t> </a:t>
            </a:r>
            <a:r>
              <a:rPr sz="1800" spc="-10" dirty="0"/>
              <a:t>Management,</a:t>
            </a:r>
            <a:r>
              <a:rPr sz="1800" spc="50" dirty="0"/>
              <a:t> </a:t>
            </a:r>
            <a:r>
              <a:rPr sz="1800" dirty="0"/>
              <a:t>AI</a:t>
            </a:r>
            <a:r>
              <a:rPr sz="1800" spc="50" dirty="0"/>
              <a:t> </a:t>
            </a:r>
            <a:r>
              <a:rPr sz="1800" spc="-10" dirty="0"/>
              <a:t>computation</a:t>
            </a:r>
            <a:r>
              <a:rPr sz="1800" spc="55" dirty="0"/>
              <a:t> </a:t>
            </a:r>
            <a:r>
              <a:rPr sz="1800" dirty="0"/>
              <a:t>and</a:t>
            </a:r>
            <a:r>
              <a:rPr sz="1800" spc="60" dirty="0"/>
              <a:t> </a:t>
            </a:r>
            <a:r>
              <a:rPr sz="1800" spc="-10" dirty="0"/>
              <a:t>Digital </a:t>
            </a:r>
            <a:r>
              <a:rPr sz="1800" dirty="0"/>
              <a:t>twin</a:t>
            </a:r>
            <a:r>
              <a:rPr sz="1800" spc="-35" dirty="0"/>
              <a:t> </a:t>
            </a:r>
            <a:r>
              <a:rPr sz="1800" spc="-10" dirty="0"/>
              <a:t>platforms</a:t>
            </a:r>
            <a:endParaRPr sz="1800"/>
          </a:p>
        </p:txBody>
      </p:sp>
      <p:sp>
        <p:nvSpPr>
          <p:cNvPr id="6" name="object 6"/>
          <p:cNvSpPr txBox="1"/>
          <p:nvPr/>
        </p:nvSpPr>
        <p:spPr>
          <a:xfrm>
            <a:off x="1819624" y="5671813"/>
            <a:ext cx="571500" cy="815340"/>
          </a:xfrm>
          <a:prstGeom prst="rect">
            <a:avLst/>
          </a:prstGeom>
        </p:spPr>
        <p:txBody>
          <a:bodyPr vert="vert270" wrap="square" lIns="0" tIns="1651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ts val="21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Access Network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8010" y="1679884"/>
            <a:ext cx="646430" cy="491236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vert270" wrap="square" lIns="0" tIns="0" rIns="0" bIns="0" rtlCol="0">
            <a:spAutoFit/>
          </a:bodyPr>
          <a:lstStyle/>
          <a:p>
            <a:pPr marL="86995" marR="0" lvl="0" indent="0" defTabSz="914400" eaLnBrk="1" fontAlgn="auto" latinLnBrk="0" hangingPunct="1">
              <a:lnSpc>
                <a:spcPts val="20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User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Equipment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9096" y="2599944"/>
            <a:ext cx="252984" cy="24993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3000" y="2246376"/>
            <a:ext cx="271272" cy="27127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3000" y="3776471"/>
            <a:ext cx="271272" cy="271271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1057655" y="2950464"/>
            <a:ext cx="439420" cy="716280"/>
            <a:chOff x="1057655" y="2950464"/>
            <a:chExt cx="439420" cy="71628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0807" y="3395472"/>
              <a:ext cx="271272" cy="27127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7655" y="2950464"/>
              <a:ext cx="438912" cy="438912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21663" y="4117847"/>
            <a:ext cx="320040" cy="320039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2048863" y="1738389"/>
            <a:ext cx="202565" cy="365760"/>
            <a:chOff x="2048863" y="1738389"/>
            <a:chExt cx="202565" cy="365760"/>
          </a:xfrm>
        </p:grpSpPr>
        <p:sp>
          <p:nvSpPr>
            <p:cNvPr id="16" name="object 16"/>
            <p:cNvSpPr/>
            <p:nvPr/>
          </p:nvSpPr>
          <p:spPr>
            <a:xfrm>
              <a:off x="2049505" y="1832764"/>
              <a:ext cx="201295" cy="270510"/>
            </a:xfrm>
            <a:custGeom>
              <a:avLst/>
              <a:gdLst/>
              <a:ahLst/>
              <a:cxnLst/>
              <a:rect l="l" t="t" r="r" b="b"/>
              <a:pathLst>
                <a:path w="201294" h="270510">
                  <a:moveTo>
                    <a:pt x="130492" y="212054"/>
                  </a:moveTo>
                  <a:lnTo>
                    <a:pt x="99879" y="212054"/>
                  </a:lnTo>
                  <a:lnTo>
                    <a:pt x="178554" y="254476"/>
                  </a:lnTo>
                  <a:lnTo>
                    <a:pt x="184396" y="270220"/>
                  </a:lnTo>
                  <a:lnTo>
                    <a:pt x="200888" y="270363"/>
                  </a:lnTo>
                  <a:lnTo>
                    <a:pt x="187455" y="234410"/>
                  </a:lnTo>
                  <a:lnTo>
                    <a:pt x="171109" y="234410"/>
                  </a:lnTo>
                  <a:lnTo>
                    <a:pt x="130492" y="212054"/>
                  </a:lnTo>
                  <a:close/>
                </a:path>
                <a:path w="201294" h="270510">
                  <a:moveTo>
                    <a:pt x="99874" y="0"/>
                  </a:moveTo>
                  <a:lnTo>
                    <a:pt x="0" y="270135"/>
                  </a:lnTo>
                  <a:lnTo>
                    <a:pt x="15340" y="270220"/>
                  </a:lnTo>
                  <a:lnTo>
                    <a:pt x="20270" y="256934"/>
                  </a:lnTo>
                  <a:lnTo>
                    <a:pt x="58282" y="235504"/>
                  </a:lnTo>
                  <a:lnTo>
                    <a:pt x="28221" y="235504"/>
                  </a:lnTo>
                  <a:lnTo>
                    <a:pt x="47605" y="183282"/>
                  </a:lnTo>
                  <a:lnTo>
                    <a:pt x="78206" y="183282"/>
                  </a:lnTo>
                  <a:lnTo>
                    <a:pt x="54794" y="170395"/>
                  </a:lnTo>
                  <a:lnTo>
                    <a:pt x="84157" y="142359"/>
                  </a:lnTo>
                  <a:lnTo>
                    <a:pt x="62793" y="142359"/>
                  </a:lnTo>
                  <a:lnTo>
                    <a:pt x="76316" y="105906"/>
                  </a:lnTo>
                  <a:lnTo>
                    <a:pt x="98074" y="105906"/>
                  </a:lnTo>
                  <a:lnTo>
                    <a:pt x="81865" y="90949"/>
                  </a:lnTo>
                  <a:lnTo>
                    <a:pt x="99874" y="42434"/>
                  </a:lnTo>
                  <a:lnTo>
                    <a:pt x="115728" y="42434"/>
                  </a:lnTo>
                  <a:lnTo>
                    <a:pt x="99874" y="0"/>
                  </a:lnTo>
                  <a:close/>
                </a:path>
                <a:path w="201294" h="270510">
                  <a:moveTo>
                    <a:pt x="78206" y="183282"/>
                  </a:moveTo>
                  <a:lnTo>
                    <a:pt x="47605" y="183282"/>
                  </a:lnTo>
                  <a:lnTo>
                    <a:pt x="84670" y="203678"/>
                  </a:lnTo>
                  <a:lnTo>
                    <a:pt x="28221" y="235504"/>
                  </a:lnTo>
                  <a:lnTo>
                    <a:pt x="58282" y="235504"/>
                  </a:lnTo>
                  <a:lnTo>
                    <a:pt x="99879" y="212054"/>
                  </a:lnTo>
                  <a:lnTo>
                    <a:pt x="130492" y="212054"/>
                  </a:lnTo>
                  <a:lnTo>
                    <a:pt x="115004" y="203530"/>
                  </a:lnTo>
                  <a:lnTo>
                    <a:pt x="129842" y="195165"/>
                  </a:lnTo>
                  <a:lnTo>
                    <a:pt x="99796" y="195165"/>
                  </a:lnTo>
                  <a:lnTo>
                    <a:pt x="78206" y="183282"/>
                  </a:lnTo>
                  <a:close/>
                </a:path>
                <a:path w="201294" h="270510">
                  <a:moveTo>
                    <a:pt x="168141" y="182717"/>
                  </a:moveTo>
                  <a:lnTo>
                    <a:pt x="151925" y="182717"/>
                  </a:lnTo>
                  <a:lnTo>
                    <a:pt x="171109" y="234410"/>
                  </a:lnTo>
                  <a:lnTo>
                    <a:pt x="187455" y="234410"/>
                  </a:lnTo>
                  <a:lnTo>
                    <a:pt x="168141" y="182717"/>
                  </a:lnTo>
                  <a:close/>
                </a:path>
                <a:path w="201294" h="270510">
                  <a:moveTo>
                    <a:pt x="121480" y="127510"/>
                  </a:moveTo>
                  <a:lnTo>
                    <a:pt x="99708" y="127510"/>
                  </a:lnTo>
                  <a:lnTo>
                    <a:pt x="145246" y="169538"/>
                  </a:lnTo>
                  <a:lnTo>
                    <a:pt x="99796" y="195165"/>
                  </a:lnTo>
                  <a:lnTo>
                    <a:pt x="129842" y="195165"/>
                  </a:lnTo>
                  <a:lnTo>
                    <a:pt x="151925" y="182717"/>
                  </a:lnTo>
                  <a:lnTo>
                    <a:pt x="168141" y="182717"/>
                  </a:lnTo>
                  <a:lnTo>
                    <a:pt x="152742" y="141500"/>
                  </a:lnTo>
                  <a:lnTo>
                    <a:pt x="136635" y="141500"/>
                  </a:lnTo>
                  <a:lnTo>
                    <a:pt x="121480" y="127510"/>
                  </a:lnTo>
                  <a:close/>
                </a:path>
                <a:path w="201294" h="270510">
                  <a:moveTo>
                    <a:pt x="98074" y="105906"/>
                  </a:moveTo>
                  <a:lnTo>
                    <a:pt x="76316" y="105906"/>
                  </a:lnTo>
                  <a:lnTo>
                    <a:pt x="88853" y="117477"/>
                  </a:lnTo>
                  <a:lnTo>
                    <a:pt x="62793" y="142359"/>
                  </a:lnTo>
                  <a:lnTo>
                    <a:pt x="84157" y="142359"/>
                  </a:lnTo>
                  <a:lnTo>
                    <a:pt x="99708" y="127510"/>
                  </a:lnTo>
                  <a:lnTo>
                    <a:pt x="121480" y="127510"/>
                  </a:lnTo>
                  <a:lnTo>
                    <a:pt x="110416" y="117297"/>
                  </a:lnTo>
                  <a:lnTo>
                    <a:pt x="120920" y="107268"/>
                  </a:lnTo>
                  <a:lnTo>
                    <a:pt x="99550" y="107268"/>
                  </a:lnTo>
                  <a:lnTo>
                    <a:pt x="98074" y="105906"/>
                  </a:lnTo>
                  <a:close/>
                </a:path>
                <a:path w="201294" h="270510">
                  <a:moveTo>
                    <a:pt x="139159" y="105145"/>
                  </a:moveTo>
                  <a:lnTo>
                    <a:pt x="123143" y="105145"/>
                  </a:lnTo>
                  <a:lnTo>
                    <a:pt x="136635" y="141500"/>
                  </a:lnTo>
                  <a:lnTo>
                    <a:pt x="152742" y="141500"/>
                  </a:lnTo>
                  <a:lnTo>
                    <a:pt x="139159" y="105145"/>
                  </a:lnTo>
                  <a:close/>
                </a:path>
                <a:path w="201294" h="270510">
                  <a:moveTo>
                    <a:pt x="115728" y="42434"/>
                  </a:moveTo>
                  <a:lnTo>
                    <a:pt x="99874" y="42434"/>
                  </a:lnTo>
                  <a:lnTo>
                    <a:pt x="117547" y="90082"/>
                  </a:lnTo>
                  <a:lnTo>
                    <a:pt x="99550" y="107268"/>
                  </a:lnTo>
                  <a:lnTo>
                    <a:pt x="120920" y="107268"/>
                  </a:lnTo>
                  <a:lnTo>
                    <a:pt x="123143" y="105145"/>
                  </a:lnTo>
                  <a:lnTo>
                    <a:pt x="139159" y="105145"/>
                  </a:lnTo>
                  <a:lnTo>
                    <a:pt x="115728" y="42434"/>
                  </a:lnTo>
                  <a:close/>
                </a:path>
              </a:pathLst>
            </a:custGeom>
            <a:solidFill>
              <a:srgbClr val="264379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2049505" y="1832765"/>
              <a:ext cx="201295" cy="270510"/>
            </a:xfrm>
            <a:custGeom>
              <a:avLst/>
              <a:gdLst/>
              <a:ahLst/>
              <a:cxnLst/>
              <a:rect l="l" t="t" r="r" b="b"/>
              <a:pathLst>
                <a:path w="201294" h="270510">
                  <a:moveTo>
                    <a:pt x="200888" y="270363"/>
                  </a:moveTo>
                  <a:lnTo>
                    <a:pt x="99873" y="0"/>
                  </a:lnTo>
                  <a:lnTo>
                    <a:pt x="0" y="270134"/>
                  </a:lnTo>
                  <a:lnTo>
                    <a:pt x="15340" y="270219"/>
                  </a:lnTo>
                  <a:lnTo>
                    <a:pt x="20270" y="256933"/>
                  </a:lnTo>
                  <a:lnTo>
                    <a:pt x="99878" y="212053"/>
                  </a:lnTo>
                  <a:lnTo>
                    <a:pt x="178554" y="254475"/>
                  </a:lnTo>
                  <a:lnTo>
                    <a:pt x="184396" y="270219"/>
                  </a:lnTo>
                  <a:lnTo>
                    <a:pt x="200888" y="270363"/>
                  </a:lnTo>
                  <a:close/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67231" y="1738389"/>
              <a:ext cx="159210" cy="330523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2042748" y="3065419"/>
            <a:ext cx="202565" cy="365760"/>
            <a:chOff x="2042748" y="3065419"/>
            <a:chExt cx="202565" cy="365760"/>
          </a:xfrm>
        </p:grpSpPr>
        <p:sp>
          <p:nvSpPr>
            <p:cNvPr id="20" name="object 20"/>
            <p:cNvSpPr/>
            <p:nvPr/>
          </p:nvSpPr>
          <p:spPr>
            <a:xfrm>
              <a:off x="2043390" y="3159796"/>
              <a:ext cx="201295" cy="270510"/>
            </a:xfrm>
            <a:custGeom>
              <a:avLst/>
              <a:gdLst/>
              <a:ahLst/>
              <a:cxnLst/>
              <a:rect l="l" t="t" r="r" b="b"/>
              <a:pathLst>
                <a:path w="201294" h="270510">
                  <a:moveTo>
                    <a:pt x="130492" y="212053"/>
                  </a:moveTo>
                  <a:lnTo>
                    <a:pt x="99879" y="212053"/>
                  </a:lnTo>
                  <a:lnTo>
                    <a:pt x="178554" y="254474"/>
                  </a:lnTo>
                  <a:lnTo>
                    <a:pt x="184396" y="270219"/>
                  </a:lnTo>
                  <a:lnTo>
                    <a:pt x="200888" y="270363"/>
                  </a:lnTo>
                  <a:lnTo>
                    <a:pt x="187454" y="234408"/>
                  </a:lnTo>
                  <a:lnTo>
                    <a:pt x="171109" y="234408"/>
                  </a:lnTo>
                  <a:lnTo>
                    <a:pt x="130492" y="212053"/>
                  </a:lnTo>
                  <a:close/>
                </a:path>
                <a:path w="201294" h="270510">
                  <a:moveTo>
                    <a:pt x="99874" y="0"/>
                  </a:moveTo>
                  <a:lnTo>
                    <a:pt x="0" y="270134"/>
                  </a:lnTo>
                  <a:lnTo>
                    <a:pt x="15340" y="270219"/>
                  </a:lnTo>
                  <a:lnTo>
                    <a:pt x="20270" y="256933"/>
                  </a:lnTo>
                  <a:lnTo>
                    <a:pt x="58282" y="235503"/>
                  </a:lnTo>
                  <a:lnTo>
                    <a:pt x="28221" y="235503"/>
                  </a:lnTo>
                  <a:lnTo>
                    <a:pt x="47607" y="183281"/>
                  </a:lnTo>
                  <a:lnTo>
                    <a:pt x="78205" y="183281"/>
                  </a:lnTo>
                  <a:lnTo>
                    <a:pt x="54794" y="170395"/>
                  </a:lnTo>
                  <a:lnTo>
                    <a:pt x="84158" y="142358"/>
                  </a:lnTo>
                  <a:lnTo>
                    <a:pt x="62793" y="142358"/>
                  </a:lnTo>
                  <a:lnTo>
                    <a:pt x="76316" y="105905"/>
                  </a:lnTo>
                  <a:lnTo>
                    <a:pt x="98074" y="105905"/>
                  </a:lnTo>
                  <a:lnTo>
                    <a:pt x="81865" y="90949"/>
                  </a:lnTo>
                  <a:lnTo>
                    <a:pt x="99874" y="42433"/>
                  </a:lnTo>
                  <a:lnTo>
                    <a:pt x="115728" y="42433"/>
                  </a:lnTo>
                  <a:lnTo>
                    <a:pt x="99874" y="0"/>
                  </a:lnTo>
                  <a:close/>
                </a:path>
                <a:path w="201294" h="270510">
                  <a:moveTo>
                    <a:pt x="78205" y="183281"/>
                  </a:moveTo>
                  <a:lnTo>
                    <a:pt x="47607" y="183281"/>
                  </a:lnTo>
                  <a:lnTo>
                    <a:pt x="84670" y="203678"/>
                  </a:lnTo>
                  <a:lnTo>
                    <a:pt x="28221" y="235503"/>
                  </a:lnTo>
                  <a:lnTo>
                    <a:pt x="58282" y="235503"/>
                  </a:lnTo>
                  <a:lnTo>
                    <a:pt x="99879" y="212053"/>
                  </a:lnTo>
                  <a:lnTo>
                    <a:pt x="130492" y="212053"/>
                  </a:lnTo>
                  <a:lnTo>
                    <a:pt x="115004" y="203528"/>
                  </a:lnTo>
                  <a:lnTo>
                    <a:pt x="129842" y="195164"/>
                  </a:lnTo>
                  <a:lnTo>
                    <a:pt x="99796" y="195164"/>
                  </a:lnTo>
                  <a:lnTo>
                    <a:pt x="78205" y="183281"/>
                  </a:lnTo>
                  <a:close/>
                </a:path>
                <a:path w="201294" h="270510">
                  <a:moveTo>
                    <a:pt x="168141" y="182716"/>
                  </a:moveTo>
                  <a:lnTo>
                    <a:pt x="151925" y="182716"/>
                  </a:lnTo>
                  <a:lnTo>
                    <a:pt x="171109" y="234408"/>
                  </a:lnTo>
                  <a:lnTo>
                    <a:pt x="187454" y="234408"/>
                  </a:lnTo>
                  <a:lnTo>
                    <a:pt x="168141" y="182716"/>
                  </a:lnTo>
                  <a:close/>
                </a:path>
                <a:path w="201294" h="270510">
                  <a:moveTo>
                    <a:pt x="121480" y="127510"/>
                  </a:moveTo>
                  <a:lnTo>
                    <a:pt x="99708" y="127510"/>
                  </a:lnTo>
                  <a:lnTo>
                    <a:pt x="145246" y="169537"/>
                  </a:lnTo>
                  <a:lnTo>
                    <a:pt x="99796" y="195164"/>
                  </a:lnTo>
                  <a:lnTo>
                    <a:pt x="129842" y="195164"/>
                  </a:lnTo>
                  <a:lnTo>
                    <a:pt x="151925" y="182716"/>
                  </a:lnTo>
                  <a:lnTo>
                    <a:pt x="168141" y="182716"/>
                  </a:lnTo>
                  <a:lnTo>
                    <a:pt x="152742" y="141500"/>
                  </a:lnTo>
                  <a:lnTo>
                    <a:pt x="136635" y="141500"/>
                  </a:lnTo>
                  <a:lnTo>
                    <a:pt x="121480" y="127510"/>
                  </a:lnTo>
                  <a:close/>
                </a:path>
                <a:path w="201294" h="270510">
                  <a:moveTo>
                    <a:pt x="98074" y="105905"/>
                  </a:moveTo>
                  <a:lnTo>
                    <a:pt x="76316" y="105905"/>
                  </a:lnTo>
                  <a:lnTo>
                    <a:pt x="88853" y="117476"/>
                  </a:lnTo>
                  <a:lnTo>
                    <a:pt x="62793" y="142358"/>
                  </a:lnTo>
                  <a:lnTo>
                    <a:pt x="84158" y="142358"/>
                  </a:lnTo>
                  <a:lnTo>
                    <a:pt x="99708" y="127510"/>
                  </a:lnTo>
                  <a:lnTo>
                    <a:pt x="121480" y="127510"/>
                  </a:lnTo>
                  <a:lnTo>
                    <a:pt x="110416" y="117295"/>
                  </a:lnTo>
                  <a:lnTo>
                    <a:pt x="120921" y="107266"/>
                  </a:lnTo>
                  <a:lnTo>
                    <a:pt x="99550" y="107266"/>
                  </a:lnTo>
                  <a:lnTo>
                    <a:pt x="98074" y="105905"/>
                  </a:lnTo>
                  <a:close/>
                </a:path>
                <a:path w="201294" h="270510">
                  <a:moveTo>
                    <a:pt x="139159" y="105145"/>
                  </a:moveTo>
                  <a:lnTo>
                    <a:pt x="123143" y="105145"/>
                  </a:lnTo>
                  <a:lnTo>
                    <a:pt x="136635" y="141500"/>
                  </a:lnTo>
                  <a:lnTo>
                    <a:pt x="152742" y="141500"/>
                  </a:lnTo>
                  <a:lnTo>
                    <a:pt x="139159" y="105145"/>
                  </a:lnTo>
                  <a:close/>
                </a:path>
                <a:path w="201294" h="270510">
                  <a:moveTo>
                    <a:pt x="115728" y="42433"/>
                  </a:moveTo>
                  <a:lnTo>
                    <a:pt x="99874" y="42433"/>
                  </a:lnTo>
                  <a:lnTo>
                    <a:pt x="117547" y="90081"/>
                  </a:lnTo>
                  <a:lnTo>
                    <a:pt x="99550" y="107266"/>
                  </a:lnTo>
                  <a:lnTo>
                    <a:pt x="120921" y="107266"/>
                  </a:lnTo>
                  <a:lnTo>
                    <a:pt x="123143" y="105145"/>
                  </a:lnTo>
                  <a:lnTo>
                    <a:pt x="139159" y="105145"/>
                  </a:lnTo>
                  <a:lnTo>
                    <a:pt x="115728" y="42433"/>
                  </a:lnTo>
                  <a:close/>
                </a:path>
              </a:pathLst>
            </a:custGeom>
            <a:solidFill>
              <a:srgbClr val="264379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2043390" y="3159796"/>
              <a:ext cx="201295" cy="270510"/>
            </a:xfrm>
            <a:custGeom>
              <a:avLst/>
              <a:gdLst/>
              <a:ahLst/>
              <a:cxnLst/>
              <a:rect l="l" t="t" r="r" b="b"/>
              <a:pathLst>
                <a:path w="201294" h="270510">
                  <a:moveTo>
                    <a:pt x="200888" y="270363"/>
                  </a:moveTo>
                  <a:lnTo>
                    <a:pt x="99873" y="0"/>
                  </a:lnTo>
                  <a:lnTo>
                    <a:pt x="0" y="270134"/>
                  </a:lnTo>
                  <a:lnTo>
                    <a:pt x="15340" y="270219"/>
                  </a:lnTo>
                  <a:lnTo>
                    <a:pt x="20270" y="256933"/>
                  </a:lnTo>
                  <a:lnTo>
                    <a:pt x="99878" y="212053"/>
                  </a:lnTo>
                  <a:lnTo>
                    <a:pt x="178554" y="254475"/>
                  </a:lnTo>
                  <a:lnTo>
                    <a:pt x="184396" y="270219"/>
                  </a:lnTo>
                  <a:lnTo>
                    <a:pt x="200888" y="270363"/>
                  </a:lnTo>
                  <a:close/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61116" y="3065419"/>
              <a:ext cx="159210" cy="330523"/>
            </a:xfrm>
            <a:prstGeom prst="rect">
              <a:avLst/>
            </a:prstGeom>
          </p:spPr>
        </p:pic>
      </p:grpSp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920239" y="2432304"/>
            <a:ext cx="451104" cy="451103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932432" y="3633215"/>
            <a:ext cx="435863" cy="435863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895293" y="4194040"/>
            <a:ext cx="456469" cy="476161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580301" y="1052357"/>
            <a:ext cx="2263775" cy="5671185"/>
          </a:xfrm>
          <a:prstGeom prst="rect">
            <a:avLst/>
          </a:prstGeom>
          <a:ln w="12700">
            <a:solidFill>
              <a:srgbClr val="172C51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157480" marR="90805" lvl="0" indent="0" defTabSz="914400" eaLnBrk="1" fontAlgn="auto" latinLnBrk="0" hangingPunct="1">
              <a:lnSpc>
                <a:spcPct val="1006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Labs</a:t>
            </a:r>
            <a:r>
              <a:rPr kumimoji="0" sz="1750" b="0" i="0" u="none" strike="noStrike" kern="0" cap="none" spc="2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7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and/or</a:t>
            </a:r>
            <a:r>
              <a:rPr kumimoji="0" sz="1750" b="0" i="0" u="none" strike="noStrike" kern="0" cap="none" spc="2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7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testbeds </a:t>
            </a:r>
            <a:r>
              <a:rPr kumimoji="0" sz="17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in</a:t>
            </a:r>
            <a:r>
              <a:rPr kumimoji="0" sz="1750" b="0" i="0" u="none" strike="noStrike" kern="0" cap="none" spc="2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7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the</a:t>
            </a:r>
            <a:r>
              <a:rPr kumimoji="0" sz="1750" b="0" i="0" u="none" strike="noStrike" kern="0" cap="none" spc="20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7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JOINER</a:t>
            </a:r>
            <a:r>
              <a:rPr kumimoji="0" sz="1750" b="0" i="0" u="none" strike="noStrike" kern="0" cap="none" spc="2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7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NODES</a:t>
            </a:r>
            <a:endParaRPr kumimoji="0" sz="1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868471" y="5387001"/>
            <a:ext cx="581066" cy="90387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962911" y="4858511"/>
            <a:ext cx="344424" cy="344424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1834770" y="1679885"/>
            <a:ext cx="646430" cy="491236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635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50" b="0" i="0" u="none" strike="noStrike" kern="0" cap="none" spc="6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 Light"/>
                <a:cs typeface="Calibri Light"/>
              </a:rPr>
              <a:t>mmWave</a:t>
            </a: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5080" lvl="0" indent="0" algn="ctr" defTabSz="914400" eaLnBrk="1" fontAlgn="auto" latinLnBrk="0" hangingPunct="1">
              <a:lnSpc>
                <a:spcPct val="1000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50" b="0" i="0" u="none" strike="noStrike" kern="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 Light"/>
                <a:cs typeface="Calibri Light"/>
              </a:rPr>
              <a:t>/THz</a:t>
            </a: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20955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50" b="0" i="0" u="none" strike="noStrike" kern="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 Light"/>
                <a:cs typeface="Calibri Light"/>
              </a:rPr>
              <a:t>WIFI</a:t>
            </a: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31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50" b="0" i="0" u="none" strike="noStrike" kern="0" cap="none" spc="4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 Light"/>
                <a:cs typeface="Calibri Light"/>
              </a:rPr>
              <a:t>B5G/6G</a:t>
            </a: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13335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50" b="0" i="0" u="none" strike="noStrike" kern="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 Light"/>
                <a:cs typeface="Calibri Light"/>
              </a:rPr>
              <a:t>LiFi</a:t>
            </a: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60960" marR="84455" lvl="0" indent="133350" defTabSz="914400" eaLnBrk="1" fontAlgn="auto" latinLnBrk="0" hangingPunct="1">
              <a:lnSpc>
                <a:spcPct val="10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50" b="0" i="0" u="none" strike="noStrike" kern="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 Light"/>
                <a:cs typeface="Calibri Light"/>
              </a:rPr>
              <a:t>Fibre</a:t>
            </a:r>
            <a:r>
              <a:rPr kumimoji="0" sz="750" b="0" i="0" u="none" strike="noStrike" kern="0" cap="none" spc="5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 Light"/>
                <a:cs typeface="Calibri Light"/>
              </a:rPr>
              <a:t> Broadband</a:t>
            </a: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88900" marR="119380" lvl="0" indent="45085" defTabSz="914400" eaLnBrk="1" fontAlgn="auto" latinLnBrk="0" hangingPunct="1">
              <a:lnSpc>
                <a:spcPct val="28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50" b="0" i="0" u="none" strike="noStrike" kern="0" cap="none" spc="4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 Light"/>
                <a:cs typeface="Calibri Light"/>
              </a:rPr>
              <a:t>Sensing </a:t>
            </a:r>
            <a:r>
              <a:rPr kumimoji="0" sz="750" b="0" i="0" u="none" strike="noStrike" kern="0" cap="none" spc="4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 Light"/>
                <a:cs typeface="Calibri Light"/>
              </a:rPr>
              <a:t>Spectrum</a:t>
            </a: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952892" y="1052379"/>
            <a:ext cx="2604135" cy="5671185"/>
            <a:chOff x="2952892" y="1052379"/>
            <a:chExt cx="2604135" cy="5671185"/>
          </a:xfrm>
        </p:grpSpPr>
        <p:sp>
          <p:nvSpPr>
            <p:cNvPr id="31" name="object 31"/>
            <p:cNvSpPr/>
            <p:nvPr/>
          </p:nvSpPr>
          <p:spPr>
            <a:xfrm>
              <a:off x="2952892" y="1052379"/>
              <a:ext cx="2604135" cy="5671185"/>
            </a:xfrm>
            <a:custGeom>
              <a:avLst/>
              <a:gdLst/>
              <a:ahLst/>
              <a:cxnLst/>
              <a:rect l="l" t="t" r="r" b="b"/>
              <a:pathLst>
                <a:path w="2604135" h="5671184">
                  <a:moveTo>
                    <a:pt x="2604135" y="0"/>
                  </a:moveTo>
                  <a:lnTo>
                    <a:pt x="0" y="0"/>
                  </a:lnTo>
                  <a:lnTo>
                    <a:pt x="0" y="5670951"/>
                  </a:lnTo>
                  <a:lnTo>
                    <a:pt x="2604135" y="5670951"/>
                  </a:lnTo>
                  <a:lnTo>
                    <a:pt x="2604135" y="0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3122226" y="1847451"/>
              <a:ext cx="2267585" cy="369570"/>
            </a:xfrm>
            <a:custGeom>
              <a:avLst/>
              <a:gdLst/>
              <a:ahLst/>
              <a:cxnLst/>
              <a:rect l="l" t="t" r="r" b="b"/>
              <a:pathLst>
                <a:path w="2267585" h="369569">
                  <a:moveTo>
                    <a:pt x="0" y="0"/>
                  </a:moveTo>
                  <a:lnTo>
                    <a:pt x="2267045" y="0"/>
                  </a:lnTo>
                  <a:lnTo>
                    <a:pt x="2267045" y="369332"/>
                  </a:lnTo>
                  <a:lnTo>
                    <a:pt x="0" y="36933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3122226" y="2896708"/>
            <a:ext cx="2267585" cy="369570"/>
          </a:xfrm>
          <a:prstGeom prst="rect">
            <a:avLst/>
          </a:prstGeom>
          <a:solidFill>
            <a:srgbClr val="DAE3F3"/>
          </a:solidFill>
          <a:ln w="9525">
            <a:solidFill>
              <a:srgbClr val="00000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619125" marR="0" lvl="0" indent="0" defTabSz="91440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Edge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Cloud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122226" y="2368002"/>
            <a:ext cx="2267585" cy="369570"/>
          </a:xfrm>
          <a:prstGeom prst="rect">
            <a:avLst/>
          </a:prstGeom>
          <a:solidFill>
            <a:srgbClr val="DAE3F3"/>
          </a:solidFill>
          <a:ln w="9525">
            <a:solidFill>
              <a:srgbClr val="000000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206375" marR="0" lvl="0" indent="0" defTabSz="91440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Multi-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access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control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122226" y="3427606"/>
            <a:ext cx="2267585" cy="369570"/>
          </a:xfrm>
          <a:prstGeom prst="rect">
            <a:avLst/>
          </a:prstGeom>
          <a:solidFill>
            <a:srgbClr val="DAE3F3"/>
          </a:solidFill>
          <a:ln w="952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MEC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3471414" y="1411943"/>
            <a:ext cx="1405255" cy="478155"/>
            <a:chOff x="3471414" y="1411943"/>
            <a:chExt cx="1405255" cy="478155"/>
          </a:xfrm>
        </p:grpSpPr>
        <p:pic>
          <p:nvPicPr>
            <p:cNvPr id="37" name="object 3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71414" y="1411943"/>
              <a:ext cx="409056" cy="40481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770375" y="1481327"/>
              <a:ext cx="441960" cy="40843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865473" y="1499241"/>
              <a:ext cx="267291" cy="19437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467499" y="1416706"/>
              <a:ext cx="408851" cy="40639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151375" y="1478279"/>
              <a:ext cx="445008" cy="41147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208185" y="1492316"/>
              <a:ext cx="269314" cy="204815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2952892" y="1052379"/>
            <a:ext cx="2604135" cy="5671185"/>
          </a:xfrm>
          <a:prstGeom prst="rect">
            <a:avLst/>
          </a:prstGeom>
          <a:ln w="12700">
            <a:solidFill>
              <a:srgbClr val="172C51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0" marR="177165" lvl="0" indent="0" algn="ctr" defTabSz="91440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Local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Experimenters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9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793115" marR="0" lvl="0" indent="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User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Portal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2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123825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cs typeface="Calibri Light"/>
              </a:rPr>
              <a:t>JOINER</a:t>
            </a:r>
            <a:r>
              <a:rPr kumimoji="0" sz="1750" b="0" i="0" u="none" strike="noStrike" kern="0" cap="none" spc="3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750" b="0" i="0" u="none" strike="noStrike" kern="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cs typeface="Calibri Light"/>
              </a:rPr>
              <a:t>Terminal</a:t>
            </a:r>
            <a:endParaRPr kumimoji="0" sz="1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122226" y="3915579"/>
            <a:ext cx="2267585" cy="646430"/>
          </a:xfrm>
          <a:prstGeom prst="rect">
            <a:avLst/>
          </a:prstGeom>
          <a:solidFill>
            <a:srgbClr val="DAE3F3"/>
          </a:solidFill>
          <a:ln w="9525">
            <a:solidFill>
              <a:srgbClr val="000000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114935" marR="107314" lvl="0" indent="342900" defTabSz="914400" eaLnBrk="1" fontAlgn="auto" latinLnBrk="0" hangingPunct="1">
              <a:lnSpc>
                <a:spcPts val="211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Programmable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Switching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and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Routing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92;p5">
            <a:extLst>
              <a:ext uri="{FF2B5EF4-FFF2-40B4-BE49-F238E27FC236}">
                <a16:creationId xmlns:a16="http://schemas.microsoft.com/office/drawing/2014/main" id="{6A6A6C47-467C-473F-A959-828ABCB09A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765" y="190575"/>
            <a:ext cx="4008797" cy="60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>
                <a:solidFill>
                  <a:schemeClr val="bg1"/>
                </a:solidFill>
              </a:rPr>
              <a:t>Architecture Diagram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5EE76A-D781-7FCA-A6F1-74C294BB04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72" t="5677" r="13192" b="6403"/>
          <a:stretch/>
        </p:blipFill>
        <p:spPr>
          <a:xfrm>
            <a:off x="2027977" y="1052302"/>
            <a:ext cx="8691112" cy="580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775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3ED4113-8BCA-3A06-3C21-F63DACD2F615}"/>
              </a:ext>
            </a:extLst>
          </p:cNvPr>
          <p:cNvGrpSpPr/>
          <p:nvPr/>
        </p:nvGrpSpPr>
        <p:grpSpPr>
          <a:xfrm>
            <a:off x="-1" y="0"/>
            <a:ext cx="10512426" cy="6858000"/>
            <a:chOff x="-1" y="-1"/>
            <a:chExt cx="10512426" cy="685799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367790-7EB1-5CB9-A297-7E66051B54E0}"/>
                </a:ext>
              </a:extLst>
            </p:cNvPr>
            <p:cNvSpPr/>
            <p:nvPr/>
          </p:nvSpPr>
          <p:spPr>
            <a:xfrm>
              <a:off x="0" y="-1"/>
              <a:ext cx="10290875" cy="685799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F6D3D64-E9BF-2708-675B-D40E9C38F31E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0512425" cy="7524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b="1" dirty="0">
                  <a:solidFill>
                    <a:schemeClr val="bg1"/>
                  </a:solidFill>
                </a:rPr>
                <a:t>Program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 descr="A black and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692847B1-242D-5C7A-1866-01FC69D99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926757"/>
              <a:ext cx="10303601" cy="5807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50690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1"/>
          <p:cNvSpPr>
            <a:spLocks noChangeArrowheads="1"/>
          </p:cNvSpPr>
          <p:nvPr/>
        </p:nvSpPr>
        <p:spPr bwMode="auto">
          <a:xfrm>
            <a:off x="3340105" y="4308937"/>
            <a:ext cx="5537555" cy="148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37" tIns="40714" rIns="82937" bIns="40714">
            <a:spAutoFit/>
          </a:bodyPr>
          <a:lstStyle/>
          <a:p>
            <a:pPr algn="ctr" defTabSz="815912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29" b="1" kern="1200" dirty="0">
                <a:latin typeface="Arial" pitchFamily="34" charset="0"/>
                <a:ea typeface="+mn-ea"/>
                <a:cs typeface="+mn-cs"/>
              </a:rPr>
              <a:t>Prem Kumar</a:t>
            </a:r>
          </a:p>
          <a:p>
            <a:pPr algn="ctr" defTabSz="815912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29" kern="1200" dirty="0">
                <a:latin typeface="Arial" pitchFamily="34" charset="0"/>
                <a:ea typeface="+mn-ea"/>
                <a:cs typeface="+mn-cs"/>
              </a:rPr>
              <a:t>Professor, ECE &amp; Physics</a:t>
            </a:r>
          </a:p>
          <a:p>
            <a:pPr algn="ctr" defTabSz="815912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29" kern="1200" dirty="0">
                <a:latin typeface="Arial" pitchFamily="34" charset="0"/>
                <a:ea typeface="+mn-ea"/>
                <a:cs typeface="+mn-cs"/>
              </a:rPr>
              <a:t>Center for Photonic Communication and Computing</a:t>
            </a:r>
          </a:p>
          <a:p>
            <a:pPr algn="ctr" defTabSz="815912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29" kern="1200" dirty="0">
                <a:latin typeface="Arial" pitchFamily="34" charset="0"/>
                <a:ea typeface="+mn-ea"/>
                <a:cs typeface="+mn-cs"/>
              </a:rPr>
              <a:t>Northwestern University</a:t>
            </a:r>
          </a:p>
          <a:p>
            <a:pPr algn="ctr" defTabSz="815912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29" kern="1200" dirty="0">
                <a:latin typeface="Arial" pitchFamily="34" charset="0"/>
                <a:ea typeface="+mn-ea"/>
                <a:cs typeface="+mn-cs"/>
              </a:rPr>
              <a:t>E-mail: </a:t>
            </a:r>
            <a:r>
              <a:rPr lang="en-US" sz="1829" kern="1200" dirty="0">
                <a:latin typeface="Arial" pitchFamily="34" charset="0"/>
                <a:ea typeface="+mn-ea"/>
                <a:cs typeface="+mn-cs"/>
                <a:hlinkClick r:id="rId4"/>
              </a:rPr>
              <a:t>kumarp@northwestern.edu</a:t>
            </a:r>
            <a:endParaRPr lang="en-US" sz="1829" kern="1200" dirty="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332304" y="2592623"/>
            <a:ext cx="7597090" cy="1267517"/>
          </a:xfrm>
          <a:prstGeom prst="rect">
            <a:avLst/>
          </a:prstGeom>
          <a:solidFill>
            <a:srgbClr val="FFFF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5953" tIns="42223" rIns="85953" bIns="42223">
            <a:spAutoFit/>
          </a:bodyPr>
          <a:lstStyle/>
          <a:p>
            <a:pPr algn="ctr" defTabSz="86817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561" b="1" kern="1200" dirty="0">
                <a:solidFill>
                  <a:srgbClr val="0033CC"/>
                </a:solidFill>
                <a:latin typeface="Arial" pitchFamily="34" charset="0"/>
                <a:ea typeface="+mn-ea"/>
                <a:cs typeface="+mn-cs"/>
              </a:rPr>
              <a:t>How Can OFC, with a Real-Life Test-Bed, Accelerate Innovation in the Optical Photonic Networks?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95FFA380-E14B-B9EF-5844-F87D4A80E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1321" y="93674"/>
            <a:ext cx="4435123" cy="61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37" tIns="40714" rIns="82937" bIns="40714">
            <a:spAutoFit/>
          </a:bodyPr>
          <a:lstStyle/>
          <a:p>
            <a:pPr algn="ctr" defTabSz="815912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29" kern="1200" dirty="0">
                <a:solidFill>
                  <a:srgbClr val="C00000"/>
                </a:solidFill>
                <a:ea typeface="+mn-ea"/>
                <a:cs typeface="+mn-cs"/>
              </a:rPr>
              <a:t> Workshop S1A, OFC’24</a:t>
            </a:r>
          </a:p>
          <a:p>
            <a:pPr algn="ctr" defTabSz="815912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646" kern="1200" dirty="0">
                <a:solidFill>
                  <a:srgbClr val="C00000"/>
                </a:solidFill>
                <a:ea typeface="+mn-ea"/>
                <a:cs typeface="+mn-cs"/>
              </a:rPr>
              <a:t>24 March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78EF31-4914-08BC-3C96-F24F390FE3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39"/>
          <a:stretch/>
        </p:blipFill>
        <p:spPr>
          <a:xfrm>
            <a:off x="5538416" y="1473625"/>
            <a:ext cx="1254565" cy="49171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2CAD0-5F2C-4F4B-BEC7-0E9F6A0DD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Illinois Express Quantum Network (IEQNET)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E162A3-D82A-4840-B28E-3B4860DE3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022" y="1059265"/>
            <a:ext cx="8781957" cy="536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489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5B598-81A7-4E49-B390-316BA1EF4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IEQNET Topology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AEA7A8-1CCC-4519-82C7-A4A5F7221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022" y="904029"/>
            <a:ext cx="8781957" cy="50341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29C60D-3140-48BB-8C35-649B9EA14CEB}"/>
              </a:ext>
            </a:extLst>
          </p:cNvPr>
          <p:cNvSpPr txBox="1"/>
          <p:nvPr/>
        </p:nvSpPr>
        <p:spPr>
          <a:xfrm>
            <a:off x="2053512" y="5974232"/>
            <a:ext cx="8294071" cy="599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3640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098" kern="1200" dirty="0">
                <a:solidFill>
                  <a:srgbClr val="333333"/>
                </a:solidFill>
                <a:ea typeface="Times New Roman" panose="02020603050405020304" pitchFamily="18" charset="0"/>
                <a:cs typeface="+mn-cs"/>
              </a:rPr>
              <a:t>J. Chung, G. Kanter, N. Lauk, R. Valivarthi, W. Wu, R. R. Ceballos, C. Peña, N. Sinclair, J. Thomas, S. Xie, R. Kettimuthu, P. Kumar, P. Spentzouris, and M. Spiropulu, “Illinois Express Quantum Network (IEQNET): metropolitan-scale experimental quantum networking over deployed optical fiber,” Proc. SPIE 11726, 1172602 (12 April 2021); </a:t>
            </a:r>
            <a:r>
              <a:rPr lang="en-US" sz="1098" u="sng" kern="1200" dirty="0">
                <a:solidFill>
                  <a:srgbClr val="0000FF"/>
                </a:solidFill>
                <a:ea typeface="Times New Roman" panose="02020603050405020304" pitchFamily="18" charset="0"/>
                <a:cs typeface="+mn-cs"/>
                <a:hlinkClick r:id="rId3"/>
              </a:rPr>
              <a:t>https://doi.org/10.1117/12.2588007</a:t>
            </a:r>
            <a:r>
              <a:rPr lang="en-US" sz="1098" kern="1200" dirty="0">
                <a:ea typeface="Times New Roman" panose="02020603050405020304" pitchFamily="18" charset="0"/>
                <a:cs typeface="+mn-cs"/>
              </a:rPr>
              <a:t>. </a:t>
            </a:r>
            <a:endParaRPr lang="en-US" sz="1098" kern="12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3661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D25FB-F02B-4E2B-AA54-7704FE5E6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61" dirty="0"/>
              <a:t>IEQNET Physical (proposed)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B25D9C-67C1-4F30-9DE0-41A8C2B50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210" y="1349383"/>
            <a:ext cx="8029218" cy="5006937"/>
          </a:xfrm>
          <a:prstGeom prst="rect">
            <a:avLst/>
          </a:prstGeom>
        </p:spPr>
      </p:pic>
      <p:pic>
        <p:nvPicPr>
          <p:cNvPr id="5" name="Google Shape;310;gf95226c9fc_0_23">
            <a:extLst>
              <a:ext uri="{FF2B5EF4-FFF2-40B4-BE49-F238E27FC236}">
                <a16:creationId xmlns:a16="http://schemas.microsoft.com/office/drawing/2014/main" id="{72C28C94-08AF-3A7E-FCDC-ECF28E3ABC2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8884" t="6811" r="45170" b="54256"/>
          <a:stretch/>
        </p:blipFill>
        <p:spPr>
          <a:xfrm>
            <a:off x="2332304" y="964481"/>
            <a:ext cx="2648527" cy="15584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90911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A2995-4DDA-6182-1D76-4E8696207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IEQNET’s Quantum Networking Architecture (three planes)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00B8C7-FE14-A5D4-E10F-5BD64B1FE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022" y="1198662"/>
            <a:ext cx="8781957" cy="413932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C810AD4-AC8A-9AB7-7D02-0FD75E885EE2}"/>
              </a:ext>
            </a:extLst>
          </p:cNvPr>
          <p:cNvGrpSpPr/>
          <p:nvPr/>
        </p:nvGrpSpPr>
        <p:grpSpPr>
          <a:xfrm>
            <a:off x="2531984" y="6147225"/>
            <a:ext cx="7536806" cy="435673"/>
            <a:chOff x="990600" y="6796881"/>
            <a:chExt cx="8239892" cy="47631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6D04057-FAD4-40E0-7BEA-14A9BCB6BFA3}"/>
                </a:ext>
              </a:extLst>
            </p:cNvPr>
            <p:cNvSpPr txBox="1"/>
            <p:nvPr/>
          </p:nvSpPr>
          <p:spPr>
            <a:xfrm>
              <a:off x="990600" y="6857585"/>
              <a:ext cx="8153400" cy="377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36402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1646" kern="1200" dirty="0">
                  <a:latin typeface="Arial" pitchFamily="34" charset="0"/>
                  <a:ea typeface="+mn-ea"/>
                  <a:cs typeface="+mn-cs"/>
                </a:rPr>
                <a:t>Vol. 3, 4100920 (2022)    |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14CEA9F-023B-54A8-3F93-531D7512F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3800" y="6796881"/>
              <a:ext cx="5496692" cy="47631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6736E34-34D1-8B01-C999-D7B355C2F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022" y="5589640"/>
            <a:ext cx="8781957" cy="63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588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2CF3D-EC90-6AF3-903F-DD255061D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186" y="87123"/>
            <a:ext cx="5567134" cy="653419"/>
          </a:xfrm>
        </p:spPr>
        <p:txBody>
          <a:bodyPr/>
          <a:lstStyle/>
          <a:p>
            <a:r>
              <a:rPr lang="en-US" dirty="0"/>
              <a:t>OFC’24 Demo Zone (#M3Z.4, Room 6B)</a:t>
            </a:r>
            <a:br>
              <a:rPr lang="en-US" dirty="0"/>
            </a:br>
            <a:r>
              <a:rPr lang="en-US" sz="1646" dirty="0"/>
              <a:t>Monday, 25 March 2024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5DA096-E57A-F8A3-CF5D-662D542B9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493" y="919870"/>
            <a:ext cx="6691015" cy="28055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6C2603-B8A8-675F-605D-2215315C2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304" y="3940379"/>
            <a:ext cx="7527392" cy="262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660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9BCE-0819-925C-97EB-544D5E38E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473" y="87123"/>
            <a:ext cx="5813981" cy="653419"/>
          </a:xfrm>
        </p:spPr>
        <p:txBody>
          <a:bodyPr/>
          <a:lstStyle/>
          <a:p>
            <a:r>
              <a:rPr lang="en-US" dirty="0"/>
              <a:t>Quantum Classical Coexistence </a:t>
            </a:r>
            <a:br>
              <a:rPr lang="en-US" dirty="0"/>
            </a:br>
            <a:r>
              <a:rPr lang="en-US" dirty="0"/>
              <a:t>in the IEQNET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354FDD-E220-FF90-B2A5-02F0903A4797}"/>
              </a:ext>
            </a:extLst>
          </p:cNvPr>
          <p:cNvSpPr txBox="1"/>
          <p:nvPr/>
        </p:nvSpPr>
        <p:spPr>
          <a:xfrm>
            <a:off x="1844418" y="1059265"/>
            <a:ext cx="3763697" cy="965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3651" indent="-313651" defTabSz="836402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n-US" sz="1464" b="1" kern="1200" dirty="0">
                <a:latin typeface="Arial" pitchFamily="34" charset="0"/>
                <a:ea typeface="+mn-ea"/>
                <a:cs typeface="+mn-cs"/>
              </a:rPr>
              <a:t>Time Synchronization</a:t>
            </a:r>
          </a:p>
          <a:p>
            <a:pPr marL="313651" indent="-313651" defTabSz="836402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646" b="1" kern="1200" dirty="0">
                <a:latin typeface="Arial" pitchFamily="34" charset="0"/>
                <a:ea typeface="+mn-ea"/>
                <a:cs typeface="+mn-cs"/>
              </a:rPr>
              <a:t>	</a:t>
            </a:r>
            <a:r>
              <a:rPr lang="en-US" sz="1281" kern="1200" dirty="0">
                <a:latin typeface="Arial" pitchFamily="34" charset="0"/>
                <a:ea typeface="+mn-ea"/>
                <a:cs typeface="+mn-cs"/>
              </a:rPr>
              <a:t>1310 nm classical clock light coexisting with 1536 nm photon pairs for picosecond synchronization over 59 km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26C608-1356-DB9A-2B33-B1AB9E55E15C}"/>
              </a:ext>
            </a:extLst>
          </p:cNvPr>
          <p:cNvSpPr txBox="1"/>
          <p:nvPr/>
        </p:nvSpPr>
        <p:spPr>
          <a:xfrm>
            <a:off x="5970543" y="1059265"/>
            <a:ext cx="4417881" cy="1134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3651" indent="-313651" defTabSz="836402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464" b="1" kern="1200" dirty="0">
                <a:ea typeface="Calibri" panose="020F0502020204030204" pitchFamily="34" charset="0"/>
                <a:cs typeface="Times New Roman" panose="02020603050405020304" pitchFamily="18" charset="0"/>
              </a:rPr>
              <a:t>2.	O-band Quantum Networking Beyond Dark Fiber</a:t>
            </a:r>
          </a:p>
          <a:p>
            <a:pPr marL="313651" indent="-313651" defTabSz="836402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81" kern="1200" dirty="0">
                <a:ea typeface="Calibri" panose="020F0502020204030204" pitchFamily="34" charset="0"/>
                <a:cs typeface="Times New Roman" panose="02020603050405020304" pitchFamily="18" charset="0"/>
              </a:rPr>
              <a:t>	Coexistence with milliwatt power C-band classical light over &gt;45 km fiber using O-band quantum entangled photons</a:t>
            </a:r>
            <a:endParaRPr lang="en-US" sz="1829" kern="1200" dirty="0"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690FE8-F731-F265-22A5-CF5AFD0962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70" b="27690"/>
          <a:stretch/>
        </p:blipFill>
        <p:spPr>
          <a:xfrm>
            <a:off x="1914116" y="5204286"/>
            <a:ext cx="3763696" cy="108233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AC24F6-CAA3-C078-724E-AA8B1D803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116" y="2388980"/>
            <a:ext cx="3763696" cy="25036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18F52F-8846-189F-8BD5-DA4F7DF60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3585" y="5868433"/>
            <a:ext cx="3680058" cy="65896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31F55D-5304-9044-F111-677242A044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58" t="3263" r="7553" b="14564"/>
          <a:stretch/>
        </p:blipFill>
        <p:spPr>
          <a:xfrm>
            <a:off x="6416611" y="2199085"/>
            <a:ext cx="3847334" cy="352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36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3E66871-5845-411A-1CF1-386C6CAF90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9660" y="1965341"/>
            <a:ext cx="2927319" cy="23419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15A723-8CF3-DB30-197C-F4102A996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O-band Pol. Ent. Visibility vs. </a:t>
            </a:r>
            <a:br>
              <a:rPr lang="en-US"/>
            </a:br>
            <a:r>
              <a:rPr lang="en-US"/>
              <a:t>Pair Rate w/ C-band Coexistance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2899C4-071E-CED9-BA09-9E541B79E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021" y="1361704"/>
            <a:ext cx="6691015" cy="36006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EA82AD7-1DD9-31B4-6A70-F39D22CE4E0D}"/>
              </a:ext>
            </a:extLst>
          </p:cNvPr>
          <p:cNvSpPr txBox="1"/>
          <p:nvPr/>
        </p:nvSpPr>
        <p:spPr>
          <a:xfrm>
            <a:off x="1914116" y="5171452"/>
            <a:ext cx="8642561" cy="655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3651" indent="-313651" defTabSz="836402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sz="1829" kern="1200">
                <a:solidFill>
                  <a:srgbClr val="C00000"/>
                </a:solidFill>
                <a:latin typeface="Helvetica" pitchFamily="2" charset="0"/>
                <a:ea typeface="+mn-ea"/>
                <a:cs typeface="+mn-cs"/>
              </a:rPr>
              <a:t>Using the optimal quantum channel and narrow spectral-temporal filtering, &gt;95% fidelity to the nearest Bell state is achieved with &gt;18 dBm C-band power.</a:t>
            </a:r>
            <a:endParaRPr lang="en-US" sz="1829" kern="1200" dirty="0">
              <a:solidFill>
                <a:srgbClr val="C00000"/>
              </a:solidFill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AF8354-6BC0-D10D-C542-6A1E57E39E62}"/>
              </a:ext>
            </a:extLst>
          </p:cNvPr>
          <p:cNvSpPr txBox="1"/>
          <p:nvPr/>
        </p:nvSpPr>
        <p:spPr>
          <a:xfrm>
            <a:off x="1844418" y="6147225"/>
            <a:ext cx="8503165" cy="289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36402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81" kern="1200" dirty="0">
                <a:latin typeface="Arial" pitchFamily="34" charset="0"/>
                <a:ea typeface="+mn-ea"/>
                <a:cs typeface="+mn-cs"/>
                <a:hlinkClick r:id="rId4"/>
              </a:rPr>
              <a:t>[2304.09076] Designing Noise-Robust Quantum Networks Coexisting in the Classical Fiber Infrastructure (arxiv.org)</a:t>
            </a:r>
            <a:endParaRPr lang="en-US" sz="1281" kern="1200" dirty="0"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4269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7C167-5DC7-0B88-6C76-796290028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488" y="87123"/>
            <a:ext cx="5567134" cy="653419"/>
          </a:xfrm>
        </p:spPr>
        <p:txBody>
          <a:bodyPr/>
          <a:lstStyle/>
          <a:p>
            <a:r>
              <a:rPr lang="en-US" dirty="0"/>
              <a:t>Quantum Teleportation Coexisting with 11 dBm 400 Gbps C-band Signal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9A8654-5073-248F-6F9A-605B06ECA5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4720" y="1059266"/>
            <a:ext cx="8712259" cy="3755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4EFA6A-B21F-35D8-B10F-98020350C3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8095" b="90264"/>
          <a:stretch/>
        </p:blipFill>
        <p:spPr>
          <a:xfrm>
            <a:off x="9302111" y="5376594"/>
            <a:ext cx="1045471" cy="5730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8E222A-A700-A7E3-0481-D7649078C6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4719" y="5171452"/>
            <a:ext cx="7457694" cy="13939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29A33A-9766-8E64-97DC-836AC3C871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8754" y="5074427"/>
            <a:ext cx="1132285" cy="5015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F25215-61DB-98F2-F0F3-33F3512484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5" t="2208" r="193"/>
          <a:stretch/>
        </p:blipFill>
        <p:spPr>
          <a:xfrm>
            <a:off x="9302114" y="6091466"/>
            <a:ext cx="1031918" cy="33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58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3687EC-C33C-729C-3E7D-C41B4012F9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064" y="1288403"/>
            <a:ext cx="8323823" cy="428119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FEDC95A-6546-8C3D-42BD-C55364ABD4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2064" y="404872"/>
            <a:ext cx="8323823" cy="60335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OFCnet</a:t>
            </a:r>
            <a:r>
              <a:rPr lang="en-US" dirty="0"/>
              <a:t> Exhibiting Companies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903FD-A0C6-41EE-926B-6AD597451154}"/>
              </a:ext>
            </a:extLst>
          </p:cNvPr>
          <p:cNvSpPr txBox="1"/>
          <p:nvPr/>
        </p:nvSpPr>
        <p:spPr>
          <a:xfrm>
            <a:off x="790529" y="1008222"/>
            <a:ext cx="890431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Kiosks (we have 11)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CESNET,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z.s.p.o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Ciena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/FABRIC/SDSC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F5, Inc.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Quantique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(share)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NEC Laboratories America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NOKIA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(share)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OFS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(share)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Qunnect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Inc.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StarLight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/International Center for Advanced Internet Research Northwestern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University of Amsterdam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University of Bristol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(they have 2 kiosks)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University of Maryland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Verizon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Booths (we have 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AUREA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Quantique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IOWN Networking Hub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(they have 2 booths)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NuCrypt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LLC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QTI SRL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University of Texas at Dallas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(they have 2 booths)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2559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8EA505-167A-9DD7-0E5B-2C26CDB06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6790" y="87122"/>
            <a:ext cx="5567134" cy="651968"/>
          </a:xfrm>
        </p:spPr>
        <p:txBody>
          <a:bodyPr/>
          <a:lstStyle/>
          <a:p>
            <a:r>
              <a:rPr lang="en-US" sz="2561" dirty="0"/>
              <a:t>OFC’23 Show Floor Demo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3EE64A9-D364-3E60-F962-46AFC9B75915}"/>
              </a:ext>
            </a:extLst>
          </p:cNvPr>
          <p:cNvGrpSpPr/>
          <p:nvPr/>
        </p:nvGrpSpPr>
        <p:grpSpPr>
          <a:xfrm>
            <a:off x="1983814" y="3986584"/>
            <a:ext cx="2020336" cy="1040860"/>
            <a:chOff x="304800" y="4358481"/>
            <a:chExt cx="2208807" cy="1137959"/>
          </a:xfrm>
        </p:grpSpPr>
        <p:pic>
          <p:nvPicPr>
            <p:cNvPr id="1026" name="Picture 2" descr="logo">
              <a:extLst>
                <a:ext uri="{FF2B5EF4-FFF2-40B4-BE49-F238E27FC236}">
                  <a16:creationId xmlns:a16="http://schemas.microsoft.com/office/drawing/2014/main" id="{45530CAB-F547-8AD7-5490-B7A375A4D5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4" r="7408" b="8333"/>
            <a:stretch/>
          </p:blipFill>
          <p:spPr bwMode="auto">
            <a:xfrm>
              <a:off x="665023" y="4358481"/>
              <a:ext cx="1620977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54351DF-02E2-5EF1-0F20-BBBBCC1BF6DE}"/>
                </a:ext>
              </a:extLst>
            </p:cNvPr>
            <p:cNvSpPr txBox="1"/>
            <p:nvPr/>
          </p:nvSpPr>
          <p:spPr>
            <a:xfrm>
              <a:off x="304800" y="4809864"/>
              <a:ext cx="2208807" cy="686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36402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1464" b="1" kern="1200" dirty="0">
                  <a:latin typeface="Arial" pitchFamily="34" charset="0"/>
                  <a:ea typeface="+mn-ea"/>
                  <a:cs typeface="+mn-cs"/>
                </a:rPr>
                <a:t>Gregory Kanter</a:t>
              </a:r>
            </a:p>
            <a:p>
              <a:pPr algn="ctr" defTabSz="836402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1464" kern="1200" dirty="0">
                  <a:solidFill>
                    <a:srgbClr val="003399"/>
                  </a:solidFill>
                  <a:latin typeface="Arial" pitchFamily="34" charset="0"/>
                  <a:ea typeface="+mn-ea"/>
                  <a:cs typeface="+mn-cs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kanterg@nucrypt.net</a:t>
              </a:r>
              <a:endParaRPr lang="en-US" sz="1464" kern="1200" dirty="0">
                <a:solidFill>
                  <a:srgbClr val="003399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DD84887-0968-D20A-D3EC-4858F6E4CC26}"/>
              </a:ext>
            </a:extLst>
          </p:cNvPr>
          <p:cNvSpPr/>
          <p:nvPr/>
        </p:nvSpPr>
        <p:spPr bwMode="auto">
          <a:xfrm>
            <a:off x="5259623" y="3219907"/>
            <a:ext cx="1533358" cy="20909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3638" tIns="41819" rIns="83638" bIns="41819" numCol="1" rtlCol="0" anchor="t" anchorCtr="0" compatLnSpc="1">
            <a:prstTxWarp prst="textNoShape">
              <a:avLst/>
            </a:prstTxWarp>
          </a:bodyPr>
          <a:lstStyle/>
          <a:p>
            <a:pPr defTabSz="836402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2195" kern="1200"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53DBEF-C961-E278-49D0-40C6E4511E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5022" y="710775"/>
            <a:ext cx="8781957" cy="1463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22AA62-DD6B-2A46-4342-CDD5FE6F8C6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6327" y="4237441"/>
            <a:ext cx="2235145" cy="209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6C76EC-55C6-7908-960C-AF83432FC1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6459" y="4207022"/>
            <a:ext cx="2173087" cy="209094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582EB5B-4615-12D4-B2DB-1E6ACF24D6FD}"/>
              </a:ext>
            </a:extLst>
          </p:cNvPr>
          <p:cNvGrpSpPr/>
          <p:nvPr/>
        </p:nvGrpSpPr>
        <p:grpSpPr>
          <a:xfrm>
            <a:off x="2192908" y="5218267"/>
            <a:ext cx="1737969" cy="1349078"/>
            <a:chOff x="762000" y="5705063"/>
            <a:chExt cx="1900099" cy="14749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C33B493-49F5-6B12-2A5E-69AD4DB7C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6452" y="6918739"/>
              <a:ext cx="1828800" cy="26125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0F77BC3-1B86-B25A-01A8-B7CB3411A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r:link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120" y="6570601"/>
              <a:ext cx="1554480" cy="30661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CF8C070-3FEB-2D19-E5EA-9E782FB3B535}"/>
                </a:ext>
              </a:extLst>
            </p:cNvPr>
            <p:cNvGrpSpPr/>
            <p:nvPr/>
          </p:nvGrpSpPr>
          <p:grpSpPr>
            <a:xfrm>
              <a:off x="762000" y="5705063"/>
              <a:ext cx="1900099" cy="749415"/>
              <a:chOff x="842698" y="5735605"/>
              <a:chExt cx="1900099" cy="74941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EEE3DB0-95E9-6CAF-35FD-14CE078640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698" y="5753500"/>
                <a:ext cx="731520" cy="73152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FE288F7-D6DF-4DF1-E086-4911B01FE0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645517" y="5735605"/>
                <a:ext cx="1097280" cy="744039"/>
              </a:xfrm>
              <a:prstGeom prst="rect">
                <a:avLst/>
              </a:prstGeom>
            </p:spPr>
          </p:pic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A47EE83-D1CE-3F65-15EC-7857B820D7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34018" y="2243429"/>
            <a:ext cx="7923964" cy="178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1824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45F4B-4D35-E333-1E69-3EB248655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 Objectives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17B82FF-FB56-8A88-2CFD-C259A65E3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794" y="4163618"/>
            <a:ext cx="7276479" cy="226239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FB572B6-690C-C19F-F13B-02F81EDBF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116" y="2453226"/>
            <a:ext cx="8363769" cy="12184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57431F7-EF68-2FDE-92AE-9A90D7309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0794" y="1128964"/>
            <a:ext cx="5185537" cy="8024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3608E1-9EF4-7676-4DDF-C98E07CE519B}"/>
              </a:ext>
            </a:extLst>
          </p:cNvPr>
          <p:cNvSpPr txBox="1"/>
          <p:nvPr/>
        </p:nvSpPr>
        <p:spPr>
          <a:xfrm>
            <a:off x="1983814" y="6326125"/>
            <a:ext cx="8224373" cy="247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36402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006" kern="1200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Distribution of Quantum Entanglement through Fiber with Co-Propagating Classical Data | IEEE Conference Publication | IEEE Xplore</a:t>
            </a:r>
            <a:endParaRPr lang="en-US" sz="1006" kern="1200" dirty="0">
              <a:solidFill>
                <a:srgbClr val="FF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487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19CAB-4AE1-5AE6-8206-6A74A432B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Reilly, Kanter, &amp; </a:t>
            </a:r>
            <a:r>
              <a:rPr lang="en-US" dirty="0" err="1"/>
              <a:t>Moraw</a:t>
            </a:r>
            <a:r>
              <a:rPr lang="en-US" dirty="0"/>
              <a:t> at </a:t>
            </a:r>
            <a:br>
              <a:rPr lang="en-US" dirty="0"/>
            </a:br>
            <a:r>
              <a:rPr lang="en-US" dirty="0"/>
              <a:t>OFC’23 Show Floor</a:t>
            </a:r>
          </a:p>
        </p:txBody>
      </p:sp>
      <p:pic>
        <p:nvPicPr>
          <p:cNvPr id="4" name="Picture 3" descr="A group of men standing behind a table with a computer&#10;&#10;Description automatically generated with low confidence">
            <a:extLst>
              <a:ext uri="{FF2B5EF4-FFF2-40B4-BE49-F238E27FC236}">
                <a16:creationId xmlns:a16="http://schemas.microsoft.com/office/drawing/2014/main" id="{CF066728-A65C-1B7E-6C20-D2C2034E24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002" y="919869"/>
            <a:ext cx="7527392" cy="564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597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8EA505-167A-9DD7-0E5B-2C26CDB06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6790" y="87122"/>
            <a:ext cx="5567134" cy="651968"/>
          </a:xfrm>
        </p:spPr>
        <p:txBody>
          <a:bodyPr/>
          <a:lstStyle/>
          <a:p>
            <a:r>
              <a:rPr lang="en-US" sz="2561" dirty="0"/>
              <a:t>OFC’24 Show Floor Demo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EAD927-7106-C004-F885-BFCEB2BD5555}"/>
              </a:ext>
            </a:extLst>
          </p:cNvPr>
          <p:cNvGrpSpPr/>
          <p:nvPr/>
        </p:nvGrpSpPr>
        <p:grpSpPr>
          <a:xfrm>
            <a:off x="2332304" y="919870"/>
            <a:ext cx="7527393" cy="1060228"/>
            <a:chOff x="685799" y="929482"/>
            <a:chExt cx="8229601" cy="115913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A900891-67F4-997E-8E52-78EB6DD4B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5800" y="929482"/>
              <a:ext cx="8229600" cy="4572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4EA75B-BCB3-8BF5-AE31-92ABEE397B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6937"/>
            <a:stretch/>
          </p:blipFill>
          <p:spPr>
            <a:xfrm>
              <a:off x="685799" y="1386681"/>
              <a:ext cx="8229600" cy="701934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76B1AA4-9272-73EC-9C0F-E8AF77649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116" y="2041382"/>
            <a:ext cx="8363769" cy="445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8440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82805-890B-B9D3-D2D6-E6702970E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186" y="87122"/>
            <a:ext cx="5567134" cy="651968"/>
          </a:xfrm>
        </p:spPr>
        <p:txBody>
          <a:bodyPr/>
          <a:lstStyle/>
          <a:p>
            <a:r>
              <a:rPr lang="en-US" dirty="0"/>
              <a:t>Reflections on the Assigned Questions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4F1ED-A2A8-012F-221C-37D54B481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869" y="1644195"/>
            <a:ext cx="7904921" cy="3875748"/>
          </a:xfrm>
        </p:spPr>
        <p:txBody>
          <a:bodyPr/>
          <a:lstStyle/>
          <a:p>
            <a:r>
              <a:rPr lang="en-US" dirty="0"/>
              <a:t>Do we require field trial testbeds for scientific and engineering breakthroughs in telecom networks? Why can't we rely solely on lab-based test-beds, virtual test-beds, and test-bed emulation?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What are the essential features of a field trial testbed for future telecom?</a:t>
            </a:r>
          </a:p>
          <a:p>
            <a:endParaRPr lang="en-US" dirty="0"/>
          </a:p>
          <a:p>
            <a:r>
              <a:rPr lang="en-US" dirty="0"/>
              <a:t>What role do fiber/optical networks play in a holistic telecom network testbed?</a:t>
            </a:r>
          </a:p>
        </p:txBody>
      </p:sp>
    </p:spTree>
    <p:extLst>
      <p:ext uri="{BB962C8B-B14F-4D97-AF65-F5344CB8AC3E}">
        <p14:creationId xmlns:p14="http://schemas.microsoft.com/office/powerpoint/2010/main" val="27827953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3ED4113-8BCA-3A06-3C21-F63DACD2F615}"/>
              </a:ext>
            </a:extLst>
          </p:cNvPr>
          <p:cNvGrpSpPr/>
          <p:nvPr/>
        </p:nvGrpSpPr>
        <p:grpSpPr>
          <a:xfrm>
            <a:off x="-1" y="0"/>
            <a:ext cx="10512426" cy="6858000"/>
            <a:chOff x="-1" y="-1"/>
            <a:chExt cx="10512426" cy="685799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367790-7EB1-5CB9-A297-7E66051B54E0}"/>
                </a:ext>
              </a:extLst>
            </p:cNvPr>
            <p:cNvSpPr/>
            <p:nvPr/>
          </p:nvSpPr>
          <p:spPr>
            <a:xfrm>
              <a:off x="0" y="-1"/>
              <a:ext cx="10290875" cy="685799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F6D3D64-E9BF-2708-675B-D40E9C38F31E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0512425" cy="7524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b="1" dirty="0">
                  <a:solidFill>
                    <a:schemeClr val="bg1"/>
                  </a:solidFill>
                </a:rPr>
                <a:t>Program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 descr="A black and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692847B1-242D-5C7A-1866-01FC69D99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926757"/>
              <a:ext cx="10303601" cy="5807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85394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21DF4-FE0D-390F-AF4D-6B343CE1A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scale field testing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C1A4B3-636A-A130-4158-0D5379147E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Julia Larikova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D37EEF-12E1-D0D3-5F28-6DAC76E1B9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March 2024, OFC 2024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92D1D2F-F1D1-0F1C-6830-F9C1CD5AADF6}"/>
              </a:ext>
            </a:extLst>
          </p:cNvPr>
          <p:cNvSpPr txBox="1">
            <a:spLocks/>
          </p:cNvSpPr>
          <p:nvPr/>
        </p:nvSpPr>
        <p:spPr>
          <a:xfrm>
            <a:off x="806375" y="4186427"/>
            <a:ext cx="5005608" cy="400110"/>
          </a:xfrm>
          <a:prstGeom prst="rect">
            <a:avLst/>
          </a:prstGeom>
          <a:noFill/>
        </p:spPr>
        <p:txBody>
          <a:bodyPr vert="horz" wrap="square" lIns="0" tIns="45720" rIns="91440" bIns="45720" rtlCol="0">
            <a:spAutoFit/>
          </a:bodyPr>
          <a:lstStyle>
            <a:lvl1pPr marL="0" indent="0" algn="l" defTabSz="609585" rtl="0" eaLnBrk="1" latinLnBrk="0" hangingPunct="1">
              <a:spcBef>
                <a:spcPct val="20000"/>
              </a:spcBef>
              <a:buClr>
                <a:schemeClr val="accent2"/>
              </a:buClr>
              <a:buFontTx/>
              <a:buNone/>
              <a:defRPr lang="en-US" sz="2000" kern="1200" dirty="0" smtClean="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1pPr>
            <a:lvl2pPr marL="535504" indent="-230712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867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64098" indent="-228594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1467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988459" indent="-224361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19170" indent="-230712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333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97132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S1A</a:t>
            </a:r>
          </a:p>
        </p:txBody>
      </p:sp>
    </p:spTree>
    <p:extLst>
      <p:ext uri="{BB962C8B-B14F-4D97-AF65-F5344CB8AC3E}">
        <p14:creationId xmlns:p14="http://schemas.microsoft.com/office/powerpoint/2010/main" val="362733873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1B148-42E3-7C47-A65B-118B7F06F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scale FOAs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6289B-E518-1530-6A23-9D5171153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677" y="818385"/>
            <a:ext cx="11173289" cy="559193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Three known use cases:</a:t>
            </a:r>
          </a:p>
          <a:p>
            <a:endParaRPr lang="en-US" dirty="0"/>
          </a:p>
          <a:p>
            <a:pPr lvl="1"/>
            <a:r>
              <a:rPr lang="en-US" dirty="0"/>
              <a:t>SOP sensing and coherent OTDR</a:t>
            </a:r>
          </a:p>
          <a:p>
            <a:pPr lvl="2"/>
            <a:r>
              <a:rPr lang="en-US" dirty="0"/>
              <a:t>Requires access to real life transmission fiber and a LOT of it</a:t>
            </a:r>
          </a:p>
          <a:p>
            <a:pPr lvl="2"/>
            <a:r>
              <a:rPr lang="en-US" dirty="0"/>
              <a:t>Long term data collection on different fibers from same cable, same direction</a:t>
            </a:r>
          </a:p>
          <a:p>
            <a:pPr lvl="2"/>
            <a:r>
              <a:rPr lang="en-US" dirty="0"/>
              <a:t>Metro behavior vs. ULH</a:t>
            </a:r>
          </a:p>
          <a:p>
            <a:pPr lvl="2"/>
            <a:r>
              <a:rPr lang="en-US" dirty="0"/>
              <a:t>Location matters – strong weather (electric storms vs. earthquakes)</a:t>
            </a:r>
          </a:p>
          <a:p>
            <a:pPr lvl="1"/>
            <a:endParaRPr lang="en-US" dirty="0"/>
          </a:p>
          <a:p>
            <a:pPr lvl="1"/>
            <a:r>
              <a:rPr lang="en-US" dirty="0" err="1"/>
              <a:t>openROADM</a:t>
            </a:r>
            <a:r>
              <a:rPr lang="en-US" dirty="0"/>
              <a:t> type of environment</a:t>
            </a:r>
          </a:p>
          <a:p>
            <a:pPr lvl="2"/>
            <a:r>
              <a:rPr lang="en-US" dirty="0" err="1"/>
              <a:t>openROADM</a:t>
            </a:r>
            <a:r>
              <a:rPr lang="en-US" dirty="0"/>
              <a:t> API and MSA is well defined but link control and timing of power control isn’t</a:t>
            </a:r>
          </a:p>
          <a:p>
            <a:pPr lvl="2"/>
            <a:r>
              <a:rPr lang="en-US" dirty="0"/>
              <a:t>Lab environment isn’t sufficient to truly test 2-3 vendors of optical line systems when it comes to any kind of interop</a:t>
            </a:r>
          </a:p>
          <a:p>
            <a:pPr lvl="2"/>
            <a:r>
              <a:rPr lang="en-US" dirty="0"/>
              <a:t>Need 40+ to 100+ NEs to validate power stability under outrage and power failure conditions</a:t>
            </a:r>
          </a:p>
          <a:p>
            <a:pPr lvl="2"/>
            <a:r>
              <a:rPr lang="en-US" dirty="0" err="1"/>
              <a:t>Openconfig</a:t>
            </a:r>
            <a:r>
              <a:rPr lang="en-US" dirty="0"/>
              <a:t>, IOWN </a:t>
            </a:r>
            <a:r>
              <a:rPr lang="en-US" dirty="0" err="1"/>
              <a:t>etc</a:t>
            </a:r>
            <a:r>
              <a:rPr lang="en-US" dirty="0"/>
              <a:t> – more interop standards to come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Interoperable OFEC, CFEC and OFEC-PCS formats</a:t>
            </a:r>
          </a:p>
          <a:p>
            <a:pPr lvl="2"/>
            <a:r>
              <a:rPr lang="en-US" dirty="0"/>
              <a:t>OIF studies show a huge 4-9dB interop penalties which are poorly understood</a:t>
            </a:r>
          </a:p>
          <a:p>
            <a:pPr lvl="2"/>
            <a:r>
              <a:rPr lang="en-US" dirty="0"/>
              <a:t>No studies over real-life CD or PDL</a:t>
            </a:r>
          </a:p>
          <a:p>
            <a:pPr lvl="2"/>
            <a:r>
              <a:rPr lang="en-US" dirty="0"/>
              <a:t>No studies over large sample of parts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CC1FE-85C0-5A6B-64C5-F38480E29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© </a:t>
            </a:r>
            <a:fld id="{1DB53029-8A66-45E0-82CE-084A3FA17CA0}" type="datetimeyyyy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</a:t>
            </a:fld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Infinera. All rights reserved. Company Confidential.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89447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3ED4113-8BCA-3A06-3C21-F63DACD2F615}"/>
              </a:ext>
            </a:extLst>
          </p:cNvPr>
          <p:cNvGrpSpPr/>
          <p:nvPr/>
        </p:nvGrpSpPr>
        <p:grpSpPr>
          <a:xfrm>
            <a:off x="-1" y="0"/>
            <a:ext cx="10512426" cy="6858000"/>
            <a:chOff x="-1" y="-1"/>
            <a:chExt cx="10512426" cy="685799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367790-7EB1-5CB9-A297-7E66051B54E0}"/>
                </a:ext>
              </a:extLst>
            </p:cNvPr>
            <p:cNvSpPr/>
            <p:nvPr/>
          </p:nvSpPr>
          <p:spPr>
            <a:xfrm>
              <a:off x="0" y="-1"/>
              <a:ext cx="10290875" cy="685799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F6D3D64-E9BF-2708-675B-D40E9C38F31E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0512425" cy="7524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b="1" dirty="0">
                  <a:solidFill>
                    <a:schemeClr val="bg1"/>
                  </a:solidFill>
                </a:rPr>
                <a:t>Program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 descr="A black and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692847B1-242D-5C7A-1866-01FC69D99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926757"/>
              <a:ext cx="10303601" cy="5807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353464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17793" y="1"/>
            <a:ext cx="5474207" cy="686003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24217" y="614945"/>
            <a:ext cx="1033780" cy="333587"/>
            <a:chOff x="543162" y="461209"/>
            <a:chExt cx="775335" cy="250190"/>
          </a:xfrm>
        </p:grpSpPr>
        <p:sp>
          <p:nvSpPr>
            <p:cNvPr id="4" name="object 4"/>
            <p:cNvSpPr/>
            <p:nvPr/>
          </p:nvSpPr>
          <p:spPr>
            <a:xfrm>
              <a:off x="543162" y="461209"/>
              <a:ext cx="184150" cy="250190"/>
            </a:xfrm>
            <a:custGeom>
              <a:avLst/>
              <a:gdLst/>
              <a:ahLst/>
              <a:cxnLst/>
              <a:rect l="l" t="t" r="r" b="b"/>
              <a:pathLst>
                <a:path w="184150" h="250190">
                  <a:moveTo>
                    <a:pt x="89208" y="63181"/>
                  </a:moveTo>
                  <a:lnTo>
                    <a:pt x="38998" y="78419"/>
                  </a:lnTo>
                  <a:lnTo>
                    <a:pt x="6363" y="120162"/>
                  </a:lnTo>
                  <a:lnTo>
                    <a:pt x="0" y="156296"/>
                  </a:lnTo>
                  <a:lnTo>
                    <a:pt x="1591" y="175292"/>
                  </a:lnTo>
                  <a:lnTo>
                    <a:pt x="25465" y="222957"/>
                  </a:lnTo>
                  <a:lnTo>
                    <a:pt x="71493" y="248368"/>
                  </a:lnTo>
                  <a:lnTo>
                    <a:pt x="89873" y="250056"/>
                  </a:lnTo>
                  <a:lnTo>
                    <a:pt x="107610" y="248363"/>
                  </a:lnTo>
                  <a:lnTo>
                    <a:pt x="123147" y="243319"/>
                  </a:lnTo>
                  <a:lnTo>
                    <a:pt x="137543" y="234926"/>
                  </a:lnTo>
                  <a:lnTo>
                    <a:pt x="151790" y="223211"/>
                  </a:lnTo>
                  <a:lnTo>
                    <a:pt x="183736" y="223211"/>
                  </a:lnTo>
                  <a:lnTo>
                    <a:pt x="183739" y="218823"/>
                  </a:lnTo>
                  <a:lnTo>
                    <a:pt x="91326" y="218823"/>
                  </a:lnTo>
                  <a:lnTo>
                    <a:pt x="78725" y="217694"/>
                  </a:lnTo>
                  <a:lnTo>
                    <a:pt x="41443" y="191170"/>
                  </a:lnTo>
                  <a:lnTo>
                    <a:pt x="32274" y="156284"/>
                  </a:lnTo>
                  <a:lnTo>
                    <a:pt x="33292" y="143888"/>
                  </a:lnTo>
                  <a:lnTo>
                    <a:pt x="57354" y="104564"/>
                  </a:lnTo>
                  <a:lnTo>
                    <a:pt x="91326" y="94414"/>
                  </a:lnTo>
                  <a:lnTo>
                    <a:pt x="183818" y="94414"/>
                  </a:lnTo>
                  <a:lnTo>
                    <a:pt x="183821" y="89810"/>
                  </a:lnTo>
                  <a:lnTo>
                    <a:pt x="151790" y="89810"/>
                  </a:lnTo>
                  <a:lnTo>
                    <a:pt x="137324" y="78040"/>
                  </a:lnTo>
                  <a:lnTo>
                    <a:pt x="122712" y="69732"/>
                  </a:lnTo>
                  <a:lnTo>
                    <a:pt x="106993" y="64805"/>
                  </a:lnTo>
                  <a:lnTo>
                    <a:pt x="89208" y="63181"/>
                  </a:lnTo>
                  <a:close/>
                </a:path>
                <a:path w="184150" h="250190">
                  <a:moveTo>
                    <a:pt x="183736" y="223211"/>
                  </a:moveTo>
                  <a:lnTo>
                    <a:pt x="151790" y="223211"/>
                  </a:lnTo>
                  <a:lnTo>
                    <a:pt x="151790" y="238585"/>
                  </a:lnTo>
                  <a:lnTo>
                    <a:pt x="158941" y="245729"/>
                  </a:lnTo>
                  <a:lnTo>
                    <a:pt x="176581" y="245729"/>
                  </a:lnTo>
                  <a:lnTo>
                    <a:pt x="183732" y="238585"/>
                  </a:lnTo>
                  <a:lnTo>
                    <a:pt x="183736" y="223211"/>
                  </a:lnTo>
                  <a:close/>
                </a:path>
                <a:path w="184150" h="250190">
                  <a:moveTo>
                    <a:pt x="183818" y="94414"/>
                  </a:moveTo>
                  <a:lnTo>
                    <a:pt x="91326" y="94414"/>
                  </a:lnTo>
                  <a:lnTo>
                    <a:pt x="103921" y="95542"/>
                  </a:lnTo>
                  <a:lnTo>
                    <a:pt x="115246" y="98925"/>
                  </a:lnTo>
                  <a:lnTo>
                    <a:pt x="146312" y="132284"/>
                  </a:lnTo>
                  <a:lnTo>
                    <a:pt x="150388" y="156297"/>
                  </a:lnTo>
                  <a:lnTo>
                    <a:pt x="149368" y="168990"/>
                  </a:lnTo>
                  <a:lnTo>
                    <a:pt x="125288" y="208675"/>
                  </a:lnTo>
                  <a:lnTo>
                    <a:pt x="91326" y="218823"/>
                  </a:lnTo>
                  <a:lnTo>
                    <a:pt x="183739" y="218823"/>
                  </a:lnTo>
                  <a:lnTo>
                    <a:pt x="183818" y="94414"/>
                  </a:lnTo>
                  <a:close/>
                </a:path>
                <a:path w="184150" h="250190">
                  <a:moveTo>
                    <a:pt x="176874" y="0"/>
                  </a:moveTo>
                  <a:lnTo>
                    <a:pt x="158941" y="0"/>
                  </a:lnTo>
                  <a:lnTo>
                    <a:pt x="151932" y="6992"/>
                  </a:lnTo>
                  <a:lnTo>
                    <a:pt x="151790" y="89810"/>
                  </a:lnTo>
                  <a:lnTo>
                    <a:pt x="183821" y="89810"/>
                  </a:lnTo>
                  <a:lnTo>
                    <a:pt x="183873" y="6992"/>
                  </a:lnTo>
                  <a:lnTo>
                    <a:pt x="1768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>
                <a:buClrTx/>
              </a:pPr>
              <a:endParaRPr sz="240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7843" y="461541"/>
              <a:ext cx="391683" cy="2497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9467" y="524048"/>
              <a:ext cx="158438" cy="182878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433663" y="615425"/>
            <a:ext cx="292947" cy="327660"/>
          </a:xfrm>
          <a:custGeom>
            <a:avLst/>
            <a:gdLst/>
            <a:ahLst/>
            <a:cxnLst/>
            <a:rect l="l" t="t" r="r" b="b"/>
            <a:pathLst>
              <a:path w="219709" h="245745">
                <a:moveTo>
                  <a:pt x="57505" y="183629"/>
                </a:moveTo>
                <a:lnTo>
                  <a:pt x="34798" y="183629"/>
                </a:lnTo>
                <a:lnTo>
                  <a:pt x="27292" y="184950"/>
                </a:lnTo>
                <a:lnTo>
                  <a:pt x="1422" y="222377"/>
                </a:lnTo>
                <a:lnTo>
                  <a:pt x="0" y="230606"/>
                </a:lnTo>
                <a:lnTo>
                  <a:pt x="2616" y="237998"/>
                </a:lnTo>
                <a:lnTo>
                  <a:pt x="8597" y="243332"/>
                </a:lnTo>
                <a:lnTo>
                  <a:pt x="17246" y="245376"/>
                </a:lnTo>
                <a:lnTo>
                  <a:pt x="24828" y="245376"/>
                </a:lnTo>
                <a:lnTo>
                  <a:pt x="31610" y="241147"/>
                </a:lnTo>
                <a:lnTo>
                  <a:pt x="34378" y="234721"/>
                </a:lnTo>
                <a:lnTo>
                  <a:pt x="57505" y="183629"/>
                </a:lnTo>
                <a:close/>
              </a:path>
              <a:path w="219709" h="245745">
                <a:moveTo>
                  <a:pt x="132803" y="166408"/>
                </a:moveTo>
                <a:lnTo>
                  <a:pt x="131000" y="157467"/>
                </a:lnTo>
                <a:lnTo>
                  <a:pt x="126060" y="150152"/>
                </a:lnTo>
                <a:lnTo>
                  <a:pt x="118745" y="145224"/>
                </a:lnTo>
                <a:lnTo>
                  <a:pt x="109791" y="143421"/>
                </a:lnTo>
                <a:lnTo>
                  <a:pt x="100838" y="145224"/>
                </a:lnTo>
                <a:lnTo>
                  <a:pt x="93522" y="150152"/>
                </a:lnTo>
                <a:lnTo>
                  <a:pt x="88582" y="157467"/>
                </a:lnTo>
                <a:lnTo>
                  <a:pt x="86779" y="166408"/>
                </a:lnTo>
                <a:lnTo>
                  <a:pt x="88582" y="175361"/>
                </a:lnTo>
                <a:lnTo>
                  <a:pt x="93522" y="182664"/>
                </a:lnTo>
                <a:lnTo>
                  <a:pt x="100838" y="187591"/>
                </a:lnTo>
                <a:lnTo>
                  <a:pt x="109791" y="189395"/>
                </a:lnTo>
                <a:lnTo>
                  <a:pt x="118745" y="187591"/>
                </a:lnTo>
                <a:lnTo>
                  <a:pt x="126060" y="182664"/>
                </a:lnTo>
                <a:lnTo>
                  <a:pt x="131000" y="175361"/>
                </a:lnTo>
                <a:lnTo>
                  <a:pt x="132803" y="166408"/>
                </a:lnTo>
                <a:close/>
              </a:path>
              <a:path w="219709" h="245745">
                <a:moveTo>
                  <a:pt x="219570" y="230657"/>
                </a:moveTo>
                <a:lnTo>
                  <a:pt x="218173" y="222427"/>
                </a:lnTo>
                <a:lnTo>
                  <a:pt x="125120" y="9956"/>
                </a:lnTo>
                <a:lnTo>
                  <a:pt x="118706" y="2476"/>
                </a:lnTo>
                <a:lnTo>
                  <a:pt x="109842" y="0"/>
                </a:lnTo>
                <a:lnTo>
                  <a:pt x="100990" y="2514"/>
                </a:lnTo>
                <a:lnTo>
                  <a:pt x="94602" y="10020"/>
                </a:lnTo>
                <a:lnTo>
                  <a:pt x="47294" y="119189"/>
                </a:lnTo>
                <a:lnTo>
                  <a:pt x="45364" y="130886"/>
                </a:lnTo>
                <a:lnTo>
                  <a:pt x="49022" y="140411"/>
                </a:lnTo>
                <a:lnTo>
                  <a:pt x="57302" y="146837"/>
                </a:lnTo>
                <a:lnTo>
                  <a:pt x="69240" y="149186"/>
                </a:lnTo>
                <a:lnTo>
                  <a:pt x="71297" y="149186"/>
                </a:lnTo>
                <a:lnTo>
                  <a:pt x="109931" y="57505"/>
                </a:lnTo>
                <a:lnTo>
                  <a:pt x="187858" y="241160"/>
                </a:lnTo>
                <a:lnTo>
                  <a:pt x="194652" y="245389"/>
                </a:lnTo>
                <a:lnTo>
                  <a:pt x="202222" y="245389"/>
                </a:lnTo>
                <a:lnTo>
                  <a:pt x="210959" y="243344"/>
                </a:lnTo>
                <a:lnTo>
                  <a:pt x="216941" y="238036"/>
                </a:lnTo>
                <a:lnTo>
                  <a:pt x="219570" y="2306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219170">
              <a:buClrTx/>
            </a:pPr>
            <a:endParaRPr sz="240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5390" y="6107514"/>
            <a:ext cx="2078567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  <a:buClrTx/>
            </a:pPr>
            <a:r>
              <a:rPr sz="1067" dirty="0">
                <a:solidFill>
                  <a:srgbClr val="FFFFFF"/>
                </a:solidFill>
              </a:rPr>
              <a:t>24</a:t>
            </a:r>
            <a:r>
              <a:rPr sz="1067" spc="-13" dirty="0">
                <a:solidFill>
                  <a:srgbClr val="FFFFFF"/>
                </a:solidFill>
              </a:rPr>
              <a:t> </a:t>
            </a:r>
            <a:r>
              <a:rPr sz="1067" dirty="0">
                <a:solidFill>
                  <a:srgbClr val="FFFFFF"/>
                </a:solidFill>
              </a:rPr>
              <a:t>March</a:t>
            </a:r>
            <a:r>
              <a:rPr sz="1067" spc="-20" dirty="0">
                <a:solidFill>
                  <a:srgbClr val="FFFFFF"/>
                </a:solidFill>
              </a:rPr>
              <a:t> </a:t>
            </a:r>
            <a:r>
              <a:rPr sz="1067" dirty="0">
                <a:solidFill>
                  <a:srgbClr val="FFFFFF"/>
                </a:solidFill>
              </a:rPr>
              <a:t>2024, </a:t>
            </a:r>
            <a:r>
              <a:rPr sz="1067" spc="-13" dirty="0">
                <a:solidFill>
                  <a:srgbClr val="FFFFFF"/>
                </a:solidFill>
              </a:rPr>
              <a:t>Jörg-</a:t>
            </a:r>
            <a:r>
              <a:rPr sz="1067" dirty="0">
                <a:solidFill>
                  <a:srgbClr val="FFFFFF"/>
                </a:solidFill>
              </a:rPr>
              <a:t>Peter</a:t>
            </a:r>
            <a:r>
              <a:rPr sz="1067" spc="-7" dirty="0">
                <a:solidFill>
                  <a:srgbClr val="FFFFFF"/>
                </a:solidFill>
              </a:rPr>
              <a:t> </a:t>
            </a:r>
            <a:r>
              <a:rPr sz="1067" spc="-13" dirty="0">
                <a:solidFill>
                  <a:srgbClr val="FFFFFF"/>
                </a:solidFill>
              </a:rPr>
              <a:t>Elbers</a:t>
            </a:r>
            <a:endParaRPr sz="1067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5069" y="3695531"/>
            <a:ext cx="7354147" cy="1629571"/>
          </a:xfrm>
          <a:prstGeom prst="rect">
            <a:avLst/>
          </a:prstGeom>
        </p:spPr>
        <p:txBody>
          <a:bodyPr vert="horz" wrap="square" lIns="0" tIns="135467" rIns="0" bIns="0" rtlCol="0">
            <a:spAutoFit/>
          </a:bodyPr>
          <a:lstStyle/>
          <a:p>
            <a:pPr marL="16933" marR="6773" defTabSz="1219170">
              <a:lnSpc>
                <a:spcPts val="4333"/>
              </a:lnSpc>
              <a:spcBef>
                <a:spcPts val="1067"/>
              </a:spcBef>
              <a:buClrTx/>
            </a:pPr>
            <a:r>
              <a:rPr sz="4400" b="1" dirty="0">
                <a:solidFill>
                  <a:srgbClr val="FFFFFF"/>
                </a:solidFill>
              </a:rPr>
              <a:t>What</a:t>
            </a:r>
            <a:r>
              <a:rPr sz="4400" b="1" spc="-27" dirty="0">
                <a:solidFill>
                  <a:srgbClr val="FFFFFF"/>
                </a:solidFill>
              </a:rPr>
              <a:t> </a:t>
            </a:r>
            <a:r>
              <a:rPr sz="4400" b="1" dirty="0">
                <a:solidFill>
                  <a:srgbClr val="FFFFFF"/>
                </a:solidFill>
              </a:rPr>
              <a:t>is</a:t>
            </a:r>
            <a:r>
              <a:rPr sz="4400" b="1" spc="-13" dirty="0">
                <a:solidFill>
                  <a:srgbClr val="FFFFFF"/>
                </a:solidFill>
              </a:rPr>
              <a:t> </a:t>
            </a:r>
            <a:r>
              <a:rPr sz="4400" b="1" dirty="0">
                <a:solidFill>
                  <a:srgbClr val="FFFFFF"/>
                </a:solidFill>
              </a:rPr>
              <a:t>the</a:t>
            </a:r>
            <a:r>
              <a:rPr sz="4400" b="1" spc="-7" dirty="0">
                <a:solidFill>
                  <a:srgbClr val="FFFFFF"/>
                </a:solidFill>
              </a:rPr>
              <a:t> </a:t>
            </a:r>
            <a:r>
              <a:rPr sz="4400" b="1" dirty="0">
                <a:solidFill>
                  <a:srgbClr val="FFFFFF"/>
                </a:solidFill>
              </a:rPr>
              <a:t>role</a:t>
            </a:r>
            <a:r>
              <a:rPr sz="4400" b="1" spc="-13" dirty="0">
                <a:solidFill>
                  <a:srgbClr val="FFFFFF"/>
                </a:solidFill>
              </a:rPr>
              <a:t> </a:t>
            </a:r>
            <a:r>
              <a:rPr sz="4400" b="1" dirty="0">
                <a:solidFill>
                  <a:srgbClr val="FFFFFF"/>
                </a:solidFill>
              </a:rPr>
              <a:t>of</a:t>
            </a:r>
            <a:r>
              <a:rPr sz="4400" b="1" spc="-40" dirty="0">
                <a:solidFill>
                  <a:srgbClr val="FFFFFF"/>
                </a:solidFill>
              </a:rPr>
              <a:t> </a:t>
            </a:r>
            <a:r>
              <a:rPr sz="4400" b="1" dirty="0">
                <a:solidFill>
                  <a:srgbClr val="FFFFFF"/>
                </a:solidFill>
              </a:rPr>
              <a:t>field</a:t>
            </a:r>
            <a:r>
              <a:rPr sz="4400" b="1" spc="-20" dirty="0">
                <a:solidFill>
                  <a:srgbClr val="FFFFFF"/>
                </a:solidFill>
              </a:rPr>
              <a:t> </a:t>
            </a:r>
            <a:r>
              <a:rPr sz="4400" b="1" spc="-13" dirty="0">
                <a:solidFill>
                  <a:srgbClr val="FFFFFF"/>
                </a:solidFill>
              </a:rPr>
              <a:t>trial </a:t>
            </a:r>
            <a:r>
              <a:rPr sz="4400" b="1" dirty="0">
                <a:solidFill>
                  <a:srgbClr val="FFFFFF"/>
                </a:solidFill>
              </a:rPr>
              <a:t>testbeds</a:t>
            </a:r>
            <a:r>
              <a:rPr sz="4400" b="1" spc="-113" dirty="0">
                <a:solidFill>
                  <a:srgbClr val="FFFFFF"/>
                </a:solidFill>
              </a:rPr>
              <a:t> </a:t>
            </a:r>
            <a:r>
              <a:rPr sz="4400" b="1" dirty="0">
                <a:solidFill>
                  <a:srgbClr val="FFFFFF"/>
                </a:solidFill>
              </a:rPr>
              <a:t>in</a:t>
            </a:r>
            <a:r>
              <a:rPr sz="4400" b="1" spc="-100" dirty="0">
                <a:solidFill>
                  <a:srgbClr val="FFFFFF"/>
                </a:solidFill>
              </a:rPr>
              <a:t> </a:t>
            </a:r>
            <a:r>
              <a:rPr sz="4400" b="1" dirty="0">
                <a:solidFill>
                  <a:srgbClr val="FFFFFF"/>
                </a:solidFill>
              </a:rPr>
              <a:t>comms</a:t>
            </a:r>
            <a:r>
              <a:rPr sz="4400" b="1" spc="-87" dirty="0">
                <a:solidFill>
                  <a:srgbClr val="FFFFFF"/>
                </a:solidFill>
              </a:rPr>
              <a:t> </a:t>
            </a:r>
            <a:r>
              <a:rPr sz="4400" b="1" spc="-27" dirty="0">
                <a:solidFill>
                  <a:srgbClr val="FFFFFF"/>
                </a:solidFill>
              </a:rPr>
              <a:t>R&amp;I?</a:t>
            </a:r>
            <a:endParaRPr sz="4400">
              <a:solidFill>
                <a:sysClr val="windowText" lastClr="000000"/>
              </a:solidFill>
            </a:endParaRPr>
          </a:p>
          <a:p>
            <a:pPr marL="16933" defTabSz="1219170">
              <a:spcBef>
                <a:spcPts val="760"/>
              </a:spcBef>
              <a:buClrTx/>
            </a:pPr>
            <a:r>
              <a:rPr sz="1867" dirty="0">
                <a:solidFill>
                  <a:srgbClr val="00C7E6"/>
                </a:solidFill>
              </a:rPr>
              <a:t>OFC</a:t>
            </a:r>
            <a:r>
              <a:rPr sz="1867" spc="-20" dirty="0">
                <a:solidFill>
                  <a:srgbClr val="00C7E6"/>
                </a:solidFill>
              </a:rPr>
              <a:t> </a:t>
            </a:r>
            <a:r>
              <a:rPr sz="1867" dirty="0">
                <a:solidFill>
                  <a:srgbClr val="00C7E6"/>
                </a:solidFill>
              </a:rPr>
              <a:t>2024</a:t>
            </a:r>
            <a:r>
              <a:rPr sz="1867" spc="-40" dirty="0">
                <a:solidFill>
                  <a:srgbClr val="00C7E6"/>
                </a:solidFill>
              </a:rPr>
              <a:t> </a:t>
            </a:r>
            <a:r>
              <a:rPr sz="1867" dirty="0">
                <a:solidFill>
                  <a:srgbClr val="00C7E6"/>
                </a:solidFill>
              </a:rPr>
              <a:t>–</a:t>
            </a:r>
            <a:r>
              <a:rPr sz="1867" spc="-13" dirty="0">
                <a:solidFill>
                  <a:srgbClr val="00C7E6"/>
                </a:solidFill>
              </a:rPr>
              <a:t> </a:t>
            </a:r>
            <a:r>
              <a:rPr sz="1867" dirty="0">
                <a:solidFill>
                  <a:srgbClr val="00C7E6"/>
                </a:solidFill>
              </a:rPr>
              <a:t>Workshop</a:t>
            </a:r>
            <a:r>
              <a:rPr sz="1867" spc="-67" dirty="0">
                <a:solidFill>
                  <a:srgbClr val="00C7E6"/>
                </a:solidFill>
              </a:rPr>
              <a:t> </a:t>
            </a:r>
            <a:r>
              <a:rPr sz="1867" dirty="0">
                <a:solidFill>
                  <a:srgbClr val="00C7E6"/>
                </a:solidFill>
              </a:rPr>
              <a:t>S1A</a:t>
            </a:r>
            <a:r>
              <a:rPr sz="1867" spc="-120" dirty="0">
                <a:solidFill>
                  <a:srgbClr val="00C7E6"/>
                </a:solidFill>
              </a:rPr>
              <a:t> </a:t>
            </a:r>
            <a:r>
              <a:rPr sz="1867" dirty="0">
                <a:solidFill>
                  <a:srgbClr val="00C7E6"/>
                </a:solidFill>
              </a:rPr>
              <a:t>–</a:t>
            </a:r>
            <a:r>
              <a:rPr sz="1867" spc="-20" dirty="0">
                <a:solidFill>
                  <a:srgbClr val="00C7E6"/>
                </a:solidFill>
              </a:rPr>
              <a:t> </a:t>
            </a:r>
            <a:r>
              <a:rPr sz="1867" spc="-13" dirty="0">
                <a:solidFill>
                  <a:srgbClr val="00C7E6"/>
                </a:solidFill>
              </a:rPr>
              <a:t>Real-</a:t>
            </a:r>
            <a:r>
              <a:rPr sz="1867" dirty="0">
                <a:solidFill>
                  <a:srgbClr val="00C7E6"/>
                </a:solidFill>
              </a:rPr>
              <a:t>life</a:t>
            </a:r>
            <a:r>
              <a:rPr sz="1867" spc="-60" dirty="0">
                <a:solidFill>
                  <a:srgbClr val="00C7E6"/>
                </a:solidFill>
              </a:rPr>
              <a:t> </a:t>
            </a:r>
            <a:r>
              <a:rPr sz="1867" spc="-33" dirty="0">
                <a:solidFill>
                  <a:srgbClr val="00C7E6"/>
                </a:solidFill>
              </a:rPr>
              <a:t>Testbed</a:t>
            </a:r>
            <a:r>
              <a:rPr sz="1867" spc="-67" dirty="0">
                <a:solidFill>
                  <a:srgbClr val="00C7E6"/>
                </a:solidFill>
              </a:rPr>
              <a:t> </a:t>
            </a:r>
            <a:r>
              <a:rPr sz="1867" spc="-13" dirty="0">
                <a:solidFill>
                  <a:srgbClr val="00C7E6"/>
                </a:solidFill>
              </a:rPr>
              <a:t>Innovation</a:t>
            </a:r>
            <a:endParaRPr sz="1867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3687EC-C33C-729C-3E7D-C41B4012F9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064" y="1288403"/>
            <a:ext cx="8323823" cy="428119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FEDC95A-6546-8C3D-42BD-C55364ABD4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2064" y="319415"/>
            <a:ext cx="8323823" cy="60335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OFCnet</a:t>
            </a:r>
            <a:r>
              <a:rPr lang="en-US" dirty="0"/>
              <a:t> Booth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ABA5A4-7720-435C-86A0-75849409F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1561"/>
            <a:ext cx="10347131" cy="558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38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3427" y="755004"/>
            <a:ext cx="681736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/>
              <a:t>Field</a:t>
            </a:r>
            <a:r>
              <a:rPr spc="-87" dirty="0"/>
              <a:t> </a:t>
            </a:r>
            <a:r>
              <a:rPr dirty="0"/>
              <a:t>trial</a:t>
            </a:r>
            <a:r>
              <a:rPr spc="-73" dirty="0"/>
              <a:t> </a:t>
            </a:r>
            <a:r>
              <a:rPr dirty="0"/>
              <a:t>testbeds</a:t>
            </a:r>
            <a:r>
              <a:rPr spc="-53" dirty="0"/>
              <a:t> </a:t>
            </a:r>
            <a:r>
              <a:rPr dirty="0"/>
              <a:t>–</a:t>
            </a:r>
            <a:r>
              <a:rPr spc="-53" dirty="0"/>
              <a:t> </a:t>
            </a:r>
            <a:r>
              <a:rPr spc="-27" dirty="0"/>
              <a:t>why?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553427" y="1903306"/>
            <a:ext cx="7629031" cy="434905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98770" indent="-381837">
              <a:spcBef>
                <a:spcPts val="133"/>
              </a:spcBef>
              <a:buChar char="•"/>
              <a:tabLst>
                <a:tab pos="398770" algn="l"/>
              </a:tabLst>
            </a:pPr>
            <a:r>
              <a:rPr dirty="0"/>
              <a:t>Demonstration,</a:t>
            </a:r>
            <a:r>
              <a:rPr spc="-40" dirty="0"/>
              <a:t> </a:t>
            </a:r>
            <a:r>
              <a:rPr dirty="0"/>
              <a:t>test</a:t>
            </a:r>
            <a:r>
              <a:rPr spc="-53" dirty="0"/>
              <a:t> </a:t>
            </a:r>
            <a:r>
              <a:rPr dirty="0"/>
              <a:t>and</a:t>
            </a:r>
            <a:r>
              <a:rPr spc="-53" dirty="0"/>
              <a:t> </a:t>
            </a:r>
            <a:r>
              <a:rPr dirty="0"/>
              <a:t>validation</a:t>
            </a:r>
            <a:r>
              <a:rPr spc="-33" dirty="0"/>
              <a:t> in</a:t>
            </a:r>
          </a:p>
          <a:p>
            <a:pPr marL="398770"/>
            <a:r>
              <a:rPr dirty="0"/>
              <a:t>operational</a:t>
            </a:r>
            <a:r>
              <a:rPr spc="-87" dirty="0"/>
              <a:t> </a:t>
            </a:r>
            <a:r>
              <a:rPr spc="-13" dirty="0"/>
              <a:t>environment</a:t>
            </a:r>
          </a:p>
          <a:p>
            <a:pPr marL="398770" marR="66038" indent="-382684">
              <a:spcBef>
                <a:spcPts val="400"/>
              </a:spcBef>
              <a:buChar char="•"/>
              <a:tabLst>
                <a:tab pos="398770" algn="l"/>
              </a:tabLst>
            </a:pPr>
            <a:r>
              <a:rPr dirty="0"/>
              <a:t>Use</a:t>
            </a:r>
            <a:r>
              <a:rPr spc="-60" dirty="0"/>
              <a:t> </a:t>
            </a:r>
            <a:r>
              <a:rPr dirty="0"/>
              <a:t>of</a:t>
            </a:r>
            <a:r>
              <a:rPr spc="-47" dirty="0"/>
              <a:t> </a:t>
            </a:r>
            <a:r>
              <a:rPr dirty="0"/>
              <a:t>real</a:t>
            </a:r>
            <a:r>
              <a:rPr spc="-33" dirty="0"/>
              <a:t> </a:t>
            </a:r>
            <a:r>
              <a:rPr dirty="0"/>
              <a:t>channel</a:t>
            </a:r>
            <a:r>
              <a:rPr spc="-40" dirty="0"/>
              <a:t> </a:t>
            </a:r>
            <a:r>
              <a:rPr dirty="0"/>
              <a:t>characteristics</a:t>
            </a:r>
            <a:r>
              <a:rPr spc="-27" dirty="0"/>
              <a:t> </a:t>
            </a:r>
            <a:r>
              <a:rPr spc="-33" dirty="0"/>
              <a:t>and </a:t>
            </a:r>
            <a:r>
              <a:rPr dirty="0"/>
              <a:t>their</a:t>
            </a:r>
            <a:r>
              <a:rPr spc="-87" dirty="0"/>
              <a:t> </a:t>
            </a:r>
            <a:r>
              <a:rPr dirty="0"/>
              <a:t>temporal/statistical</a:t>
            </a:r>
            <a:r>
              <a:rPr spc="-53" dirty="0"/>
              <a:t> </a:t>
            </a:r>
            <a:r>
              <a:rPr spc="-13" dirty="0"/>
              <a:t>variations</a:t>
            </a:r>
          </a:p>
          <a:p>
            <a:pPr marL="398770" indent="-381837">
              <a:spcBef>
                <a:spcPts val="400"/>
              </a:spcBef>
              <a:buChar char="•"/>
              <a:tabLst>
                <a:tab pos="398770" algn="l"/>
              </a:tabLst>
            </a:pPr>
            <a:r>
              <a:rPr dirty="0"/>
              <a:t>Capability to</a:t>
            </a:r>
            <a:r>
              <a:rPr spc="-27" dirty="0"/>
              <a:t> </a:t>
            </a:r>
            <a:r>
              <a:rPr dirty="0"/>
              <a:t>scale</a:t>
            </a:r>
            <a:r>
              <a:rPr spc="-33" dirty="0"/>
              <a:t> </a:t>
            </a:r>
            <a:r>
              <a:rPr dirty="0"/>
              <a:t>up</a:t>
            </a:r>
            <a:r>
              <a:rPr spc="-27" dirty="0"/>
              <a:t> </a:t>
            </a:r>
            <a:r>
              <a:rPr dirty="0"/>
              <a:t>and</a:t>
            </a:r>
            <a:r>
              <a:rPr spc="-33" dirty="0"/>
              <a:t> out</a:t>
            </a:r>
          </a:p>
          <a:p>
            <a:pPr marL="398770">
              <a:spcBef>
                <a:spcPts val="7"/>
              </a:spcBef>
            </a:pPr>
            <a:r>
              <a:rPr dirty="0"/>
              <a:t>(#</a:t>
            </a:r>
            <a:r>
              <a:rPr spc="-20" dirty="0"/>
              <a:t> </a:t>
            </a:r>
            <a:r>
              <a:rPr dirty="0"/>
              <a:t>of</a:t>
            </a:r>
            <a:r>
              <a:rPr spc="-13" dirty="0"/>
              <a:t> </a:t>
            </a:r>
            <a:r>
              <a:rPr dirty="0"/>
              <a:t>nodes</a:t>
            </a:r>
            <a:r>
              <a:rPr spc="-13" dirty="0"/>
              <a:t> </a:t>
            </a:r>
            <a:r>
              <a:rPr dirty="0"/>
              <a:t>&amp;</a:t>
            </a:r>
            <a:r>
              <a:rPr spc="-27" dirty="0"/>
              <a:t> </a:t>
            </a:r>
            <a:r>
              <a:rPr dirty="0"/>
              <a:t>domains,</a:t>
            </a:r>
            <a:r>
              <a:rPr spc="-7" dirty="0"/>
              <a:t> </a:t>
            </a:r>
            <a:r>
              <a:rPr spc="-13" dirty="0"/>
              <a:t>geography)</a:t>
            </a:r>
          </a:p>
          <a:p>
            <a:pPr marL="398770" marR="311564" indent="-382684">
              <a:spcBef>
                <a:spcPts val="400"/>
              </a:spcBef>
              <a:buChar char="•"/>
              <a:tabLst>
                <a:tab pos="398770" algn="l"/>
              </a:tabLst>
            </a:pPr>
            <a:r>
              <a:rPr dirty="0"/>
              <a:t>Opportunity</a:t>
            </a:r>
            <a:r>
              <a:rPr spc="-33" dirty="0"/>
              <a:t> </a:t>
            </a:r>
            <a:r>
              <a:rPr dirty="0"/>
              <a:t>for</a:t>
            </a:r>
            <a:r>
              <a:rPr spc="-53" dirty="0"/>
              <a:t> </a:t>
            </a:r>
            <a:r>
              <a:rPr dirty="0"/>
              <a:t>ML</a:t>
            </a:r>
            <a:r>
              <a:rPr spc="-120" dirty="0"/>
              <a:t> </a:t>
            </a:r>
            <a:r>
              <a:rPr dirty="0"/>
              <a:t>data</a:t>
            </a:r>
            <a:r>
              <a:rPr spc="-40" dirty="0"/>
              <a:t> </a:t>
            </a:r>
            <a:r>
              <a:rPr dirty="0"/>
              <a:t>generation</a:t>
            </a:r>
            <a:r>
              <a:rPr spc="-7" dirty="0"/>
              <a:t> </a:t>
            </a:r>
            <a:r>
              <a:rPr spc="-67" dirty="0"/>
              <a:t>&amp; </a:t>
            </a:r>
            <a:r>
              <a:rPr dirty="0"/>
              <a:t>test</a:t>
            </a:r>
            <a:r>
              <a:rPr spc="-7" dirty="0"/>
              <a:t> </a:t>
            </a:r>
            <a:r>
              <a:rPr dirty="0"/>
              <a:t>of ML</a:t>
            </a:r>
            <a:r>
              <a:rPr spc="-100" dirty="0"/>
              <a:t> </a:t>
            </a:r>
            <a:r>
              <a:rPr spc="-13" dirty="0"/>
              <a:t>applications</a:t>
            </a:r>
          </a:p>
          <a:p>
            <a:pPr>
              <a:spcBef>
                <a:spcPts val="920"/>
              </a:spcBef>
            </a:pPr>
            <a:endParaRPr spc="-13" dirty="0"/>
          </a:p>
          <a:p>
            <a:pPr marL="16933" marR="6773"/>
            <a:r>
              <a:rPr dirty="0">
                <a:solidFill>
                  <a:srgbClr val="FF0000"/>
                </a:solidFill>
              </a:rPr>
              <a:t>Replacing</a:t>
            </a:r>
            <a:r>
              <a:rPr spc="-13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a</a:t>
            </a:r>
            <a:r>
              <a:rPr spc="-33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lab</a:t>
            </a:r>
            <a:r>
              <a:rPr spc="-2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fiber</a:t>
            </a:r>
            <a:r>
              <a:rPr spc="-27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with</a:t>
            </a:r>
            <a:r>
              <a:rPr spc="27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a</a:t>
            </a:r>
            <a:r>
              <a:rPr spc="-33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short</a:t>
            </a:r>
            <a:r>
              <a:rPr spc="-27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strand</a:t>
            </a:r>
            <a:r>
              <a:rPr spc="-33" dirty="0">
                <a:solidFill>
                  <a:srgbClr val="FF0000"/>
                </a:solidFill>
              </a:rPr>
              <a:t> of </a:t>
            </a:r>
            <a:r>
              <a:rPr dirty="0">
                <a:solidFill>
                  <a:srgbClr val="FF0000"/>
                </a:solidFill>
              </a:rPr>
              <a:t>field</a:t>
            </a:r>
            <a:r>
              <a:rPr spc="-13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fiber</a:t>
            </a:r>
            <a:r>
              <a:rPr spc="-2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is</a:t>
            </a:r>
            <a:r>
              <a:rPr spc="-2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not</a:t>
            </a:r>
            <a:r>
              <a:rPr spc="-13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a</a:t>
            </a:r>
            <a:r>
              <a:rPr spc="-2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field</a:t>
            </a:r>
            <a:r>
              <a:rPr spc="-13" dirty="0">
                <a:solidFill>
                  <a:srgbClr val="FF0000"/>
                </a:solidFill>
              </a:rPr>
              <a:t> trial!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79950" y="1030837"/>
            <a:ext cx="256480" cy="375666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6933" defTabSz="1219170">
              <a:lnSpc>
                <a:spcPts val="2047"/>
              </a:lnSpc>
              <a:buClrTx/>
            </a:pPr>
            <a:r>
              <a:rPr sz="1733" spc="-13" dirty="0">
                <a:solidFill>
                  <a:sysClr val="windowText" lastClr="000000"/>
                </a:solidFill>
              </a:rPr>
              <a:t>Technology</a:t>
            </a:r>
            <a:r>
              <a:rPr sz="1733" spc="-67" dirty="0">
                <a:solidFill>
                  <a:sysClr val="windowText" lastClr="000000"/>
                </a:solidFill>
              </a:rPr>
              <a:t> </a:t>
            </a:r>
            <a:r>
              <a:rPr sz="1733" dirty="0">
                <a:solidFill>
                  <a:sysClr val="windowText" lastClr="000000"/>
                </a:solidFill>
              </a:rPr>
              <a:t>Readiness</a:t>
            </a:r>
            <a:r>
              <a:rPr sz="1733" spc="-73" dirty="0">
                <a:solidFill>
                  <a:sysClr val="windowText" lastClr="000000"/>
                </a:solidFill>
              </a:rPr>
              <a:t> </a:t>
            </a:r>
            <a:r>
              <a:rPr sz="1733" dirty="0">
                <a:solidFill>
                  <a:sysClr val="windowText" lastClr="000000"/>
                </a:solidFill>
              </a:rPr>
              <a:t>Levels</a:t>
            </a:r>
            <a:r>
              <a:rPr sz="1733" spc="-60" dirty="0">
                <a:solidFill>
                  <a:sysClr val="windowText" lastClr="000000"/>
                </a:solidFill>
              </a:rPr>
              <a:t> </a:t>
            </a:r>
            <a:r>
              <a:rPr sz="1733" spc="-13" dirty="0">
                <a:solidFill>
                  <a:sysClr val="windowText" lastClr="000000"/>
                </a:solidFill>
              </a:rPr>
              <a:t>(NASA)</a:t>
            </a:r>
            <a:endParaRPr sz="1733">
              <a:solidFill>
                <a:sysClr val="windowText" lastClr="000000"/>
              </a:solidFill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66688" y="306832"/>
            <a:ext cx="5520937" cy="6087872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508271" y="8751041"/>
            <a:ext cx="246096" cy="14869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50799" defTabSz="1219170">
              <a:spcBef>
                <a:spcPts val="40"/>
              </a:spcBef>
              <a:buClrTx/>
            </a:pPr>
            <a:fld id="{81D60167-4931-47E6-BA6A-407CBD079E47}" type="slidenum">
              <a:rPr spc="-67" dirty="0"/>
              <a:pPr marL="50799" defTabSz="1219170">
                <a:spcBef>
                  <a:spcPts val="40"/>
                </a:spcBef>
                <a:buClrTx/>
              </a:pPr>
              <a:t>90</a:t>
            </a:fld>
            <a:endParaRPr spc="-67" dirty="0"/>
          </a:p>
        </p:txBody>
      </p:sp>
      <p:sp>
        <p:nvSpPr>
          <p:cNvPr id="7" name="object 7"/>
          <p:cNvSpPr txBox="1"/>
          <p:nvPr/>
        </p:nvSpPr>
        <p:spPr>
          <a:xfrm>
            <a:off x="747911" y="6563281"/>
            <a:ext cx="938107" cy="14869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6933" defTabSz="1219170">
              <a:spcBef>
                <a:spcPts val="40"/>
              </a:spcBef>
              <a:buClrTx/>
            </a:pPr>
            <a:r>
              <a:rPr sz="933" dirty="0">
                <a:solidFill>
                  <a:srgbClr val="7E7E7E"/>
                </a:solidFill>
              </a:rPr>
              <a:t>2024</a:t>
            </a:r>
            <a:r>
              <a:rPr sz="933" spc="-7" dirty="0">
                <a:solidFill>
                  <a:srgbClr val="7E7E7E"/>
                </a:solidFill>
              </a:rPr>
              <a:t> </a:t>
            </a:r>
            <a:r>
              <a:rPr sz="933" dirty="0">
                <a:solidFill>
                  <a:srgbClr val="7E7E7E"/>
                </a:solidFill>
              </a:rPr>
              <a:t>©</a:t>
            </a:r>
            <a:r>
              <a:rPr sz="933" spc="-20" dirty="0">
                <a:solidFill>
                  <a:srgbClr val="7E7E7E"/>
                </a:solidFill>
              </a:rPr>
              <a:t> </a:t>
            </a:r>
            <a:r>
              <a:rPr sz="933" spc="-13" dirty="0">
                <a:solidFill>
                  <a:srgbClr val="7E7E7E"/>
                </a:solidFill>
              </a:rPr>
              <a:t>ADTRAN</a:t>
            </a:r>
            <a:endParaRPr sz="933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5069" y="1194254"/>
            <a:ext cx="11321627" cy="5106526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6933" defTabSz="1219170">
              <a:spcBef>
                <a:spcPts val="540"/>
              </a:spcBef>
              <a:buClrTx/>
            </a:pPr>
            <a:r>
              <a:rPr sz="2400" b="1" dirty="0">
                <a:solidFill>
                  <a:srgbClr val="525252"/>
                </a:solidFill>
              </a:rPr>
              <a:t>Optical</a:t>
            </a:r>
            <a:r>
              <a:rPr sz="2400" b="1" spc="-27" dirty="0">
                <a:solidFill>
                  <a:srgbClr val="525252"/>
                </a:solidFill>
              </a:rPr>
              <a:t> </a:t>
            </a:r>
            <a:r>
              <a:rPr sz="2400" b="1" spc="-13" dirty="0">
                <a:solidFill>
                  <a:srgbClr val="525252"/>
                </a:solidFill>
              </a:rPr>
              <a:t>transmission</a:t>
            </a:r>
            <a:endParaRPr sz="2400">
              <a:solidFill>
                <a:sysClr val="windowText" lastClr="000000"/>
              </a:solidFill>
            </a:endParaRPr>
          </a:p>
          <a:p>
            <a:pPr marL="398770" indent="-381837" defTabSz="1219170">
              <a:spcBef>
                <a:spcPts val="400"/>
              </a:spcBef>
              <a:buClrTx/>
              <a:buFont typeface="Arial"/>
              <a:buChar char="•"/>
              <a:tabLst>
                <a:tab pos="398770" algn="l"/>
              </a:tabLst>
            </a:pPr>
            <a:r>
              <a:rPr sz="2400" i="1" dirty="0">
                <a:solidFill>
                  <a:srgbClr val="525252"/>
                </a:solidFill>
              </a:rPr>
              <a:t>Margin</a:t>
            </a:r>
            <a:r>
              <a:rPr sz="2400" i="1" spc="-60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assessment</a:t>
            </a:r>
            <a:r>
              <a:rPr sz="2400" i="1" spc="-33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in</a:t>
            </a:r>
            <a:r>
              <a:rPr sz="2400" i="1" spc="-80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fiber</a:t>
            </a:r>
            <a:r>
              <a:rPr sz="2400" i="1" spc="-60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transmission</a:t>
            </a:r>
            <a:r>
              <a:rPr sz="2400" i="1" spc="-33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(esp.</a:t>
            </a:r>
            <a:r>
              <a:rPr sz="2400" i="1" spc="-60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under</a:t>
            </a:r>
            <a:r>
              <a:rPr sz="2400" i="1" spc="-53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challenging</a:t>
            </a:r>
            <a:r>
              <a:rPr sz="2400" i="1" spc="-33" dirty="0">
                <a:solidFill>
                  <a:srgbClr val="525252"/>
                </a:solidFill>
              </a:rPr>
              <a:t> </a:t>
            </a:r>
            <a:r>
              <a:rPr sz="2400" i="1" spc="-13" dirty="0">
                <a:solidFill>
                  <a:srgbClr val="525252"/>
                </a:solidFill>
              </a:rPr>
              <a:t>conditions)</a:t>
            </a:r>
            <a:endParaRPr sz="2400">
              <a:solidFill>
                <a:sysClr val="windowText" lastClr="000000"/>
              </a:solidFill>
            </a:endParaRPr>
          </a:p>
          <a:p>
            <a:pPr marL="398770" indent="-381837" defTabSz="1219170">
              <a:spcBef>
                <a:spcPts val="400"/>
              </a:spcBef>
              <a:buClrTx/>
              <a:buFont typeface="Arial"/>
              <a:buChar char="•"/>
              <a:tabLst>
                <a:tab pos="398770" algn="l"/>
              </a:tabLst>
            </a:pPr>
            <a:r>
              <a:rPr sz="2400" i="1" dirty="0">
                <a:solidFill>
                  <a:srgbClr val="525252"/>
                </a:solidFill>
              </a:rPr>
              <a:t>Study</a:t>
            </a:r>
            <a:r>
              <a:rPr sz="2400" i="1" spc="-40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of</a:t>
            </a:r>
            <a:r>
              <a:rPr sz="2400" i="1" spc="-40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atmospheric</a:t>
            </a:r>
            <a:r>
              <a:rPr sz="2400" i="1" spc="-13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turbulences</a:t>
            </a:r>
            <a:r>
              <a:rPr sz="2400" i="1" spc="-20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&amp;</a:t>
            </a:r>
            <a:r>
              <a:rPr sz="2400" i="1" spc="-47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their</a:t>
            </a:r>
            <a:r>
              <a:rPr sz="2400" i="1" spc="-27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compensation</a:t>
            </a:r>
            <a:r>
              <a:rPr sz="2400" i="1" spc="-13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(e.g.</a:t>
            </a:r>
            <a:r>
              <a:rPr sz="2400" i="1" spc="-40" dirty="0">
                <a:solidFill>
                  <a:srgbClr val="525252"/>
                </a:solidFill>
              </a:rPr>
              <a:t> </a:t>
            </a:r>
            <a:r>
              <a:rPr sz="2400" i="1" spc="-13" dirty="0">
                <a:solidFill>
                  <a:srgbClr val="525252"/>
                </a:solidFill>
              </a:rPr>
              <a:t>ground-</a:t>
            </a:r>
            <a:r>
              <a:rPr sz="2400" i="1" dirty="0">
                <a:solidFill>
                  <a:srgbClr val="525252"/>
                </a:solidFill>
              </a:rPr>
              <a:t>space</a:t>
            </a:r>
            <a:r>
              <a:rPr sz="2400" i="1" spc="-7" dirty="0">
                <a:solidFill>
                  <a:srgbClr val="525252"/>
                </a:solidFill>
              </a:rPr>
              <a:t> </a:t>
            </a:r>
            <a:r>
              <a:rPr sz="2400" i="1" spc="-13" dirty="0">
                <a:solidFill>
                  <a:srgbClr val="525252"/>
                </a:solidFill>
              </a:rPr>
              <a:t>links)</a:t>
            </a:r>
            <a:endParaRPr sz="2400">
              <a:solidFill>
                <a:sysClr val="windowText" lastClr="000000"/>
              </a:solidFill>
            </a:endParaRPr>
          </a:p>
          <a:p>
            <a:pPr marL="398770" indent="-381837" defTabSz="1219170">
              <a:spcBef>
                <a:spcPts val="400"/>
              </a:spcBef>
              <a:buClrTx/>
              <a:buFont typeface="Arial"/>
              <a:buChar char="•"/>
              <a:tabLst>
                <a:tab pos="398770" algn="l"/>
              </a:tabLst>
            </a:pPr>
            <a:r>
              <a:rPr sz="2400" i="1" dirty="0">
                <a:solidFill>
                  <a:srgbClr val="525252"/>
                </a:solidFill>
              </a:rPr>
              <a:t>Exploration</a:t>
            </a:r>
            <a:r>
              <a:rPr sz="2400" i="1" spc="-40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of</a:t>
            </a:r>
            <a:r>
              <a:rPr sz="2400" i="1" spc="-60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joint</a:t>
            </a:r>
            <a:r>
              <a:rPr sz="2400" i="1" spc="-33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communication &amp;</a:t>
            </a:r>
            <a:r>
              <a:rPr sz="2400" i="1" spc="-47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sensing</a:t>
            </a:r>
            <a:r>
              <a:rPr sz="2400" i="1" spc="-47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(fiber</a:t>
            </a:r>
            <a:r>
              <a:rPr sz="2400" i="1" spc="-47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network</a:t>
            </a:r>
            <a:r>
              <a:rPr sz="2400" i="1" spc="-53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as</a:t>
            </a:r>
            <a:r>
              <a:rPr sz="2400" i="1" spc="-53" dirty="0">
                <a:solidFill>
                  <a:srgbClr val="525252"/>
                </a:solidFill>
              </a:rPr>
              <a:t> </a:t>
            </a:r>
            <a:r>
              <a:rPr sz="2400" i="1" spc="-13" dirty="0">
                <a:solidFill>
                  <a:srgbClr val="525252"/>
                </a:solidFill>
              </a:rPr>
              <a:t>sensor)</a:t>
            </a:r>
            <a:endParaRPr sz="2400">
              <a:solidFill>
                <a:sysClr val="windowText" lastClr="000000"/>
              </a:solidFill>
            </a:endParaRPr>
          </a:p>
          <a:p>
            <a:pPr marL="398770" indent="-381837" defTabSz="1219170">
              <a:spcBef>
                <a:spcPts val="407"/>
              </a:spcBef>
              <a:buClrTx/>
              <a:buFont typeface="Arial"/>
              <a:buChar char="•"/>
              <a:tabLst>
                <a:tab pos="398770" algn="l"/>
              </a:tabLst>
            </a:pPr>
            <a:r>
              <a:rPr sz="2400" i="1" dirty="0">
                <a:solidFill>
                  <a:srgbClr val="525252"/>
                </a:solidFill>
              </a:rPr>
              <a:t>Stability</a:t>
            </a:r>
            <a:r>
              <a:rPr sz="2400" i="1" spc="-40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investigations</a:t>
            </a:r>
            <a:r>
              <a:rPr sz="2400" i="1" spc="-27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of</a:t>
            </a:r>
            <a:r>
              <a:rPr sz="2400" i="1" spc="-60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quantum</a:t>
            </a:r>
            <a:r>
              <a:rPr sz="2400" i="1" spc="-40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key</a:t>
            </a:r>
            <a:r>
              <a:rPr sz="2400" i="1" spc="-53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distribution</a:t>
            </a:r>
            <a:r>
              <a:rPr sz="2400" i="1" spc="-20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&amp;</a:t>
            </a:r>
            <a:r>
              <a:rPr sz="2400" i="1" spc="-53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entanglement </a:t>
            </a:r>
            <a:r>
              <a:rPr sz="2400" i="1" spc="-13" dirty="0">
                <a:solidFill>
                  <a:srgbClr val="525252"/>
                </a:solidFill>
              </a:rPr>
              <a:t>schemes</a:t>
            </a:r>
            <a:endParaRPr sz="2400">
              <a:solidFill>
                <a:sysClr val="windowText" lastClr="000000"/>
              </a:solidFill>
            </a:endParaRPr>
          </a:p>
          <a:p>
            <a:pPr marL="16933" defTabSz="1219170">
              <a:spcBef>
                <a:spcPts val="2240"/>
              </a:spcBef>
              <a:buClrTx/>
            </a:pPr>
            <a:r>
              <a:rPr sz="2400" b="1" dirty="0">
                <a:solidFill>
                  <a:srgbClr val="525252"/>
                </a:solidFill>
              </a:rPr>
              <a:t>Network</a:t>
            </a:r>
            <a:r>
              <a:rPr sz="2400" b="1" spc="-67" dirty="0">
                <a:solidFill>
                  <a:srgbClr val="525252"/>
                </a:solidFill>
              </a:rPr>
              <a:t> </a:t>
            </a:r>
            <a:r>
              <a:rPr sz="2400" b="1" dirty="0">
                <a:solidFill>
                  <a:srgbClr val="525252"/>
                </a:solidFill>
              </a:rPr>
              <a:t>control</a:t>
            </a:r>
            <a:r>
              <a:rPr sz="2400" b="1" spc="-20" dirty="0">
                <a:solidFill>
                  <a:srgbClr val="525252"/>
                </a:solidFill>
              </a:rPr>
              <a:t> </a:t>
            </a:r>
            <a:r>
              <a:rPr sz="2400" b="1" dirty="0">
                <a:solidFill>
                  <a:srgbClr val="525252"/>
                </a:solidFill>
              </a:rPr>
              <a:t>&amp;</a:t>
            </a:r>
            <a:r>
              <a:rPr sz="2400" b="1" spc="-7" dirty="0">
                <a:solidFill>
                  <a:srgbClr val="525252"/>
                </a:solidFill>
              </a:rPr>
              <a:t> </a:t>
            </a:r>
            <a:r>
              <a:rPr sz="2400" b="1" spc="-13" dirty="0">
                <a:solidFill>
                  <a:srgbClr val="525252"/>
                </a:solidFill>
              </a:rPr>
              <a:t>protocols</a:t>
            </a:r>
            <a:endParaRPr sz="2400">
              <a:solidFill>
                <a:sysClr val="windowText" lastClr="000000"/>
              </a:solidFill>
            </a:endParaRPr>
          </a:p>
          <a:p>
            <a:pPr marL="398770" indent="-381837" defTabSz="1219170">
              <a:spcBef>
                <a:spcPts val="400"/>
              </a:spcBef>
              <a:buClrTx/>
              <a:buFont typeface="Arial"/>
              <a:buChar char="•"/>
              <a:tabLst>
                <a:tab pos="398770" algn="l"/>
              </a:tabLst>
            </a:pPr>
            <a:r>
              <a:rPr sz="2400" i="1" dirty="0">
                <a:solidFill>
                  <a:srgbClr val="525252"/>
                </a:solidFill>
              </a:rPr>
              <a:t>Verification</a:t>
            </a:r>
            <a:r>
              <a:rPr sz="2400" i="1" spc="-67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of</a:t>
            </a:r>
            <a:r>
              <a:rPr sz="2400" i="1" spc="-80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protocol</a:t>
            </a:r>
            <a:r>
              <a:rPr sz="2400" i="1" spc="-67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performance</a:t>
            </a:r>
            <a:r>
              <a:rPr sz="2400" i="1" spc="-33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and</a:t>
            </a:r>
            <a:r>
              <a:rPr sz="2400" i="1" spc="-80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scalability</a:t>
            </a:r>
            <a:r>
              <a:rPr sz="2400" i="1" spc="-47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in</a:t>
            </a:r>
            <a:r>
              <a:rPr sz="2400" i="1" spc="-93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operational</a:t>
            </a:r>
            <a:r>
              <a:rPr sz="2400" i="1" spc="-33" dirty="0">
                <a:solidFill>
                  <a:srgbClr val="525252"/>
                </a:solidFill>
              </a:rPr>
              <a:t> </a:t>
            </a:r>
            <a:r>
              <a:rPr sz="2400" i="1" spc="-13" dirty="0">
                <a:solidFill>
                  <a:srgbClr val="525252"/>
                </a:solidFill>
              </a:rPr>
              <a:t>environment</a:t>
            </a:r>
            <a:endParaRPr sz="2400">
              <a:solidFill>
                <a:sysClr val="windowText" lastClr="000000"/>
              </a:solidFill>
            </a:endParaRPr>
          </a:p>
          <a:p>
            <a:pPr marL="398770" indent="-381837" defTabSz="1219170">
              <a:spcBef>
                <a:spcPts val="400"/>
              </a:spcBef>
              <a:buClrTx/>
              <a:buFont typeface="Arial"/>
              <a:buChar char="•"/>
              <a:tabLst>
                <a:tab pos="398770" algn="l"/>
              </a:tabLst>
            </a:pPr>
            <a:r>
              <a:rPr sz="2400" i="1" dirty="0">
                <a:solidFill>
                  <a:srgbClr val="525252"/>
                </a:solidFill>
              </a:rPr>
              <a:t>Investigation</a:t>
            </a:r>
            <a:r>
              <a:rPr sz="2400" i="1" spc="-40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of</a:t>
            </a:r>
            <a:r>
              <a:rPr sz="2400" i="1" spc="-40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new</a:t>
            </a:r>
            <a:r>
              <a:rPr sz="2400" i="1" spc="-40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network</a:t>
            </a:r>
            <a:r>
              <a:rPr sz="2400" i="1" spc="-53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protocols</a:t>
            </a:r>
            <a:r>
              <a:rPr sz="2400" i="1" spc="-40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and</a:t>
            </a:r>
            <a:r>
              <a:rPr sz="2400" i="1" spc="-33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their</a:t>
            </a:r>
            <a:r>
              <a:rPr sz="2400" i="1" spc="-40" dirty="0">
                <a:solidFill>
                  <a:srgbClr val="525252"/>
                </a:solidFill>
              </a:rPr>
              <a:t> </a:t>
            </a:r>
            <a:r>
              <a:rPr sz="2400" i="1" spc="-13" dirty="0">
                <a:solidFill>
                  <a:srgbClr val="525252"/>
                </a:solidFill>
              </a:rPr>
              <a:t>interoperability</a:t>
            </a:r>
            <a:endParaRPr sz="2400">
              <a:solidFill>
                <a:sysClr val="windowText" lastClr="000000"/>
              </a:solidFill>
            </a:endParaRPr>
          </a:p>
          <a:p>
            <a:pPr marL="16933" defTabSz="1219170">
              <a:spcBef>
                <a:spcPts val="2240"/>
              </a:spcBef>
              <a:buClrTx/>
            </a:pPr>
            <a:r>
              <a:rPr sz="2400" b="1" dirty="0">
                <a:solidFill>
                  <a:srgbClr val="525252"/>
                </a:solidFill>
              </a:rPr>
              <a:t>ML</a:t>
            </a:r>
            <a:r>
              <a:rPr sz="2400" b="1" spc="-87" dirty="0">
                <a:solidFill>
                  <a:srgbClr val="525252"/>
                </a:solidFill>
              </a:rPr>
              <a:t> </a:t>
            </a:r>
            <a:r>
              <a:rPr sz="2400" b="1" dirty="0">
                <a:solidFill>
                  <a:srgbClr val="525252"/>
                </a:solidFill>
              </a:rPr>
              <a:t>data</a:t>
            </a:r>
            <a:r>
              <a:rPr sz="2400" b="1" spc="-60" dirty="0">
                <a:solidFill>
                  <a:srgbClr val="525252"/>
                </a:solidFill>
              </a:rPr>
              <a:t> </a:t>
            </a:r>
            <a:r>
              <a:rPr sz="2400" b="1" dirty="0">
                <a:solidFill>
                  <a:srgbClr val="525252"/>
                </a:solidFill>
              </a:rPr>
              <a:t>generation</a:t>
            </a:r>
            <a:r>
              <a:rPr sz="2400" b="1" spc="-40" dirty="0">
                <a:solidFill>
                  <a:srgbClr val="525252"/>
                </a:solidFill>
              </a:rPr>
              <a:t> </a:t>
            </a:r>
            <a:r>
              <a:rPr sz="2400" b="1" dirty="0">
                <a:solidFill>
                  <a:srgbClr val="525252"/>
                </a:solidFill>
              </a:rPr>
              <a:t>&amp;</a:t>
            </a:r>
            <a:r>
              <a:rPr sz="2400" b="1" spc="-60" dirty="0">
                <a:solidFill>
                  <a:srgbClr val="525252"/>
                </a:solidFill>
              </a:rPr>
              <a:t> </a:t>
            </a:r>
            <a:r>
              <a:rPr sz="2400" b="1" dirty="0">
                <a:solidFill>
                  <a:srgbClr val="525252"/>
                </a:solidFill>
              </a:rPr>
              <a:t>model</a:t>
            </a:r>
            <a:r>
              <a:rPr sz="2400" b="1" spc="-53" dirty="0">
                <a:solidFill>
                  <a:srgbClr val="525252"/>
                </a:solidFill>
              </a:rPr>
              <a:t> </a:t>
            </a:r>
            <a:r>
              <a:rPr sz="2400" b="1" spc="-13" dirty="0">
                <a:solidFill>
                  <a:srgbClr val="525252"/>
                </a:solidFill>
              </a:rPr>
              <a:t>tests</a:t>
            </a:r>
            <a:endParaRPr sz="2400">
              <a:solidFill>
                <a:sysClr val="windowText" lastClr="000000"/>
              </a:solidFill>
            </a:endParaRPr>
          </a:p>
          <a:p>
            <a:pPr marL="398770" indent="-381837" defTabSz="1219170">
              <a:spcBef>
                <a:spcPts val="400"/>
              </a:spcBef>
              <a:buClrTx/>
              <a:buFont typeface="Arial"/>
              <a:buChar char="•"/>
              <a:tabLst>
                <a:tab pos="398770" algn="l"/>
              </a:tabLst>
            </a:pPr>
            <a:r>
              <a:rPr sz="2400" i="1" dirty="0">
                <a:solidFill>
                  <a:srgbClr val="525252"/>
                </a:solidFill>
              </a:rPr>
              <a:t>Collection</a:t>
            </a:r>
            <a:r>
              <a:rPr sz="2400" i="1" spc="-27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of</a:t>
            </a:r>
            <a:r>
              <a:rPr sz="2400" i="1" spc="-40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network</a:t>
            </a:r>
            <a:r>
              <a:rPr sz="2400" i="1" spc="-60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performance</a:t>
            </a:r>
            <a:r>
              <a:rPr sz="2400" i="1" spc="-7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and</a:t>
            </a:r>
            <a:r>
              <a:rPr sz="2400" i="1" spc="-53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fault</a:t>
            </a:r>
            <a:r>
              <a:rPr sz="2400" i="1" spc="-47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data</a:t>
            </a:r>
            <a:r>
              <a:rPr sz="2400" i="1" spc="-27" dirty="0">
                <a:solidFill>
                  <a:srgbClr val="525252"/>
                </a:solidFill>
              </a:rPr>
              <a:t> sets</a:t>
            </a:r>
            <a:endParaRPr sz="2400">
              <a:solidFill>
                <a:sysClr val="windowText" lastClr="000000"/>
              </a:solidFill>
            </a:endParaRPr>
          </a:p>
          <a:p>
            <a:pPr marL="398770" indent="-381837" defTabSz="1219170">
              <a:spcBef>
                <a:spcPts val="400"/>
              </a:spcBef>
              <a:buClrTx/>
              <a:buFont typeface="Arial"/>
              <a:buChar char="•"/>
              <a:tabLst>
                <a:tab pos="398770" algn="l"/>
              </a:tabLst>
            </a:pPr>
            <a:r>
              <a:rPr sz="2400" i="1" dirty="0">
                <a:solidFill>
                  <a:srgbClr val="525252"/>
                </a:solidFill>
              </a:rPr>
              <a:t>Benchmark</a:t>
            </a:r>
            <a:r>
              <a:rPr sz="2400" i="1" spc="-53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of</a:t>
            </a:r>
            <a:r>
              <a:rPr sz="2400" i="1" spc="-60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models</a:t>
            </a:r>
            <a:r>
              <a:rPr sz="2400" i="1" spc="-27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for</a:t>
            </a:r>
            <a:r>
              <a:rPr sz="2400" i="1" spc="-73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performance</a:t>
            </a:r>
            <a:r>
              <a:rPr sz="2400" i="1" spc="-20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optimization</a:t>
            </a:r>
            <a:r>
              <a:rPr sz="2400" i="1" spc="-7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&amp;</a:t>
            </a:r>
            <a:r>
              <a:rPr sz="2400" i="1" spc="-60" dirty="0">
                <a:solidFill>
                  <a:srgbClr val="525252"/>
                </a:solidFill>
              </a:rPr>
              <a:t> </a:t>
            </a:r>
            <a:r>
              <a:rPr sz="2400" i="1" dirty="0">
                <a:solidFill>
                  <a:srgbClr val="525252"/>
                </a:solidFill>
              </a:rPr>
              <a:t>trouble</a:t>
            </a:r>
            <a:r>
              <a:rPr sz="2400" i="1" spc="-47" dirty="0">
                <a:solidFill>
                  <a:srgbClr val="525252"/>
                </a:solidFill>
              </a:rPr>
              <a:t> </a:t>
            </a:r>
            <a:r>
              <a:rPr sz="2400" i="1" spc="-13" dirty="0">
                <a:solidFill>
                  <a:srgbClr val="525252"/>
                </a:solidFill>
              </a:rPr>
              <a:t>shooting</a:t>
            </a:r>
            <a:endParaRPr sz="240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508271" y="8751041"/>
            <a:ext cx="246096" cy="14869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50799" defTabSz="1219170">
              <a:spcBef>
                <a:spcPts val="40"/>
              </a:spcBef>
              <a:buClrTx/>
            </a:pPr>
            <a:fld id="{81D60167-4931-47E6-BA6A-407CBD079E47}" type="slidenum">
              <a:rPr spc="-67" dirty="0"/>
              <a:pPr marL="50799" defTabSz="1219170">
                <a:spcBef>
                  <a:spcPts val="40"/>
                </a:spcBef>
                <a:buClrTx/>
              </a:pPr>
              <a:t>91</a:t>
            </a:fld>
            <a:endParaRPr spc="-67" dirty="0"/>
          </a:p>
        </p:txBody>
      </p:sp>
      <p:sp>
        <p:nvSpPr>
          <p:cNvPr id="5" name="object 5"/>
          <p:cNvSpPr txBox="1"/>
          <p:nvPr/>
        </p:nvSpPr>
        <p:spPr>
          <a:xfrm>
            <a:off x="747911" y="6563281"/>
            <a:ext cx="938107" cy="14869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6933" defTabSz="1219170">
              <a:spcBef>
                <a:spcPts val="40"/>
              </a:spcBef>
              <a:buClrTx/>
            </a:pPr>
            <a:r>
              <a:rPr sz="933" dirty="0">
                <a:solidFill>
                  <a:srgbClr val="7E7E7E"/>
                </a:solidFill>
              </a:rPr>
              <a:t>2024</a:t>
            </a:r>
            <a:r>
              <a:rPr sz="933" spc="-7" dirty="0">
                <a:solidFill>
                  <a:srgbClr val="7E7E7E"/>
                </a:solidFill>
              </a:rPr>
              <a:t> </a:t>
            </a:r>
            <a:r>
              <a:rPr sz="933" dirty="0">
                <a:solidFill>
                  <a:srgbClr val="7E7E7E"/>
                </a:solidFill>
              </a:rPr>
              <a:t>©</a:t>
            </a:r>
            <a:r>
              <a:rPr sz="933" spc="-20" dirty="0">
                <a:solidFill>
                  <a:srgbClr val="7E7E7E"/>
                </a:solidFill>
              </a:rPr>
              <a:t> </a:t>
            </a:r>
            <a:r>
              <a:rPr sz="933" spc="-13" dirty="0">
                <a:solidFill>
                  <a:srgbClr val="7E7E7E"/>
                </a:solidFill>
              </a:rPr>
              <a:t>ADTRAN</a:t>
            </a:r>
            <a:endParaRPr sz="933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3427" y="755004"/>
            <a:ext cx="681736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/>
              <a:t>Some</a:t>
            </a:r>
            <a:r>
              <a:rPr spc="-73" dirty="0"/>
              <a:t> </a:t>
            </a:r>
            <a:r>
              <a:rPr dirty="0"/>
              <a:t>good</a:t>
            </a:r>
            <a:r>
              <a:rPr spc="-80" dirty="0"/>
              <a:t> </a:t>
            </a:r>
            <a:r>
              <a:rPr dirty="0"/>
              <a:t>use</a:t>
            </a:r>
            <a:r>
              <a:rPr spc="-73" dirty="0"/>
              <a:t> </a:t>
            </a:r>
            <a:r>
              <a:rPr spc="-13" dirty="0"/>
              <a:t>cases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95439" y="1"/>
            <a:ext cx="5496560" cy="6860540"/>
            <a:chOff x="5021579" y="0"/>
            <a:chExt cx="4122420" cy="51454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1579" y="3927347"/>
              <a:ext cx="1691640" cy="121767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4730" y="0"/>
              <a:ext cx="2819269" cy="407822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35390" y="3649641"/>
            <a:ext cx="7526020" cy="124820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  <a:buClrTx/>
            </a:pPr>
            <a:r>
              <a:rPr sz="4000" b="1" dirty="0">
                <a:solidFill>
                  <a:srgbClr val="FFFFFF"/>
                </a:solidFill>
              </a:rPr>
              <a:t>Thank</a:t>
            </a:r>
            <a:r>
              <a:rPr sz="4000" b="1" spc="-93" dirty="0">
                <a:solidFill>
                  <a:srgbClr val="FFFFFF"/>
                </a:solidFill>
              </a:rPr>
              <a:t> </a:t>
            </a:r>
            <a:r>
              <a:rPr sz="4000" b="1" spc="-33" dirty="0">
                <a:solidFill>
                  <a:srgbClr val="FFFFFF"/>
                </a:solidFill>
              </a:rPr>
              <a:t>you</a:t>
            </a:r>
            <a:endParaRPr sz="4000">
              <a:solidFill>
                <a:sysClr val="windowText" lastClr="000000"/>
              </a:solidFill>
            </a:endParaRPr>
          </a:p>
          <a:p>
            <a:pPr marL="16933" defTabSz="1219170">
              <a:buClrTx/>
            </a:pPr>
            <a:r>
              <a:rPr sz="4000" b="1" u="sng" spc="-33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joerg-</a:t>
            </a:r>
            <a:r>
              <a:rPr sz="4000" b="1" u="sng" spc="-13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peter.elbers@adtran.com</a:t>
            </a:r>
            <a:endParaRPr sz="400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3ED4113-8BCA-3A06-3C21-F63DACD2F615}"/>
              </a:ext>
            </a:extLst>
          </p:cNvPr>
          <p:cNvGrpSpPr/>
          <p:nvPr/>
        </p:nvGrpSpPr>
        <p:grpSpPr>
          <a:xfrm>
            <a:off x="-1" y="0"/>
            <a:ext cx="10512426" cy="6858000"/>
            <a:chOff x="-1" y="-1"/>
            <a:chExt cx="10512426" cy="685799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367790-7EB1-5CB9-A297-7E66051B54E0}"/>
                </a:ext>
              </a:extLst>
            </p:cNvPr>
            <p:cNvSpPr/>
            <p:nvPr/>
          </p:nvSpPr>
          <p:spPr>
            <a:xfrm>
              <a:off x="0" y="-1"/>
              <a:ext cx="10290875" cy="685799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F6D3D64-E9BF-2708-675B-D40E9C38F31E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0512425" cy="7524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b="1" dirty="0">
                  <a:solidFill>
                    <a:schemeClr val="bg1"/>
                  </a:solidFill>
                </a:rPr>
                <a:t>Program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 descr="A black and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692847B1-242D-5C7A-1866-01FC69D99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926757"/>
              <a:ext cx="10303601" cy="5807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9035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Slides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Slid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6_Office Theme">
  <a:themeElements>
    <a:clrScheme name="Ethernet Alliance 2020">
      <a:dk1>
        <a:srgbClr val="16365E"/>
      </a:dk1>
      <a:lt1>
        <a:srgbClr val="FFFFFF"/>
      </a:lt1>
      <a:dk2>
        <a:srgbClr val="950000"/>
      </a:dk2>
      <a:lt2>
        <a:srgbClr val="E3DED1"/>
      </a:lt2>
      <a:accent1>
        <a:srgbClr val="189624"/>
      </a:accent1>
      <a:accent2>
        <a:srgbClr val="69A02B"/>
      </a:accent2>
      <a:accent3>
        <a:srgbClr val="FB0421"/>
      </a:accent3>
      <a:accent4>
        <a:srgbClr val="175F8B"/>
      </a:accent4>
      <a:accent5>
        <a:srgbClr val="4AB5C4"/>
      </a:accent5>
      <a:accent6>
        <a:srgbClr val="0989B1"/>
      </a:accent6>
      <a:hlink>
        <a:srgbClr val="175F8B"/>
      </a:hlink>
      <a:folHlink>
        <a:srgbClr val="189624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 Widescreen Template_EA PPT-rev" id="{AE3A84B0-3E41-A34F-A5BC-8B54563E9CC3}" vid="{941DC8E1-9E1C-FA43-85AA-5CD9775C9037}"/>
    </a:ext>
  </a:extLst>
</a:theme>
</file>

<file path=ppt/theme/theme1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1. White">
  <a:themeElements>
    <a:clrScheme name="Nokia 2023.1">
      <a:dk1>
        <a:srgbClr val="CCCCCC"/>
      </a:dk1>
      <a:lt1>
        <a:srgbClr val="FFFFFF"/>
      </a:lt1>
      <a:dk2>
        <a:srgbClr val="001135"/>
      </a:dk2>
      <a:lt2>
        <a:srgbClr val="666666"/>
      </a:lt2>
      <a:accent1>
        <a:srgbClr val="005AFF"/>
      </a:accent1>
      <a:accent2>
        <a:srgbClr val="23ABB6"/>
      </a:accent2>
      <a:accent3>
        <a:srgbClr val="37CC73"/>
      </a:accent3>
      <a:accent4>
        <a:srgbClr val="F47F31"/>
      </a:accent4>
      <a:accent5>
        <a:srgbClr val="E03DCD"/>
      </a:accent5>
      <a:accent6>
        <a:srgbClr val="7D33F2"/>
      </a:accent6>
      <a:hlink>
        <a:srgbClr val="001135"/>
      </a:hlink>
      <a:folHlink>
        <a:srgbClr val="005AFF"/>
      </a:folHlink>
    </a:clrScheme>
    <a:fontScheme name="Nokia 2023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spcAft>
            <a:spcPts val="300"/>
          </a:spcAft>
          <a:buSzPct val="100000"/>
          <a:defRPr sz="12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lIns="0" tIns="0" rIns="0" bIns="0" rtlCol="0">
        <a:noAutofit/>
      </a:bodyPr>
      <a:lstStyle>
        <a:defPPr marL="0" marR="0" indent="0" algn="l" defTabSz="180000" rtl="0" eaLnBrk="1" fontAlgn="auto" latinLnBrk="0" hangingPunct="1">
          <a:lnSpc>
            <a:spcPct val="100000"/>
          </a:lnSpc>
          <a:spcBef>
            <a:spcPts val="0"/>
          </a:spcBef>
          <a:spcAft>
            <a:spcPts val="300"/>
          </a:spcAft>
          <a:buClrTx/>
          <a:buSzTx/>
          <a:buFont typeface="+mj-lt"/>
          <a:buNone/>
          <a:tabLst>
            <a:tab pos="180000" algn="l"/>
          </a:tabLst>
          <a:defRPr kumimoji="0" sz="1200" b="0" i="0" u="none" strike="noStrike" kern="1200" cap="none" spc="0" normalizeH="0" baseline="0" noProof="0" dirty="0" smtClean="0">
            <a:ln>
              <a:noFill/>
            </a:ln>
            <a:solidFill>
              <a:schemeClr val="tx2"/>
            </a:solidFill>
            <a:effectLst/>
            <a:uLnTx/>
            <a:uFillTx/>
            <a:latin typeface="Nokia Pure Text Ligh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NK0049-01-SReXperts 2023 Plenary - 3840x1080px_Final new" id="{69707F22-C17B-D044-A778-4807C4085F1E}" vid="{D20C6D2A-7210-EC4B-BB8D-055C0302BA55}"/>
    </a:ext>
  </a:extLst>
</a:theme>
</file>

<file path=ppt/theme/theme3.xml><?xml version="1.0" encoding="utf-8"?>
<a:theme xmlns:a="http://schemas.openxmlformats.org/drawingml/2006/main" name="6_1. Master">
  <a:themeElements>
    <a:clrScheme name="Nokia 2023.1">
      <a:dk1>
        <a:srgbClr val="CCCCCC"/>
      </a:dk1>
      <a:lt1>
        <a:srgbClr val="FFFFFF"/>
      </a:lt1>
      <a:dk2>
        <a:srgbClr val="001135"/>
      </a:dk2>
      <a:lt2>
        <a:srgbClr val="666666"/>
      </a:lt2>
      <a:accent1>
        <a:srgbClr val="005AFF"/>
      </a:accent1>
      <a:accent2>
        <a:srgbClr val="23ABB6"/>
      </a:accent2>
      <a:accent3>
        <a:srgbClr val="37CC73"/>
      </a:accent3>
      <a:accent4>
        <a:srgbClr val="F47F31"/>
      </a:accent4>
      <a:accent5>
        <a:srgbClr val="E03DCD"/>
      </a:accent5>
      <a:accent6>
        <a:srgbClr val="7D33F2"/>
      </a:accent6>
      <a:hlink>
        <a:srgbClr val="001135"/>
      </a:hlink>
      <a:folHlink>
        <a:srgbClr val="005AFF"/>
      </a:folHlink>
    </a:clrScheme>
    <a:fontScheme name="Nokia 2023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spcAft>
            <a:spcPts val="300"/>
          </a:spcAft>
          <a:buSzPct val="100000"/>
          <a:defRPr sz="12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lIns="0" tIns="0" rIns="0" bIns="0" rtlCol="0">
        <a:noAutofit/>
      </a:bodyPr>
      <a:lstStyle>
        <a:defPPr marL="0" marR="0" indent="0" algn="l" defTabSz="180000" rtl="0" eaLnBrk="1" fontAlgn="auto" latinLnBrk="0" hangingPunct="1">
          <a:lnSpc>
            <a:spcPct val="100000"/>
          </a:lnSpc>
          <a:spcBef>
            <a:spcPts val="0"/>
          </a:spcBef>
          <a:spcAft>
            <a:spcPts val="300"/>
          </a:spcAft>
          <a:buClrTx/>
          <a:buSzTx/>
          <a:buFont typeface="+mj-lt"/>
          <a:buNone/>
          <a:tabLst>
            <a:tab pos="180000" algn="l"/>
          </a:tabLst>
          <a:defRPr kumimoji="0" sz="1200" b="0" i="0" u="none" strike="noStrike" kern="1200" cap="none" spc="0" normalizeH="0" baseline="0" noProof="0" dirty="0" smtClean="0">
            <a:ln>
              <a:noFill/>
            </a:ln>
            <a:solidFill>
              <a:schemeClr val="tx2"/>
            </a:solidFill>
            <a:effectLst/>
            <a:uLnTx/>
            <a:uFillTx/>
            <a:latin typeface="Nokia Pure Text Ligh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kia 2023 - PowerPoint template v1.3.1" id="{95EDE8F7-58AB-440A-82AC-4DC9E39A292C}" vid="{533A05BB-4D65-4753-8F51-029C8738C22F}"/>
    </a:ext>
  </a:extLst>
</a:theme>
</file>

<file path=ppt/theme/theme4.xml><?xml version="1.0" encoding="utf-8"?>
<a:theme xmlns:a="http://schemas.openxmlformats.org/drawingml/2006/main" name="3_1. Master">
  <a:themeElements>
    <a:clrScheme name="Nokia 2023.1">
      <a:dk1>
        <a:srgbClr val="CCCCCC"/>
      </a:dk1>
      <a:lt1>
        <a:srgbClr val="FFFFFF"/>
      </a:lt1>
      <a:dk2>
        <a:srgbClr val="001135"/>
      </a:dk2>
      <a:lt2>
        <a:srgbClr val="666666"/>
      </a:lt2>
      <a:accent1>
        <a:srgbClr val="005AFF"/>
      </a:accent1>
      <a:accent2>
        <a:srgbClr val="23ABB6"/>
      </a:accent2>
      <a:accent3>
        <a:srgbClr val="37CC73"/>
      </a:accent3>
      <a:accent4>
        <a:srgbClr val="F47F31"/>
      </a:accent4>
      <a:accent5>
        <a:srgbClr val="E03DCD"/>
      </a:accent5>
      <a:accent6>
        <a:srgbClr val="7D33F2"/>
      </a:accent6>
      <a:hlink>
        <a:srgbClr val="001135"/>
      </a:hlink>
      <a:folHlink>
        <a:srgbClr val="005AFF"/>
      </a:folHlink>
    </a:clrScheme>
    <a:fontScheme name="Nokia 2023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spcAft>
            <a:spcPts val="300"/>
          </a:spcAft>
          <a:buSzPct val="100000"/>
          <a:defRPr sz="12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lIns="36000" tIns="36000" rIns="36000" bIns="36000" rtlCol="0">
        <a:spAutoFit/>
      </a:bodyPr>
      <a:lstStyle>
        <a:defPPr marL="0" marR="0" indent="0" algn="ctr" defTabSz="180000" rtl="0" eaLnBrk="1" fontAlgn="auto" latinLnBrk="0" hangingPunct="1">
          <a:lnSpc>
            <a:spcPct val="100000"/>
          </a:lnSpc>
          <a:spcBef>
            <a:spcPts val="0"/>
          </a:spcBef>
          <a:buClrTx/>
          <a:buSzTx/>
          <a:buFont typeface="+mj-lt"/>
          <a:buNone/>
          <a:tabLst>
            <a:tab pos="180000" algn="l"/>
          </a:tabLst>
          <a:defRPr kumimoji="0" sz="700" b="1" i="0" u="none" strike="noStrike" kern="1200" cap="none" spc="0" normalizeH="0" baseline="0" noProof="0" dirty="0" smtClean="0">
            <a:ln>
              <a:noFill/>
            </a:ln>
            <a:solidFill>
              <a:schemeClr val="tx2"/>
            </a:solidFill>
            <a:effectLst/>
            <a:uLnTx/>
            <a:uFillTx/>
            <a:latin typeface="Nokia Pure Text Ligh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kia 2023 - PowerPoint template v1.3.1" id="{C6498D32-F607-4A45-B982-8AB9B1E711BF}" vid="{17D9628A-55E8-4D30-9A9A-80D51FD39DF3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ividendVTI">
  <a:themeElements>
    <a:clrScheme name="Aspect">
      <a:dk1>
        <a:sysClr val="windowText" lastClr="000000"/>
      </a:dk1>
      <a:lt1>
        <a:sysClr val="window" lastClr="FFFFFF"/>
      </a:lt1>
      <a:dk2>
        <a:srgbClr val="585753"/>
      </a:dk2>
      <a:lt2>
        <a:srgbClr val="EBDDC3"/>
      </a:lt2>
      <a:accent1>
        <a:srgbClr val="71B9E4"/>
      </a:accent1>
      <a:accent2>
        <a:srgbClr val="E25D3C"/>
      </a:accent2>
      <a:accent3>
        <a:srgbClr val="BDB59D"/>
      </a:accent3>
      <a:accent4>
        <a:srgbClr val="A5AB81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7.xml><?xml version="1.0" encoding="utf-8"?>
<a:theme xmlns:a="http://schemas.openxmlformats.org/drawingml/2006/main" name="Ciena Template (2020)">
  <a:themeElements>
    <a:clrScheme name="Ciena 2019 v1">
      <a:dk1>
        <a:srgbClr val="1C1E2A"/>
      </a:dk1>
      <a:lt1>
        <a:srgbClr val="FFFFFF"/>
      </a:lt1>
      <a:dk2>
        <a:srgbClr val="282A36"/>
      </a:dk2>
      <a:lt2>
        <a:srgbClr val="E4E5E6"/>
      </a:lt2>
      <a:accent1>
        <a:srgbClr val="C71C2C"/>
      </a:accent1>
      <a:accent2>
        <a:srgbClr val="F47F0C"/>
      </a:accent2>
      <a:accent3>
        <a:srgbClr val="00BC94"/>
      </a:accent3>
      <a:accent4>
        <a:srgbClr val="800A68"/>
      </a:accent4>
      <a:accent5>
        <a:srgbClr val="284ED2"/>
      </a:accent5>
      <a:accent6>
        <a:srgbClr val="343642"/>
      </a:accent6>
      <a:hlink>
        <a:srgbClr val="F47F0C"/>
      </a:hlink>
      <a:folHlink>
        <a:srgbClr val="979CA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sz="2000"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Lincoln_2012_v2_16x9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3767"/>
      </a:accent4>
      <a:accent5>
        <a:srgbClr val="D2DCF2"/>
      </a:accent5>
      <a:accent6>
        <a:srgbClr val="009D00"/>
      </a:accent6>
      <a:hlink>
        <a:srgbClr val="FC0128"/>
      </a:hlink>
      <a:folHlink>
        <a:srgbClr val="CECEC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2DCF2"/>
        </a:solidFill>
        <a:ln w="12700">
          <a:solidFill>
            <a:schemeClr val="tx1"/>
          </a:solidFill>
        </a:ln>
      </a:spPr>
      <a:bodyPr rtlCol="0" anchor="ctr"/>
      <a:lstStyle>
        <a:defPPr algn="ctr">
          <a:defRPr sz="1400"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400" b="1" dirty="0"/>
        </a:defPPr>
      </a:lstStyle>
    </a:tx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FF66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15454</TotalTime>
  <Words>4262</Words>
  <Application>Microsoft Macintosh PowerPoint</Application>
  <PresentationFormat>Widescreen</PresentationFormat>
  <Paragraphs>738</Paragraphs>
  <Slides>93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29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93</vt:i4>
      </vt:variant>
    </vt:vector>
  </HeadingPairs>
  <TitlesOfParts>
    <vt:vector size="140" baseType="lpstr">
      <vt:lpstr>Nokia Pure Headline Light</vt:lpstr>
      <vt:lpstr>Nokia Pure Headline Ultra Light</vt:lpstr>
      <vt:lpstr>Nokia Pure Text</vt:lpstr>
      <vt:lpstr>Nokia Pure Text Light</vt:lpstr>
      <vt:lpstr>Aptos</vt:lpstr>
      <vt:lpstr>Aptos Display</vt:lpstr>
      <vt:lpstr>Arial</vt:lpstr>
      <vt:lpstr>Arial Black</vt:lpstr>
      <vt:lpstr>Barlow</vt:lpstr>
      <vt:lpstr>Barlow Medium</vt:lpstr>
      <vt:lpstr>Calibri</vt:lpstr>
      <vt:lpstr>Calibri Light</vt:lpstr>
      <vt:lpstr>Cambria Math</vt:lpstr>
      <vt:lpstr>Century Gothic</vt:lpstr>
      <vt:lpstr>Courier New</vt:lpstr>
      <vt:lpstr>Franklin Gothic Book</vt:lpstr>
      <vt:lpstr>Franklin Gothic Demi</vt:lpstr>
      <vt:lpstr>Helvetica</vt:lpstr>
      <vt:lpstr>Helvetica Light</vt:lpstr>
      <vt:lpstr>Helvetica Light Oblique</vt:lpstr>
      <vt:lpstr>Montserrat Medium</vt:lpstr>
      <vt:lpstr>Open Sans</vt:lpstr>
      <vt:lpstr>Segoe UI</vt:lpstr>
      <vt:lpstr>Segoe UI Light</vt:lpstr>
      <vt:lpstr>Symbol</vt:lpstr>
      <vt:lpstr>Tahoma</vt:lpstr>
      <vt:lpstr>Times New Roman</vt:lpstr>
      <vt:lpstr>Wingdings</vt:lpstr>
      <vt:lpstr>Wingdings 2</vt:lpstr>
      <vt:lpstr>Office Theme</vt:lpstr>
      <vt:lpstr>3_1. White</vt:lpstr>
      <vt:lpstr>6_1. Master</vt:lpstr>
      <vt:lpstr>3_1. Master</vt:lpstr>
      <vt:lpstr>Custom Design</vt:lpstr>
      <vt:lpstr>DividendVTI</vt:lpstr>
      <vt:lpstr>Ciena Template (2020)</vt:lpstr>
      <vt:lpstr>1_Office Theme</vt:lpstr>
      <vt:lpstr>Lincoln_2012_v2_16x9</vt:lpstr>
      <vt:lpstr>2_Office Theme</vt:lpstr>
      <vt:lpstr>3_Office Theme</vt:lpstr>
      <vt:lpstr>4_Office Theme</vt:lpstr>
      <vt:lpstr>5_Office Theme</vt:lpstr>
      <vt:lpstr>Default Design</vt:lpstr>
      <vt:lpstr>2_Slides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Quantum Networks Today</vt:lpstr>
      <vt:lpstr>over the next 5 years…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QKD demonstration OFCnet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IDQ’s comprehensive range of Quantum Key Distribution solutions</vt:lpstr>
      <vt:lpstr>Korean National Convergence Network Project</vt:lpstr>
      <vt:lpstr>OFCnet 2023 – Joint Ciena/IDQ demo</vt:lpstr>
      <vt:lpstr>OFCnet 202x – Arising topics on which the OFCnet community can play a role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WDM Entangled Quantum Communications at OFCnet</vt:lpstr>
      <vt:lpstr>World-class Quantum-safe Communications</vt:lpstr>
      <vt:lpstr>WDM Entangled Quantum Communications</vt:lpstr>
      <vt:lpstr>PowerPoint Presentation</vt:lpstr>
      <vt:lpstr>Thank you!</vt:lpstr>
      <vt:lpstr>PowerPoint Presentation</vt:lpstr>
      <vt:lpstr>OFC 2024 Ethernet Alliance Panel “Lessons Learned from Preparing interoperbility demonstrations…”  David J. Rodgers  24 March 2024</vt:lpstr>
      <vt:lpstr>The Ethernet Alliance</vt:lpstr>
      <vt:lpstr>PowerPoint Presentation</vt:lpstr>
      <vt:lpstr>Building the Demo requires a TEAM!</vt:lpstr>
      <vt:lpstr>PowerPoint Presentation</vt:lpstr>
      <vt:lpstr>Learn More About Ethernet Alliance</vt:lpstr>
      <vt:lpstr>PowerPoint Presentation</vt:lpstr>
      <vt:lpstr>PowerPoint Presentation</vt:lpstr>
      <vt:lpstr>Objective</vt:lpstr>
      <vt:lpstr>Rump Session Speakers</vt:lpstr>
      <vt:lpstr>Questions</vt:lpstr>
      <vt:lpstr>PowerPoint Presentation</vt:lpstr>
      <vt:lpstr>Boston Area Quantum Network Testbed Development </vt:lpstr>
      <vt:lpstr>Boston-Area Quantum Networking Testbed</vt:lpstr>
      <vt:lpstr>Fiber Channel Characterization</vt:lpstr>
      <vt:lpstr>Integrating Quantum Memories into Quantum Network</vt:lpstr>
      <vt:lpstr>PowerPoint Presentation</vt:lpstr>
      <vt:lpstr>The UK’s Joint Open Infrastructure for Networks Research (JOINER)</vt:lpstr>
      <vt:lpstr>JOINER</vt:lpstr>
      <vt:lpstr>PowerPoint Presentation</vt:lpstr>
      <vt:lpstr>JOINER Brain: Measurements, Orchestration, Management, AI computation and Digital twin platforms</vt:lpstr>
      <vt:lpstr>PowerPoint Presentation</vt:lpstr>
      <vt:lpstr>PowerPoint Presentation</vt:lpstr>
      <vt:lpstr>Illinois Express Quantum Network (IEQNET)</vt:lpstr>
      <vt:lpstr>IEQNET Topology</vt:lpstr>
      <vt:lpstr>IEQNET Physical (proposed)</vt:lpstr>
      <vt:lpstr>IEQNET’s Quantum Networking Architecture (three planes)</vt:lpstr>
      <vt:lpstr>OFC’24 Demo Zone (#M3Z.4, Room 6B) Monday, 25 March 2024</vt:lpstr>
      <vt:lpstr>Quantum Classical Coexistence  in the IEQNET </vt:lpstr>
      <vt:lpstr>O-band Pol. Ent. Visibility vs.  Pair Rate w/ C-band Coexistance</vt:lpstr>
      <vt:lpstr>Quantum Teleportation Coexisting with 11 dBm 400 Gbps C-band Signal</vt:lpstr>
      <vt:lpstr>OFC’23 Show Floor Demo</vt:lpstr>
      <vt:lpstr>Demonstration Objectives</vt:lpstr>
      <vt:lpstr>Reilly, Kanter, &amp; Moraw at  OFC’23 Show Floor</vt:lpstr>
      <vt:lpstr>OFC’24 Show Floor Demo</vt:lpstr>
      <vt:lpstr>Reflections on the Assigned Questions</vt:lpstr>
      <vt:lpstr>PowerPoint Presentation</vt:lpstr>
      <vt:lpstr>Large scale field testing</vt:lpstr>
      <vt:lpstr>Large scale FOAs</vt:lpstr>
      <vt:lpstr>PowerPoint Presentation</vt:lpstr>
      <vt:lpstr>PowerPoint Presentation</vt:lpstr>
      <vt:lpstr>Field trial testbeds – why?</vt:lpstr>
      <vt:lpstr>Some good use cases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Ono, Glenn</dc:creator>
  <cp:lastModifiedBy>Cees de Laat</cp:lastModifiedBy>
  <cp:revision>38</cp:revision>
  <cp:lastPrinted>2023-05-10T16:37:06Z</cp:lastPrinted>
  <dcterms:created xsi:type="dcterms:W3CDTF">2018-10-04T17:18:02Z</dcterms:created>
  <dcterms:modified xsi:type="dcterms:W3CDTF">2024-03-25T02:29:42Z</dcterms:modified>
</cp:coreProperties>
</file>